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7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0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8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8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9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F6C-A153-4126-980E-644BE6567DE6}" type="datetimeFigureOut">
              <a:rPr lang="zh-CN" altLang="en-US" smtClean="0"/>
              <a:t>2020/9/25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9D6-C5FD-49A9-BA5D-043F74E39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20CFC-645B-4E73-89B9-138E14C4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941" y="914400"/>
            <a:ext cx="9144000" cy="345420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2020</a:t>
            </a:r>
            <a:r>
              <a:rPr lang="zh-CN" altLang="en-US" b="1" dirty="0" smtClean="0"/>
              <a:t>年沈阳职业院校技能大赛职业英语（服务类）样题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2069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73CC6-9C66-42F1-AD93-9E177215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r>
              <a:rPr lang="zh-CN" altLang="en-US" dirty="0"/>
              <a:t>服务类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3A084D9-5D6B-4AF3-ADC6-F19FF500F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779"/>
            <a:ext cx="11212497" cy="4735096"/>
          </a:xfrm>
        </p:spPr>
      </p:pic>
    </p:spTree>
    <p:extLst>
      <p:ext uri="{BB962C8B-B14F-4D97-AF65-F5344CB8AC3E}">
        <p14:creationId xmlns:p14="http://schemas.microsoft.com/office/powerpoint/2010/main" val="218508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AA866-B83E-4386-9DC1-7200DEC1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0ED2D4-28E1-4CB1-9F05-53A61836C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zh-CN" altLang="en-US" dirty="0"/>
          </a:p>
          <a:p>
            <a:r>
              <a:rPr lang="zh-CN" altLang="en-US" dirty="0"/>
              <a:t>职场应用环节 赛题 </a:t>
            </a:r>
            <a:r>
              <a:rPr lang="en-US" altLang="zh-CN" dirty="0"/>
              <a:t>2</a:t>
            </a:r>
          </a:p>
          <a:p>
            <a:r>
              <a:rPr lang="zh-CN" altLang="en-US" dirty="0"/>
              <a:t>比赛说明：</a:t>
            </a:r>
          </a:p>
          <a:p>
            <a:r>
              <a:rPr lang="zh-CN" altLang="en-US" dirty="0"/>
              <a:t>本环节包含两个阶段。</a:t>
            </a:r>
          </a:p>
          <a:p>
            <a:r>
              <a:rPr lang="zh-CN" altLang="en-US" dirty="0"/>
              <a:t>第一阶段：在备赛区进行，限时 </a:t>
            </a:r>
            <a:r>
              <a:rPr lang="en-US" altLang="zh-CN" dirty="0"/>
              <a:t>30 </a:t>
            </a:r>
            <a:r>
              <a:rPr lang="zh-CN" altLang="en-US" dirty="0"/>
              <a:t>分钟。两名选手通过沟通，协作完成并提交任务单（</a:t>
            </a:r>
            <a:r>
              <a:rPr lang="en-US" altLang="zh-CN" dirty="0"/>
              <a:t>Worksheet</a:t>
            </a:r>
            <a:r>
              <a:rPr lang="zh-CN" altLang="en-US" dirty="0"/>
              <a:t>），按照比赛要求分别准备第二阶段的比赛内容。</a:t>
            </a:r>
          </a:p>
          <a:p>
            <a:r>
              <a:rPr lang="zh-CN" altLang="en-US" dirty="0"/>
              <a:t>第二阶段：在赛场进行，选手 </a:t>
            </a:r>
            <a:r>
              <a:rPr lang="en-US" altLang="zh-CN" dirty="0"/>
              <a:t>A </a:t>
            </a:r>
            <a:r>
              <a:rPr lang="zh-CN" altLang="en-US" dirty="0"/>
              <a:t>按要求向评委陈述任务完成情况（限时 </a:t>
            </a:r>
            <a:r>
              <a:rPr lang="en-US" altLang="zh-CN" dirty="0"/>
              <a:t>3 </a:t>
            </a:r>
            <a:r>
              <a:rPr lang="zh-CN" altLang="en-US" dirty="0"/>
              <a:t>分钟），选手 </a:t>
            </a:r>
            <a:r>
              <a:rPr lang="en-US" altLang="zh-CN" dirty="0"/>
              <a:t>B </a:t>
            </a:r>
            <a:r>
              <a:rPr lang="zh-CN" altLang="en-US" dirty="0"/>
              <a:t>回答评委的现场提问（限时 </a:t>
            </a:r>
            <a:r>
              <a:rPr lang="en-US" altLang="zh-CN" dirty="0"/>
              <a:t>2 </a:t>
            </a:r>
            <a:r>
              <a:rPr lang="zh-CN" altLang="en-US" dirty="0"/>
              <a:t>分钟）。每位选手比赛时间剩余 </a:t>
            </a:r>
            <a:r>
              <a:rPr lang="en-US" altLang="zh-CN" dirty="0"/>
              <a:t>15 </a:t>
            </a:r>
            <a:r>
              <a:rPr lang="zh-CN" altLang="en-US" dirty="0"/>
              <a:t>秒时，</a:t>
            </a:r>
            <a:endParaRPr lang="en-US" altLang="zh-CN" dirty="0"/>
          </a:p>
          <a:p>
            <a:r>
              <a:rPr lang="zh-CN" altLang="en-US" dirty="0"/>
              <a:t>                  响提示铃。每位选手比赛时间终止时，响终止铃，选手必须停止汇报或作答。</a:t>
            </a:r>
          </a:p>
          <a:p>
            <a:r>
              <a:rPr lang="zh-CN" altLang="en-US" dirty="0"/>
              <a:t>比赛规则：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备赛期间，两位选手只能用英语进行口头交流，不得互相展示或交换任何材料，否则将取消参赛资格。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备赛期间，选手可根据需要在各自赛题上书写内容。选手离开备赛室时，只能携带赛题（含 </a:t>
            </a:r>
            <a:r>
              <a:rPr lang="en-US" altLang="zh-CN" dirty="0"/>
              <a:t>Worksheet</a:t>
            </a:r>
            <a:r>
              <a:rPr lang="zh-CN" altLang="en-US" dirty="0"/>
              <a:t>），不得携带除赛题以外的其他资料。选手可携带</a:t>
            </a:r>
            <a:endParaRPr lang="en-US" altLang="zh-CN" dirty="0"/>
          </a:p>
          <a:p>
            <a:r>
              <a:rPr lang="zh-CN" altLang="en-US" dirty="0"/>
              <a:t>                      各自赛题进入赛场，供汇报或回答问题时参考。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备赛结束后，选手在工作人员带领下进入赛场。在此期间，两位选手不得进行任何交流，不得互相展示或交换各自手中的材料，</a:t>
            </a:r>
            <a:endParaRPr lang="en-US" altLang="zh-CN" dirty="0"/>
          </a:p>
          <a:p>
            <a:r>
              <a:rPr lang="zh-CN" altLang="en-US" dirty="0"/>
              <a:t>                       不得与他人进行交流，否则取消参赛资格。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比赛期间，选手只能使用英语汇报或回答评委提问。</a:t>
            </a:r>
          </a:p>
          <a:p>
            <a:r>
              <a:rPr lang="en-US" altLang="zh-CN" dirty="0"/>
              <a:t>5. </a:t>
            </a:r>
            <a:r>
              <a:rPr lang="zh-CN" altLang="en-US" dirty="0"/>
              <a:t>比赛结束时，选手需上交全部资料。</a:t>
            </a:r>
          </a:p>
        </p:txBody>
      </p:sp>
    </p:spTree>
    <p:extLst>
      <p:ext uri="{BB962C8B-B14F-4D97-AF65-F5344CB8AC3E}">
        <p14:creationId xmlns:p14="http://schemas.microsoft.com/office/powerpoint/2010/main" val="151049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A2F069-6D0C-4826-A72E-F0FBB3F0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378B8-9099-4876-85BE-BD84BC4B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For Contestant A Only</a:t>
            </a:r>
          </a:p>
          <a:p>
            <a:r>
              <a:rPr lang="zh-CN" altLang="en-US" dirty="0"/>
              <a:t>选手 </a:t>
            </a:r>
            <a:r>
              <a:rPr lang="en-US" altLang="zh-CN" dirty="0"/>
              <a:t>A</a:t>
            </a:r>
            <a:r>
              <a:rPr lang="zh-CN" altLang="en-US" dirty="0"/>
              <a:t>：你是一家化工厂（</a:t>
            </a:r>
            <a:r>
              <a:rPr lang="en-US" altLang="zh-CN" dirty="0"/>
              <a:t>chemical factory</a:t>
            </a:r>
            <a:r>
              <a:rPr lang="zh-CN" altLang="en-US" dirty="0"/>
              <a:t>）的人力资源部门主管，将于近期组织工人进行</a:t>
            </a:r>
          </a:p>
          <a:p>
            <a:r>
              <a:rPr lang="zh-CN" altLang="en-US" dirty="0"/>
              <a:t>年度体检。你的队友是人力资源部门的员工，通过市场调查，他（她）掌握了三家</a:t>
            </a:r>
          </a:p>
          <a:p>
            <a:r>
              <a:rPr lang="zh-CN" altLang="en-US" dirty="0"/>
              <a:t>体检机构（</a:t>
            </a:r>
            <a:r>
              <a:rPr lang="en-US" altLang="zh-CN" dirty="0"/>
              <a:t>health checkup clinic</a:t>
            </a:r>
            <a:r>
              <a:rPr lang="zh-CN" altLang="en-US" dirty="0"/>
              <a:t>）的信息。你需要与队友沟通，选择最合适的体检</a:t>
            </a:r>
          </a:p>
          <a:p>
            <a:r>
              <a:rPr lang="zh-CN" altLang="en-US" dirty="0"/>
              <a:t>机构。</a:t>
            </a:r>
          </a:p>
          <a:p>
            <a:r>
              <a:rPr lang="zh-CN" altLang="en-US" dirty="0"/>
              <a:t>在任务第一阶段（</a:t>
            </a:r>
            <a:r>
              <a:rPr lang="en-US" altLang="zh-CN" dirty="0"/>
              <a:t>30 </a:t>
            </a:r>
            <a:r>
              <a:rPr lang="zh-CN" altLang="en-US" dirty="0"/>
              <a:t>分钟内），你需要完成：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阅读员工体检要求，提取相关信息；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向队友询问三家体检机构的信息，根据要求完成任务单；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与队友讨论，选出符合要求的体检机构；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准备第二阶段的汇报内容。</a:t>
            </a:r>
          </a:p>
          <a:p>
            <a:r>
              <a:rPr lang="zh-CN" altLang="en-US" dirty="0"/>
              <a:t>备注：任务单仅由选手 </a:t>
            </a:r>
            <a:r>
              <a:rPr lang="en-US" altLang="zh-CN" dirty="0"/>
              <a:t>A </a:t>
            </a:r>
            <a:r>
              <a:rPr lang="zh-CN" altLang="en-US" dirty="0"/>
              <a:t>填写。</a:t>
            </a:r>
          </a:p>
          <a:p>
            <a:r>
              <a:rPr lang="zh-CN" altLang="en-US" dirty="0"/>
              <a:t>在任务第二阶段（</a:t>
            </a:r>
            <a:r>
              <a:rPr lang="en-US" altLang="zh-CN" dirty="0"/>
              <a:t>3 </a:t>
            </a:r>
            <a:r>
              <a:rPr lang="zh-CN" altLang="en-US" dirty="0"/>
              <a:t>分钟内），你需要向评委汇报任务完成情况</a:t>
            </a:r>
          </a:p>
        </p:txBody>
      </p:sp>
    </p:spTree>
    <p:extLst>
      <p:ext uri="{BB962C8B-B14F-4D97-AF65-F5344CB8AC3E}">
        <p14:creationId xmlns:p14="http://schemas.microsoft.com/office/powerpoint/2010/main" val="317775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031CE-A341-45AC-8B98-DA274AFD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2B5E6-3B20-4CA1-814E-3BD7FFD68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b="1" dirty="0"/>
              <a:t>For Contestant A Only</a:t>
            </a:r>
          </a:p>
          <a:p>
            <a:r>
              <a:rPr lang="en-US" altLang="zh-CN" b="1" dirty="0"/>
              <a:t>Please read the requirements of the health checkup.</a:t>
            </a:r>
          </a:p>
          <a:p>
            <a:r>
              <a:rPr lang="en-US" altLang="zh-CN" dirty="0"/>
              <a:t>You are the head of the human resource department of a chemical factory. The factory is planning a</a:t>
            </a:r>
          </a:p>
          <a:p>
            <a:r>
              <a:rPr lang="en-US" altLang="zh-CN" dirty="0"/>
              <a:t>yearly health checkup for its 210 workers. The budget for each worker’s checkup is 900 yuan, and</a:t>
            </a:r>
          </a:p>
          <a:p>
            <a:r>
              <a:rPr lang="en-US" altLang="zh-CN" dirty="0"/>
              <a:t>the checkup needs to cover at least 15 out of the 20 basic tests—the more the better. Because the</a:t>
            </a:r>
          </a:p>
          <a:p>
            <a:r>
              <a:rPr lang="en-US" altLang="zh-CN" dirty="0"/>
              <a:t>workers are working with poisonous chemicals, a special lung function test is also necessary. The</a:t>
            </a:r>
          </a:p>
          <a:p>
            <a:r>
              <a:rPr lang="en-US" altLang="zh-CN" dirty="0"/>
              <a:t>production line of the factory runs 24 hours every day, so the workers having the checkup in the</a:t>
            </a:r>
          </a:p>
          <a:p>
            <a:r>
              <a:rPr lang="en-US" altLang="zh-CN" dirty="0"/>
              <a:t>morning must return to the factory to take the afternoon shift. A bus will be arranged to take them</a:t>
            </a:r>
          </a:p>
          <a:p>
            <a:r>
              <a:rPr lang="en-US" altLang="zh-CN" dirty="0"/>
              <a:t>back, but it should not take more than 50 minutes on the road so that they can have enough time for</a:t>
            </a:r>
          </a:p>
          <a:p>
            <a:r>
              <a:rPr lang="en-US" altLang="zh-CN" dirty="0"/>
              <a:t>lunch.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63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0A8B6-134D-407A-A51A-00594971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Worksheet</a:t>
            </a:r>
            <a:r>
              <a:rPr lang="en-US" altLang="zh-CN" sz="2000" dirty="0"/>
              <a:t>  </a:t>
            </a:r>
            <a:br>
              <a:rPr lang="en-US" altLang="zh-CN" sz="2000" dirty="0"/>
            </a:br>
            <a:r>
              <a:rPr lang="en-US" altLang="zh-CN" sz="2000" dirty="0"/>
              <a:t>Section 1 Communicate with Contestant B and complete the following form.</a:t>
            </a:r>
            <a:endParaRPr lang="zh-CN" altLang="en-US" sz="2000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A21C19E7-CA4B-4F05-B0F0-106598488A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98563"/>
          <a:ext cx="10515600" cy="315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52">
                  <a:extLst>
                    <a:ext uri="{9D8B030D-6E8A-4147-A177-3AD203B41FA5}">
                      <a16:colId xmlns:a16="http://schemas.microsoft.com/office/drawing/2014/main" val="425440545"/>
                    </a:ext>
                  </a:extLst>
                </a:gridCol>
                <a:gridCol w="2441360">
                  <a:extLst>
                    <a:ext uri="{9D8B030D-6E8A-4147-A177-3AD203B41FA5}">
                      <a16:colId xmlns:a16="http://schemas.microsoft.com/office/drawing/2014/main" val="722835055"/>
                    </a:ext>
                  </a:extLst>
                </a:gridCol>
                <a:gridCol w="2086252">
                  <a:extLst>
                    <a:ext uri="{9D8B030D-6E8A-4147-A177-3AD203B41FA5}">
                      <a16:colId xmlns:a16="http://schemas.microsoft.com/office/drawing/2014/main" val="2266533059"/>
                    </a:ext>
                  </a:extLst>
                </a:gridCol>
                <a:gridCol w="2077375">
                  <a:extLst>
                    <a:ext uri="{9D8B030D-6E8A-4147-A177-3AD203B41FA5}">
                      <a16:colId xmlns:a16="http://schemas.microsoft.com/office/drawing/2014/main" val="3502980788"/>
                    </a:ext>
                  </a:extLst>
                </a:gridCol>
                <a:gridCol w="2662561">
                  <a:extLst>
                    <a:ext uri="{9D8B030D-6E8A-4147-A177-3AD203B41FA5}">
                      <a16:colId xmlns:a16="http://schemas.microsoft.com/office/drawing/2014/main" val="2338465010"/>
                    </a:ext>
                  </a:extLst>
                </a:gridCol>
              </a:tblGrid>
              <a:tr h="745705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Checckup</a:t>
                      </a:r>
                      <a:r>
                        <a:rPr lang="en-US" altLang="zh-CN" dirty="0"/>
                        <a:t> clinic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Number of basic tests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Lung function test</a:t>
                      </a:r>
                    </a:p>
                    <a:p>
                      <a:r>
                        <a:rPr lang="en-US" altLang="zh-CN" dirty="0"/>
                        <a:t>(Yes/No)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Cost per worker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Distance from </a:t>
                      </a:r>
                    </a:p>
                    <a:p>
                      <a:r>
                        <a:rPr lang="en-US" altLang="zh-CN" dirty="0"/>
                        <a:t>the factory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3667"/>
                  </a:ext>
                </a:extLst>
              </a:tr>
              <a:tr h="745705">
                <a:tc>
                  <a:txBody>
                    <a:bodyPr/>
                    <a:lstStyle/>
                    <a:p>
                      <a:r>
                        <a:rPr lang="en-US" altLang="zh-CN" dirty="0"/>
                        <a:t>Clinic 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29195"/>
                  </a:ext>
                </a:extLst>
              </a:tr>
              <a:tr h="745705">
                <a:tc>
                  <a:txBody>
                    <a:bodyPr/>
                    <a:lstStyle/>
                    <a:p>
                      <a:r>
                        <a:rPr lang="en-US" altLang="zh-CN" dirty="0"/>
                        <a:t>Clinic 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88204"/>
                  </a:ext>
                </a:extLst>
              </a:tr>
              <a:tr h="745705">
                <a:tc>
                  <a:txBody>
                    <a:bodyPr/>
                    <a:lstStyle/>
                    <a:p>
                      <a:r>
                        <a:rPr lang="en-US" altLang="zh-CN" dirty="0"/>
                        <a:t>Clinic 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3182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2F4BD96-97BA-4A18-9541-104F0A07F1DB}"/>
              </a:ext>
            </a:extLst>
          </p:cNvPr>
          <p:cNvSpPr/>
          <p:nvPr/>
        </p:nvSpPr>
        <p:spPr>
          <a:xfrm>
            <a:off x="838200" y="4731798"/>
            <a:ext cx="7542320" cy="157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Section 2 Discuss with Contestant B and choose the suitable checkup clinic.</a:t>
            </a:r>
          </a:p>
          <a:p>
            <a:pPr algn="ctr"/>
            <a:r>
              <a:rPr lang="en-US" altLang="zh-CN" dirty="0"/>
              <a:t>Your choice is _____________________________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66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AC6A1-D31A-4A82-B0BA-23D178B4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5FF21-A5D0-43D9-8FC2-BA70CBBD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/>
              <a:t>职场应用环节 赛题 </a:t>
            </a:r>
            <a:r>
              <a:rPr lang="en-US" altLang="zh-CN" dirty="0"/>
              <a:t>2</a:t>
            </a:r>
          </a:p>
          <a:p>
            <a:r>
              <a:rPr lang="zh-CN" altLang="en-US" dirty="0"/>
              <a:t>比赛说明：</a:t>
            </a:r>
          </a:p>
          <a:p>
            <a:r>
              <a:rPr lang="zh-CN" altLang="en-US" dirty="0"/>
              <a:t>本环节包含两个阶段。</a:t>
            </a:r>
          </a:p>
          <a:p>
            <a:r>
              <a:rPr lang="zh-CN" altLang="en-US" dirty="0"/>
              <a:t>第一阶段：在备赛区进行，限时 </a:t>
            </a:r>
            <a:r>
              <a:rPr lang="en-US" altLang="zh-CN" dirty="0"/>
              <a:t>30 </a:t>
            </a:r>
            <a:r>
              <a:rPr lang="zh-CN" altLang="en-US" dirty="0"/>
              <a:t>分钟。两名选手通过沟通，协作完成并提交任务单（</a:t>
            </a:r>
            <a:r>
              <a:rPr lang="en-US" altLang="zh-CN" dirty="0"/>
              <a:t>Worksheet</a:t>
            </a:r>
            <a:r>
              <a:rPr lang="zh-CN" altLang="en-US" dirty="0"/>
              <a:t>），按照比赛要求</a:t>
            </a:r>
            <a:endParaRPr lang="en-US" altLang="zh-CN" dirty="0"/>
          </a:p>
          <a:p>
            <a:r>
              <a:rPr lang="zh-CN" altLang="en-US" dirty="0"/>
              <a:t>                  分别准备第二阶段的比赛内容。</a:t>
            </a:r>
          </a:p>
          <a:p>
            <a:r>
              <a:rPr lang="zh-CN" altLang="en-US" dirty="0"/>
              <a:t>第二阶段：在赛场进行，选手 </a:t>
            </a:r>
            <a:r>
              <a:rPr lang="en-US" altLang="zh-CN" dirty="0"/>
              <a:t>A </a:t>
            </a:r>
            <a:r>
              <a:rPr lang="zh-CN" altLang="en-US" dirty="0"/>
              <a:t>按要求向评委陈述任务完成情况（限时 </a:t>
            </a:r>
            <a:r>
              <a:rPr lang="en-US" altLang="zh-CN" dirty="0"/>
              <a:t>3 </a:t>
            </a:r>
            <a:r>
              <a:rPr lang="zh-CN" altLang="en-US" dirty="0"/>
              <a:t>分钟），选手 </a:t>
            </a:r>
            <a:r>
              <a:rPr lang="en-US" altLang="zh-CN" dirty="0"/>
              <a:t>B </a:t>
            </a:r>
            <a:r>
              <a:rPr lang="zh-CN" altLang="en-US" dirty="0"/>
              <a:t>回答评委的现场提问（限时 </a:t>
            </a:r>
            <a:endParaRPr lang="en-US" altLang="zh-CN" dirty="0"/>
          </a:p>
          <a:p>
            <a:r>
              <a:rPr lang="en-US" altLang="zh-CN" dirty="0"/>
              <a:t>                   2 </a:t>
            </a:r>
            <a:r>
              <a:rPr lang="zh-CN" altLang="en-US" dirty="0"/>
              <a:t>分钟）。每位选手比赛时间剩余 </a:t>
            </a:r>
            <a:r>
              <a:rPr lang="en-US" altLang="zh-CN" dirty="0"/>
              <a:t>15 </a:t>
            </a:r>
            <a:r>
              <a:rPr lang="zh-CN" altLang="en-US" dirty="0"/>
              <a:t>秒时，响提示铃。每位选手比赛时间终止时，响终止铃，选手必须</a:t>
            </a:r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zh-CN" altLang="en-US" dirty="0"/>
              <a:t>停止汇报或作答。</a:t>
            </a:r>
          </a:p>
          <a:p>
            <a:r>
              <a:rPr lang="zh-CN" altLang="en-US" dirty="0"/>
              <a:t>比赛规则：</a:t>
            </a:r>
          </a:p>
          <a:p>
            <a:r>
              <a:rPr lang="en-US" altLang="zh-CN" dirty="0"/>
              <a:t> </a:t>
            </a:r>
            <a:r>
              <a:rPr lang="zh-CN" altLang="en-US" dirty="0"/>
              <a:t>备赛期间，两位选手只能用英语进行口头交流，不得互相展示或交换任何材料，否则将取消参赛资格。</a:t>
            </a:r>
          </a:p>
          <a:p>
            <a:r>
              <a:rPr lang="zh-CN" altLang="en-US" dirty="0"/>
              <a:t>备赛期间，选手可根据需要在各自赛题上书写内容。选手离开备赛室时，只能携带赛题（含 </a:t>
            </a:r>
            <a:r>
              <a:rPr lang="en-US" altLang="zh-CN" dirty="0"/>
              <a:t>Worksheet</a:t>
            </a:r>
            <a:r>
              <a:rPr lang="zh-CN" altLang="en-US" dirty="0"/>
              <a:t>），不得携带</a:t>
            </a:r>
            <a:endParaRPr lang="en-US" altLang="zh-CN" dirty="0"/>
          </a:p>
          <a:p>
            <a:r>
              <a:rPr lang="zh-CN" altLang="en-US" dirty="0"/>
              <a:t>除赛题以外的其他资料。选手可携带各自赛题进入赛场，供汇报或回答问题时参考。</a:t>
            </a:r>
          </a:p>
          <a:p>
            <a:r>
              <a:rPr lang="zh-CN" altLang="en-US" dirty="0"/>
              <a:t>不得互相展示或交换各自手中的材料，不得与他人进行交流，否则取消参赛资格。</a:t>
            </a:r>
          </a:p>
          <a:p>
            <a:r>
              <a:rPr lang="zh-CN" altLang="en-US" dirty="0"/>
              <a:t>比赛期间，选手只能使用英语汇报或回答评委提问。</a:t>
            </a:r>
          </a:p>
          <a:p>
            <a:r>
              <a:rPr lang="zh-CN" altLang="en-US" dirty="0"/>
              <a:t>比赛结束时，选手需上交全部资料。</a:t>
            </a:r>
          </a:p>
        </p:txBody>
      </p:sp>
    </p:spTree>
    <p:extLst>
      <p:ext uri="{BB962C8B-B14F-4D97-AF65-F5344CB8AC3E}">
        <p14:creationId xmlns:p14="http://schemas.microsoft.com/office/powerpoint/2010/main" val="290425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D6EA9-E1E5-4ECE-B93E-6A8D86E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53CB5-0D53-46D1-BCAD-9387150A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For Contestant B Only</a:t>
            </a:r>
          </a:p>
          <a:p>
            <a:r>
              <a:rPr lang="zh-CN" altLang="en-US" dirty="0"/>
              <a:t>选手 </a:t>
            </a:r>
            <a:r>
              <a:rPr lang="en-US" altLang="zh-CN" dirty="0"/>
              <a:t>B</a:t>
            </a:r>
            <a:r>
              <a:rPr lang="zh-CN" altLang="en-US" dirty="0"/>
              <a:t>：你是一家化工厂（</a:t>
            </a:r>
            <a:r>
              <a:rPr lang="en-US" altLang="zh-CN" dirty="0"/>
              <a:t>chemical factory</a:t>
            </a:r>
            <a:r>
              <a:rPr lang="zh-CN" altLang="en-US" dirty="0"/>
              <a:t>）人力资源部门的员工，通过市场调查，你掌握</a:t>
            </a:r>
          </a:p>
          <a:p>
            <a:r>
              <a:rPr lang="zh-CN" altLang="en-US" dirty="0"/>
              <a:t>了三家体检机构（</a:t>
            </a:r>
            <a:r>
              <a:rPr lang="en-US" altLang="zh-CN" dirty="0"/>
              <a:t>health checkup clinic</a:t>
            </a:r>
            <a:r>
              <a:rPr lang="zh-CN" altLang="en-US" dirty="0"/>
              <a:t>）的信息。你的队友是人力资源部门的主管，</a:t>
            </a:r>
          </a:p>
          <a:p>
            <a:r>
              <a:rPr lang="zh-CN" altLang="en-US" dirty="0"/>
              <a:t>需要从三家机构中选择一家为本厂员工进行年度体检。你需要与队友沟通，帮助他</a:t>
            </a:r>
          </a:p>
          <a:p>
            <a:r>
              <a:rPr lang="zh-CN" altLang="en-US" dirty="0"/>
              <a:t>（她）选择最合适的体检机构。</a:t>
            </a:r>
          </a:p>
          <a:p>
            <a:r>
              <a:rPr lang="zh-CN" altLang="en-US" dirty="0"/>
              <a:t>在任务第一阶段（</a:t>
            </a:r>
            <a:r>
              <a:rPr lang="en-US" altLang="zh-CN" dirty="0"/>
              <a:t>30 </a:t>
            </a:r>
            <a:r>
              <a:rPr lang="zh-CN" altLang="en-US" dirty="0"/>
              <a:t>分钟内），你需要完成：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阅读三家体检机构的资料，提取相关信息；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与队友沟通，向其提供所需信息，协助队友完成任务单；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与队友讨论，选出符合要求的体检机构；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准备第二阶段的问答内容。</a:t>
            </a:r>
          </a:p>
          <a:p>
            <a:r>
              <a:rPr lang="zh-CN" altLang="en-US" dirty="0"/>
              <a:t>备注：任务单仅由选手 </a:t>
            </a:r>
            <a:r>
              <a:rPr lang="en-US" altLang="zh-CN" dirty="0"/>
              <a:t>A </a:t>
            </a:r>
            <a:r>
              <a:rPr lang="zh-CN" altLang="en-US" dirty="0"/>
              <a:t>填写。</a:t>
            </a:r>
          </a:p>
          <a:p>
            <a:r>
              <a:rPr lang="zh-CN" altLang="en-US" dirty="0"/>
              <a:t>在任务第二阶段（</a:t>
            </a:r>
            <a:r>
              <a:rPr lang="en-US" altLang="zh-CN" dirty="0"/>
              <a:t>2 </a:t>
            </a:r>
            <a:r>
              <a:rPr lang="zh-CN" altLang="en-US" dirty="0"/>
              <a:t>分钟内），你需要回答评委现场提出的 </a:t>
            </a:r>
            <a:r>
              <a:rPr lang="en-US" altLang="zh-CN" dirty="0"/>
              <a:t>3 </a:t>
            </a:r>
            <a:r>
              <a:rPr lang="zh-CN" altLang="en-US" dirty="0"/>
              <a:t>个问题。回答须与实际任务相</a:t>
            </a:r>
          </a:p>
          <a:p>
            <a:r>
              <a:rPr lang="zh-CN" altLang="en-US" dirty="0"/>
              <a:t>结合，观点鲜明，有理有据，有逻辑性</a:t>
            </a:r>
          </a:p>
        </p:txBody>
      </p:sp>
    </p:spTree>
    <p:extLst>
      <p:ext uri="{BB962C8B-B14F-4D97-AF65-F5344CB8AC3E}">
        <p14:creationId xmlns:p14="http://schemas.microsoft.com/office/powerpoint/2010/main" val="403728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EAB05-16A2-4747-BAF4-A555B6B1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B6D8A1-81A9-4284-8752-AA8D64DE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832"/>
            <a:ext cx="10515600" cy="5341131"/>
          </a:xfrm>
        </p:spPr>
        <p:txBody>
          <a:bodyPr>
            <a:normAutofit fontScale="40000" lnSpcReduction="20000"/>
          </a:bodyPr>
          <a:lstStyle/>
          <a:p>
            <a:r>
              <a:rPr lang="en-US" altLang="zh-CN" b="1" dirty="0"/>
              <a:t>For Contestant B Only</a:t>
            </a:r>
          </a:p>
          <a:p>
            <a:r>
              <a:rPr lang="en-US" altLang="zh-CN" b="1" dirty="0"/>
              <a:t>Please read the information on the three health checkup clinics and help Contestant A complete the worksheet.</a:t>
            </a:r>
          </a:p>
          <a:p>
            <a:r>
              <a:rPr lang="en-US" altLang="zh-CN" b="1" dirty="0"/>
              <a:t>Clinic A</a:t>
            </a:r>
          </a:p>
          <a:p>
            <a:r>
              <a:rPr lang="en-US" altLang="zh-CN" dirty="0"/>
              <a:t>This checkup clinic belongs to the biggest hospital of the city. The experienced doctors and nurses from the hospital ensure the high level of its tests. Although</a:t>
            </a:r>
          </a:p>
          <a:p>
            <a:r>
              <a:rPr lang="en-US" altLang="zh-CN" dirty="0"/>
              <a:t> the clinic only offers standard checkup,</a:t>
            </a:r>
          </a:p>
          <a:p>
            <a:r>
              <a:rPr lang="en-US" altLang="zh-CN" dirty="0"/>
              <a:t>which includes 17 out of the 20 basic tests, the price is very attractive: 750 yuan per person. It is the best deal of the city! The location of the checkup clinic is </a:t>
            </a:r>
          </a:p>
          <a:p>
            <a:r>
              <a:rPr lang="en-US" altLang="zh-CN" dirty="0"/>
              <a:t>very convenient. It is less than 2 kilometers away from the factory. We can even save the money for arranging the return buses.</a:t>
            </a:r>
          </a:p>
          <a:p>
            <a:r>
              <a:rPr lang="en-US" altLang="zh-CN" b="1" dirty="0"/>
              <a:t>Clinic B</a:t>
            </a:r>
          </a:p>
          <a:p>
            <a:r>
              <a:rPr lang="en-US" altLang="zh-CN" dirty="0"/>
              <a:t>This checkup clinic belongs to a nation-wide checkup service chain. It is its first clinic in this city. Its standard checkup includes 15 out of the 20 basic tests with a price </a:t>
            </a:r>
          </a:p>
          <a:p>
            <a:r>
              <a:rPr lang="en-US" altLang="zh-CN" dirty="0"/>
              <a:t>of 900 yuan per person. As</a:t>
            </a:r>
          </a:p>
          <a:p>
            <a:r>
              <a:rPr lang="en-US" altLang="zh-CN" dirty="0"/>
              <a:t>the clinic is newly opened, it has a special discount for group checkups. For groups more than 200 people, the discounted price is 750 yuan each. You can also add </a:t>
            </a:r>
          </a:p>
          <a:p>
            <a:r>
              <a:rPr lang="en-US" altLang="zh-CN" dirty="0"/>
              <a:t>other tests to the standard checkup.</a:t>
            </a:r>
          </a:p>
          <a:p>
            <a:r>
              <a:rPr lang="en-US" altLang="zh-CN" dirty="0"/>
              <a:t>The price for an extra lung function test is 100 yuan per person. The clinic offers express health report service for free. You can get the checkup results within three </a:t>
            </a:r>
          </a:p>
          <a:p>
            <a:r>
              <a:rPr lang="en-US" altLang="zh-CN" dirty="0"/>
              <a:t>days. It is about 40 minutes’ drive from the clinic to the factory.</a:t>
            </a:r>
          </a:p>
          <a:p>
            <a:r>
              <a:rPr lang="en-US" altLang="zh-CN" b="1" dirty="0"/>
              <a:t>Clinic C</a:t>
            </a:r>
          </a:p>
          <a:p>
            <a:r>
              <a:rPr lang="en-US" altLang="zh-CN" dirty="0"/>
              <a:t>This checkup clinic has a great reputation for providing warm and reliable services. It has a team of experienced professionals and first-class equipment. </a:t>
            </a:r>
          </a:p>
          <a:p>
            <a:r>
              <a:rPr lang="en-US" altLang="zh-CN" dirty="0"/>
              <a:t>Its standard checkup covers 20 out of the 20 basic tests and is priced at only 850 yuan per person. You can also customize the checkup by adding</a:t>
            </a:r>
          </a:p>
          <a:p>
            <a:r>
              <a:rPr lang="en-US" altLang="zh-CN" dirty="0"/>
              <a:t>the tests you need. An extra lung function test costs only 60 yuan per person. The clinic provides a unique cell phone service. By using the clinic’s smart </a:t>
            </a:r>
          </a:p>
          <a:p>
            <a:r>
              <a:rPr lang="en-US" altLang="zh-CN" dirty="0"/>
              <a:t>phone application, you can conveniently view your checkup report anywhere anytime. The distance from the clinic to the factory is a bit far—</a:t>
            </a:r>
          </a:p>
          <a:p>
            <a:r>
              <a:rPr lang="en-US" altLang="zh-CN" dirty="0"/>
              <a:t>about 45 minutes’ bus ride.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5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D0EFC-E0DC-41C9-A2D6-AD01B346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zh-CN" altLang="en-US" sz="2000" b="1" dirty="0"/>
              <a:t>情境交流 服务类</a:t>
            </a:r>
            <a:r>
              <a:rPr lang="en-US" altLang="zh-CN" sz="2000" b="1" dirty="0"/>
              <a:t>1</a:t>
            </a:r>
            <a:endParaRPr lang="zh-CN" altLang="en-US" sz="2000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61ABA42-F27D-4D98-9A42-4D5CC851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75" y="681037"/>
            <a:ext cx="11523215" cy="60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E195A-820C-4FD8-B548-DAD74E30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zh-CN" altLang="en-US" sz="2000" b="1" dirty="0"/>
              <a:t>职场应用 服务类</a:t>
            </a:r>
            <a:r>
              <a:rPr lang="en-US" altLang="zh-CN" sz="2000" b="1" dirty="0"/>
              <a:t>1</a:t>
            </a:r>
            <a:endParaRPr lang="zh-CN" altLang="en-US" sz="20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FC8051-3F0C-4C4B-AB4C-8A915D6F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263"/>
            <a:ext cx="10515600" cy="5154700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/>
              <a:t>中职组职业英语技能赛项选拔赛（服务类专业组）</a:t>
            </a:r>
          </a:p>
          <a:p>
            <a:r>
              <a:rPr lang="zh-CN" altLang="en-US" dirty="0"/>
              <a:t>职场应用环节 赛题 </a:t>
            </a:r>
            <a:r>
              <a:rPr lang="en-US" altLang="zh-CN" dirty="0"/>
              <a:t>1</a:t>
            </a:r>
          </a:p>
          <a:p>
            <a:r>
              <a:rPr lang="zh-CN" altLang="en-US" dirty="0"/>
              <a:t>比赛说明：</a:t>
            </a:r>
          </a:p>
          <a:p>
            <a:r>
              <a:rPr lang="zh-CN" altLang="en-US" dirty="0"/>
              <a:t>本环节包含两个阶段。</a:t>
            </a:r>
          </a:p>
          <a:p>
            <a:r>
              <a:rPr lang="zh-CN" altLang="en-US" dirty="0"/>
              <a:t>第一阶段：在备赛区进行，限时 </a:t>
            </a:r>
            <a:r>
              <a:rPr lang="en-US" altLang="zh-CN" dirty="0"/>
              <a:t>30 </a:t>
            </a:r>
            <a:r>
              <a:rPr lang="zh-CN" altLang="en-US" dirty="0"/>
              <a:t>分钟。两名选手通过沟通，协作完成并提交任务单</a:t>
            </a:r>
          </a:p>
          <a:p>
            <a:r>
              <a:rPr lang="zh-CN" altLang="en-US" dirty="0"/>
              <a:t>                 （</a:t>
            </a:r>
            <a:r>
              <a:rPr lang="en-US" altLang="zh-CN" dirty="0"/>
              <a:t>Worksheet</a:t>
            </a:r>
            <a:r>
              <a:rPr lang="zh-CN" altLang="en-US" dirty="0"/>
              <a:t>），按照比赛要求分别准备第二阶段的比赛内容。</a:t>
            </a:r>
          </a:p>
          <a:p>
            <a:r>
              <a:rPr lang="zh-CN" altLang="en-US" dirty="0"/>
              <a:t>第二阶段：在赛场进行，选手 </a:t>
            </a:r>
            <a:r>
              <a:rPr lang="en-US" altLang="zh-CN" dirty="0"/>
              <a:t>A </a:t>
            </a:r>
            <a:r>
              <a:rPr lang="zh-CN" altLang="en-US" dirty="0"/>
              <a:t>按要求向评委陈述任务完成情况（限时 </a:t>
            </a:r>
            <a:r>
              <a:rPr lang="en-US" altLang="zh-CN" dirty="0"/>
              <a:t>3 </a:t>
            </a:r>
            <a:r>
              <a:rPr lang="zh-CN" altLang="en-US" dirty="0"/>
              <a:t>分钟），选手 </a:t>
            </a:r>
            <a:r>
              <a:rPr lang="en-US" altLang="zh-CN" dirty="0"/>
              <a:t>B </a:t>
            </a:r>
            <a:r>
              <a:rPr lang="zh-CN" altLang="en-US" dirty="0"/>
              <a:t>回答评委的现场提问</a:t>
            </a:r>
            <a:endParaRPr lang="en-US" altLang="zh-CN" dirty="0"/>
          </a:p>
          <a:p>
            <a:r>
              <a:rPr lang="en-US" altLang="zh-CN" dirty="0"/>
              <a:t>                </a:t>
            </a:r>
            <a:r>
              <a:rPr lang="zh-CN" altLang="en-US" dirty="0"/>
              <a:t>（限时 </a:t>
            </a:r>
            <a:r>
              <a:rPr lang="en-US" altLang="zh-CN" dirty="0"/>
              <a:t>2 </a:t>
            </a:r>
            <a:r>
              <a:rPr lang="zh-CN" altLang="en-US" dirty="0"/>
              <a:t>分钟）。</a:t>
            </a:r>
            <a:endParaRPr lang="en-US" altLang="zh-CN" dirty="0"/>
          </a:p>
          <a:p>
            <a:r>
              <a:rPr lang="zh-CN" altLang="en-US" dirty="0"/>
              <a:t>                   每位选手比赛时间剩余 </a:t>
            </a:r>
            <a:r>
              <a:rPr lang="en-US" altLang="zh-CN" dirty="0"/>
              <a:t>15 </a:t>
            </a:r>
            <a:r>
              <a:rPr lang="zh-CN" altLang="en-US" dirty="0"/>
              <a:t>秒时，响提示铃。每位选手比赛时间</a:t>
            </a:r>
            <a:r>
              <a:rPr lang="zh-CN" altLang="en-US" b="1" dirty="0"/>
              <a:t>终止</a:t>
            </a:r>
            <a:r>
              <a:rPr lang="zh-CN" altLang="en-US" dirty="0"/>
              <a:t>时，响终止铃，选手必须停止汇报或作答。</a:t>
            </a:r>
          </a:p>
          <a:p>
            <a:r>
              <a:rPr lang="zh-CN" altLang="en-US" dirty="0"/>
              <a:t>比赛规则：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备赛期间，两位选手只能用英语进行口头交流，不得互相展示或交换任何材料，否则将取消参赛资格。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备赛期间，选手可根据需要在各自赛题上书写内容。选手离开备赛室时，只能携带赛题（含 </a:t>
            </a:r>
            <a:r>
              <a:rPr lang="en-US" altLang="zh-CN" dirty="0"/>
              <a:t>Worksheet</a:t>
            </a:r>
            <a:r>
              <a:rPr lang="zh-CN" altLang="en-US" dirty="0"/>
              <a:t>），</a:t>
            </a:r>
            <a:r>
              <a:rPr lang="en-US" altLang="zh-CN" dirty="0"/>
              <a:t> </a:t>
            </a:r>
            <a:r>
              <a:rPr lang="zh-CN" altLang="en-US" dirty="0"/>
              <a:t>不得携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带除赛题以外的其他资料。选手可携带各自赛题进入赛场，供汇报或回答问题时参考。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备赛结束后，选手在工作人员带领下进入赛场。在此期间，两位选手不得进行任何交流，不得互相展示或交换各自</a:t>
            </a:r>
            <a:endParaRPr lang="en-US" altLang="zh-CN" dirty="0"/>
          </a:p>
          <a:p>
            <a:r>
              <a:rPr lang="en-US" altLang="zh-CN" dirty="0"/>
              <a:t>   </a:t>
            </a:r>
            <a:r>
              <a:rPr lang="zh-CN" altLang="en-US" dirty="0"/>
              <a:t>手中的材料，不得与他人进行交流，否则取消参赛资格。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比赛期间，选手只能使用英语汇报或回答评委提问。</a:t>
            </a:r>
          </a:p>
          <a:p>
            <a:r>
              <a:rPr lang="en-US" altLang="zh-CN" dirty="0"/>
              <a:t>5. </a:t>
            </a:r>
            <a:r>
              <a:rPr lang="zh-CN" altLang="en-US" dirty="0"/>
              <a:t>比赛结束时，选手需上交全部资料</a:t>
            </a:r>
          </a:p>
        </p:txBody>
      </p:sp>
    </p:spTree>
    <p:extLst>
      <p:ext uri="{BB962C8B-B14F-4D97-AF65-F5344CB8AC3E}">
        <p14:creationId xmlns:p14="http://schemas.microsoft.com/office/powerpoint/2010/main" val="262286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1B4E8-0452-4E4F-A9D1-A9A4CCCB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A744A-47E9-4BC9-8256-13EAE6F80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For Contestant A Only</a:t>
            </a:r>
          </a:p>
          <a:p>
            <a:r>
              <a:rPr lang="zh-CN" altLang="en-US" dirty="0"/>
              <a:t>选手 </a:t>
            </a:r>
            <a:r>
              <a:rPr lang="en-US" altLang="zh-CN" dirty="0"/>
              <a:t>A</a:t>
            </a:r>
            <a:r>
              <a:rPr lang="zh-CN" altLang="en-US" dirty="0"/>
              <a:t>：你是一家主题公园（</a:t>
            </a:r>
            <a:r>
              <a:rPr lang="en-US" altLang="zh-CN" dirty="0"/>
              <a:t>amusement park</a:t>
            </a:r>
            <a:r>
              <a:rPr lang="zh-CN" altLang="en-US" dirty="0"/>
              <a:t>）设施采购部门的负责人，按计划为公园</a:t>
            </a:r>
            <a:endParaRPr lang="en-US" altLang="zh-CN" dirty="0"/>
          </a:p>
          <a:p>
            <a:r>
              <a:rPr lang="zh-CN" altLang="en-US" dirty="0"/>
              <a:t>采购一批自行车供游客租用。你的队友是一名自行车经销商（</a:t>
            </a:r>
            <a:r>
              <a:rPr lang="en-US" altLang="zh-CN" dirty="0"/>
              <a:t>bike dealer</a:t>
            </a:r>
            <a:r>
              <a:rPr lang="zh-CN" altLang="en-US" dirty="0"/>
              <a:t>），他（她）手</a:t>
            </a:r>
          </a:p>
          <a:p>
            <a:r>
              <a:rPr lang="zh-CN" altLang="en-US" dirty="0"/>
              <a:t>头有三种自行车的信息。你需要与队友沟通，选择最合适的自行车。</a:t>
            </a:r>
          </a:p>
          <a:p>
            <a:r>
              <a:rPr lang="zh-CN" altLang="en-US" dirty="0"/>
              <a:t>在任务第一阶段（</a:t>
            </a:r>
            <a:r>
              <a:rPr lang="en-US" altLang="zh-CN" dirty="0"/>
              <a:t>30 </a:t>
            </a:r>
            <a:r>
              <a:rPr lang="zh-CN" altLang="en-US" dirty="0"/>
              <a:t>分钟内），你需要完成：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阅读公园对自行车的要求，提取相关信息；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向队友询问三种自行车的信息，根据要求完成任务单；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与队友讨论，选出符合要求的自行车；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准备第二阶段的汇报内容。</a:t>
            </a:r>
          </a:p>
          <a:p>
            <a:r>
              <a:rPr lang="zh-CN" altLang="en-US" dirty="0"/>
              <a:t>备注：任务单仅由选手 </a:t>
            </a:r>
            <a:r>
              <a:rPr lang="en-US" altLang="zh-CN" dirty="0"/>
              <a:t>A </a:t>
            </a:r>
            <a:r>
              <a:rPr lang="zh-CN" altLang="en-US" dirty="0"/>
              <a:t>填写。</a:t>
            </a:r>
          </a:p>
          <a:p>
            <a:r>
              <a:rPr lang="zh-CN" altLang="en-US" dirty="0"/>
              <a:t>在任务第二阶段（</a:t>
            </a:r>
            <a:r>
              <a:rPr lang="en-US" altLang="zh-CN" dirty="0"/>
              <a:t>3 </a:t>
            </a:r>
            <a:r>
              <a:rPr lang="zh-CN" altLang="en-US" dirty="0"/>
              <a:t>分钟内），你需要向评委汇报任务完成情况。</a:t>
            </a:r>
          </a:p>
        </p:txBody>
      </p:sp>
    </p:spTree>
    <p:extLst>
      <p:ext uri="{BB962C8B-B14F-4D97-AF65-F5344CB8AC3E}">
        <p14:creationId xmlns:p14="http://schemas.microsoft.com/office/powerpoint/2010/main" val="335463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64667A-611D-45D9-A8A3-F2388F72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3EB37E-1275-4355-BFD6-F81AF6894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For Contestant A Only</a:t>
            </a:r>
          </a:p>
          <a:p>
            <a:r>
              <a:rPr lang="en-US" altLang="zh-CN" dirty="0"/>
              <a:t>Please read the requirements of the bikes.</a:t>
            </a:r>
          </a:p>
          <a:p>
            <a:r>
              <a:rPr lang="en-US" altLang="zh-CN" dirty="0"/>
              <a:t>You are the head of the equipment purchase department of an amusement park. The park will</a:t>
            </a:r>
          </a:p>
          <a:p>
            <a:r>
              <a:rPr lang="en-US" altLang="zh-CN" dirty="0"/>
              <a:t>celebrate its third anniversary in one month and decides to start a new bike rental service for the</a:t>
            </a:r>
          </a:p>
          <a:p>
            <a:r>
              <a:rPr lang="en-US" altLang="zh-CN" dirty="0"/>
              <a:t>celebration. According to a market research, double-seat bikes are the most popular among tourists,</a:t>
            </a:r>
          </a:p>
          <a:p>
            <a:r>
              <a:rPr lang="en-US" altLang="zh-CN" dirty="0"/>
              <a:t>so the park plans to buy 100 bikes of this kind at first. The total budget is 80,000 yuan. The tourists</a:t>
            </a:r>
          </a:p>
          <a:p>
            <a:r>
              <a:rPr lang="en-US" altLang="zh-CN" dirty="0"/>
              <a:t>visiting the park are of different ages and over 70% of them are parents with their kids. It is important</a:t>
            </a:r>
          </a:p>
          <a:p>
            <a:r>
              <a:rPr lang="en-US" altLang="zh-CN" dirty="0"/>
              <a:t>that the height of bike seats can be adjusted easily to fit the height of riders. What is more, the color</a:t>
            </a:r>
          </a:p>
          <a:p>
            <a:r>
              <a:rPr lang="en-US" altLang="zh-CN" dirty="0"/>
              <a:t>of the bikes should go with the main color of the park, which is pink, and it would be the best if the</a:t>
            </a:r>
          </a:p>
          <a:p>
            <a:r>
              <a:rPr lang="en-US" altLang="zh-CN" dirty="0"/>
              <a:t>park’s logo can be painted on them.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291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39D51-3746-4513-9DDA-B2328D63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000" b="1" dirty="0"/>
              <a:t>Worksheet  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Section 1 Communicate with Contestant B and complete the following form </a:t>
            </a:r>
            <a:endParaRPr lang="zh-CN" altLang="en-US" sz="2000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42569847-7BD4-42F9-91A1-87BAF5E1305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71575"/>
          <a:ext cx="10515600" cy="309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383">
                  <a:extLst>
                    <a:ext uri="{9D8B030D-6E8A-4147-A177-3AD203B41FA5}">
                      <a16:colId xmlns:a16="http://schemas.microsoft.com/office/drawing/2014/main" val="910307495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946366514"/>
                    </a:ext>
                  </a:extLst>
                </a:gridCol>
                <a:gridCol w="3019443">
                  <a:extLst>
                    <a:ext uri="{9D8B030D-6E8A-4147-A177-3AD203B41FA5}">
                      <a16:colId xmlns:a16="http://schemas.microsoft.com/office/drawing/2014/main" val="950527455"/>
                    </a:ext>
                  </a:extLst>
                </a:gridCol>
                <a:gridCol w="1375003">
                  <a:extLst>
                    <a:ext uri="{9D8B030D-6E8A-4147-A177-3AD203B41FA5}">
                      <a16:colId xmlns:a16="http://schemas.microsoft.com/office/drawing/2014/main" val="2727732316"/>
                    </a:ext>
                  </a:extLst>
                </a:gridCol>
                <a:gridCol w="2831237">
                  <a:extLst>
                    <a:ext uri="{9D8B030D-6E8A-4147-A177-3AD203B41FA5}">
                      <a16:colId xmlns:a16="http://schemas.microsoft.com/office/drawing/2014/main" val="2373221602"/>
                    </a:ext>
                  </a:extLst>
                </a:gridCol>
              </a:tblGrid>
              <a:tr h="774646">
                <a:tc>
                  <a:txBody>
                    <a:bodyPr/>
                    <a:lstStyle/>
                    <a:p>
                      <a:r>
                        <a:rPr lang="en-US" altLang="zh-CN" dirty="0"/>
                        <a:t>Bike model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Adjustable seat</a:t>
                      </a:r>
                    </a:p>
                    <a:p>
                      <a:r>
                        <a:rPr lang="en-US" altLang="zh-CN" dirty="0"/>
                        <a:t>(Yes/No)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 in stock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  cost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Time needed to get the bikes you need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46656"/>
                  </a:ext>
                </a:extLst>
              </a:tr>
              <a:tr h="774646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Model 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02543"/>
                  </a:ext>
                </a:extLst>
              </a:tr>
              <a:tr h="774646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Model B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83218"/>
                  </a:ext>
                </a:extLst>
              </a:tr>
              <a:tr h="774646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Model 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50141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344B8207-E92A-4F16-8D91-169EF476AF80}"/>
              </a:ext>
            </a:extLst>
          </p:cNvPr>
          <p:cNvSpPr/>
          <p:nvPr/>
        </p:nvSpPr>
        <p:spPr>
          <a:xfrm rot="10800000" flipV="1">
            <a:off x="796966" y="5143748"/>
            <a:ext cx="8045192" cy="951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Section2 Discuss with Contestant B and choose the suitable model of bikes.</a:t>
            </a:r>
          </a:p>
          <a:p>
            <a:pPr algn="ctr"/>
            <a:r>
              <a:rPr lang="en-US" altLang="zh-CN" dirty="0"/>
              <a:t>Your choice is __________________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04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6CD6A-FD0E-46DE-AA5A-0203A318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1DE10-B5A5-4D28-AB13-DEB61835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412"/>
            <a:ext cx="10515600" cy="4392551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2000" dirty="0"/>
              <a:t>中职组职业英语技能赛项选拔赛（服务类专业组）</a:t>
            </a:r>
          </a:p>
          <a:p>
            <a:r>
              <a:rPr lang="zh-CN" altLang="en-US" sz="2000" dirty="0"/>
              <a:t>职场应用环节 赛题 </a:t>
            </a:r>
            <a:r>
              <a:rPr lang="en-US" altLang="zh-CN" sz="2000" dirty="0"/>
              <a:t>1</a:t>
            </a:r>
          </a:p>
          <a:p>
            <a:r>
              <a:rPr lang="zh-CN" altLang="en-US" sz="2000" dirty="0"/>
              <a:t>比赛说明：</a:t>
            </a:r>
          </a:p>
          <a:p>
            <a:r>
              <a:rPr lang="zh-CN" altLang="en-US" sz="2000" dirty="0"/>
              <a:t>本环节包含两个阶段。</a:t>
            </a:r>
          </a:p>
          <a:p>
            <a:r>
              <a:rPr lang="zh-CN" altLang="en-US" sz="2000" dirty="0"/>
              <a:t>第一阶段：在备赛区进行，限时 </a:t>
            </a:r>
            <a:r>
              <a:rPr lang="en-US" altLang="zh-CN" sz="2000" dirty="0"/>
              <a:t>30 </a:t>
            </a:r>
            <a:r>
              <a:rPr lang="zh-CN" altLang="en-US" sz="2000" dirty="0"/>
              <a:t>分钟。两名选手通过沟通，协作完成并提交任务单</a:t>
            </a:r>
          </a:p>
          <a:p>
            <a:r>
              <a:rPr lang="zh-CN" altLang="en-US" sz="2000" dirty="0"/>
              <a:t>                （</a:t>
            </a:r>
            <a:r>
              <a:rPr lang="en-US" altLang="zh-CN" sz="2000" dirty="0"/>
              <a:t>Worksheet</a:t>
            </a:r>
            <a:r>
              <a:rPr lang="zh-CN" altLang="en-US" sz="2000" dirty="0"/>
              <a:t>），按照比赛要求分别准备第二阶段的比赛内容。</a:t>
            </a:r>
          </a:p>
          <a:p>
            <a:r>
              <a:rPr lang="zh-CN" altLang="en-US" sz="2000" dirty="0"/>
              <a:t>第二阶段：在赛场进行，选手 </a:t>
            </a:r>
            <a:r>
              <a:rPr lang="en-US" altLang="zh-CN" sz="2000" dirty="0"/>
              <a:t>A </a:t>
            </a:r>
            <a:r>
              <a:rPr lang="zh-CN" altLang="en-US" sz="2000" dirty="0"/>
              <a:t>按要求向评委陈述任务完成情况（限时 </a:t>
            </a:r>
            <a:r>
              <a:rPr lang="en-US" altLang="zh-CN" sz="2000" dirty="0"/>
              <a:t>3 </a:t>
            </a:r>
            <a:r>
              <a:rPr lang="zh-CN" altLang="en-US" sz="2000" dirty="0"/>
              <a:t>分钟），选手 </a:t>
            </a:r>
            <a:r>
              <a:rPr lang="en-US" altLang="zh-CN" sz="2000" dirty="0"/>
              <a:t>B </a:t>
            </a:r>
            <a:r>
              <a:rPr lang="zh-CN" altLang="en-US" sz="2000" dirty="0"/>
              <a:t>回答评委的现场提问（限时 </a:t>
            </a:r>
            <a:r>
              <a:rPr lang="en-US" altLang="zh-CN" sz="2000" dirty="0"/>
              <a:t>2 </a:t>
            </a:r>
            <a:r>
              <a:rPr lang="zh-CN" altLang="en-US" sz="2000" dirty="0"/>
              <a:t>分钟）。</a:t>
            </a:r>
            <a:endParaRPr lang="en-US" altLang="zh-CN" sz="2000" dirty="0"/>
          </a:p>
          <a:p>
            <a:r>
              <a:rPr lang="zh-CN" altLang="en-US" sz="2000" dirty="0"/>
              <a:t>                  每位选手比赛时间剩余 </a:t>
            </a:r>
            <a:r>
              <a:rPr lang="en-US" altLang="zh-CN" sz="2000" dirty="0"/>
              <a:t>15 </a:t>
            </a:r>
            <a:r>
              <a:rPr lang="zh-CN" altLang="en-US" sz="2000" dirty="0"/>
              <a:t>秒时，响提示铃。每位选手比赛时间终止时，响终止铃，选手必须停止汇报或作答。</a:t>
            </a:r>
          </a:p>
          <a:p>
            <a:r>
              <a:rPr lang="zh-CN" altLang="en-US" sz="2000" dirty="0"/>
              <a:t>比赛规则：</a:t>
            </a:r>
          </a:p>
          <a:p>
            <a:r>
              <a:rPr lang="en-US" altLang="zh-CN" sz="2000" dirty="0"/>
              <a:t> </a:t>
            </a:r>
            <a:r>
              <a:rPr lang="zh-CN" altLang="en-US" sz="2000" dirty="0"/>
              <a:t>备赛期间，两位选手只能用英语进行口头交流，不得互相展示或交换任何材料，否则将取消参赛资格。</a:t>
            </a:r>
          </a:p>
          <a:p>
            <a:r>
              <a:rPr lang="en-US" altLang="zh-CN" sz="2000" dirty="0"/>
              <a:t> </a:t>
            </a:r>
            <a:r>
              <a:rPr lang="zh-CN" altLang="en-US" sz="2000" dirty="0"/>
              <a:t>备赛期间，选手可根据需要在各自赛题上书写内容。选手离开备赛室时，只能携带赛题</a:t>
            </a:r>
          </a:p>
          <a:p>
            <a:r>
              <a:rPr lang="zh-CN" altLang="en-US" sz="2000" dirty="0"/>
              <a:t>                （含 </a:t>
            </a:r>
            <a:r>
              <a:rPr lang="en-US" altLang="zh-CN" sz="2000" dirty="0"/>
              <a:t>Worksheet</a:t>
            </a:r>
            <a:r>
              <a:rPr lang="zh-CN" altLang="en-US" sz="2000" dirty="0"/>
              <a:t>），不得携带除赛题以外的其他资料。选手可携带各自赛题进入赛场，供汇报或回答问题时参考。</a:t>
            </a:r>
          </a:p>
          <a:p>
            <a:r>
              <a:rPr lang="en-US" altLang="zh-CN" sz="2000" dirty="0"/>
              <a:t> </a:t>
            </a:r>
            <a:r>
              <a:rPr lang="zh-CN" altLang="en-US" sz="2000" dirty="0"/>
              <a:t>备赛结束后，选手在工作人员带领下进入赛场。在此期间，两位选手不得进行任何交流，不得互相展示或交换各自手中的</a:t>
            </a:r>
            <a:endParaRPr lang="en-US" altLang="zh-CN" sz="2000" dirty="0"/>
          </a:p>
          <a:p>
            <a:r>
              <a:rPr lang="zh-CN" altLang="en-US" sz="2000" dirty="0"/>
              <a:t>                   材料，不得与他人进行交流，否则取消参赛资格。</a:t>
            </a:r>
          </a:p>
          <a:p>
            <a:r>
              <a:rPr lang="zh-CN" altLang="en-US" sz="2000" dirty="0"/>
              <a:t>比赛期间，选手只能使用英语汇报或回答评委提问。</a:t>
            </a:r>
          </a:p>
          <a:p>
            <a:r>
              <a:rPr lang="zh-CN" altLang="en-US" sz="2000" dirty="0"/>
              <a:t>比赛结束时，选手需上交全部资料。</a:t>
            </a:r>
          </a:p>
        </p:txBody>
      </p:sp>
    </p:spTree>
    <p:extLst>
      <p:ext uri="{BB962C8B-B14F-4D97-AF65-F5344CB8AC3E}">
        <p14:creationId xmlns:p14="http://schemas.microsoft.com/office/powerpoint/2010/main" val="369817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6D612-5679-4AAA-9B91-2B80C28B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E0822-7076-4953-9064-26C4547D3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For Contestant B Only</a:t>
            </a:r>
          </a:p>
          <a:p>
            <a:r>
              <a:rPr lang="zh-CN" altLang="en-US" dirty="0"/>
              <a:t>选手 </a:t>
            </a:r>
            <a:r>
              <a:rPr lang="en-US" altLang="zh-CN" dirty="0"/>
              <a:t>B</a:t>
            </a:r>
            <a:r>
              <a:rPr lang="zh-CN" altLang="en-US" dirty="0"/>
              <a:t>：你是一名自行车经销商（</a:t>
            </a:r>
            <a:r>
              <a:rPr lang="en-US" altLang="zh-CN" dirty="0"/>
              <a:t>bike dealer</a:t>
            </a:r>
            <a:r>
              <a:rPr lang="zh-CN" altLang="en-US" dirty="0"/>
              <a:t>），手头有三种自行车的信息。你的队友是一家</a:t>
            </a:r>
          </a:p>
          <a:p>
            <a:r>
              <a:rPr lang="zh-CN" altLang="en-US" dirty="0"/>
              <a:t>主题公园（</a:t>
            </a:r>
            <a:r>
              <a:rPr lang="en-US" altLang="zh-CN" dirty="0"/>
              <a:t>amusement park</a:t>
            </a:r>
            <a:r>
              <a:rPr lang="zh-CN" altLang="en-US" dirty="0"/>
              <a:t>）设施采购部门的负责人，需要为公园采购一批自行车</a:t>
            </a:r>
          </a:p>
          <a:p>
            <a:r>
              <a:rPr lang="zh-CN" altLang="en-US" dirty="0"/>
              <a:t>供游客租用。你需要与队友沟通，帮助他（她）选择最合适的自行车。</a:t>
            </a:r>
          </a:p>
          <a:p>
            <a:r>
              <a:rPr lang="zh-CN" altLang="en-US" dirty="0"/>
              <a:t>在任务第一阶段（</a:t>
            </a:r>
            <a:r>
              <a:rPr lang="en-US" altLang="zh-CN" dirty="0"/>
              <a:t>30 </a:t>
            </a:r>
            <a:r>
              <a:rPr lang="zh-CN" altLang="en-US" dirty="0"/>
              <a:t>分钟内），你需要完成：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阅读三种自行车的资料，提取相关信息；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与队友沟通，向其提供所需信息，协助队友完成任务单；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与队友讨论，选出符合要求的自行车；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准备第二阶段的问答内容。</a:t>
            </a:r>
          </a:p>
          <a:p>
            <a:r>
              <a:rPr lang="zh-CN" altLang="en-US" dirty="0"/>
              <a:t>备注：任务单仅由选手 </a:t>
            </a:r>
            <a:r>
              <a:rPr lang="en-US" altLang="zh-CN" dirty="0"/>
              <a:t>A </a:t>
            </a:r>
            <a:r>
              <a:rPr lang="zh-CN" altLang="en-US" dirty="0"/>
              <a:t>填写。</a:t>
            </a:r>
          </a:p>
          <a:p>
            <a:r>
              <a:rPr lang="zh-CN" altLang="en-US" dirty="0"/>
              <a:t>在任务第二阶段（</a:t>
            </a:r>
            <a:r>
              <a:rPr lang="en-US" altLang="zh-CN" dirty="0"/>
              <a:t>2 </a:t>
            </a:r>
            <a:r>
              <a:rPr lang="zh-CN" altLang="en-US" dirty="0"/>
              <a:t>分钟内），你需要回答评委现场提出的 </a:t>
            </a:r>
            <a:r>
              <a:rPr lang="en-US" altLang="zh-CN" dirty="0"/>
              <a:t>3 </a:t>
            </a:r>
            <a:r>
              <a:rPr lang="zh-CN" altLang="en-US" dirty="0"/>
              <a:t>个问题。回答须与实际任务相</a:t>
            </a:r>
          </a:p>
          <a:p>
            <a:r>
              <a:rPr lang="zh-CN" altLang="en-US" dirty="0"/>
              <a:t>结合，观点鲜明，有理有据，有逻辑性。</a:t>
            </a:r>
          </a:p>
        </p:txBody>
      </p:sp>
    </p:spTree>
    <p:extLst>
      <p:ext uri="{BB962C8B-B14F-4D97-AF65-F5344CB8AC3E}">
        <p14:creationId xmlns:p14="http://schemas.microsoft.com/office/powerpoint/2010/main" val="324988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EC001B-0E79-4F5D-B7C1-3449D6C5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5B8F33-E814-44EF-9A8F-F8C622C7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394"/>
            <a:ext cx="10515600" cy="5967762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/>
              <a:t>For Contestant B Only</a:t>
            </a:r>
          </a:p>
          <a:p>
            <a:r>
              <a:rPr lang="en-US" altLang="zh-CN" dirty="0"/>
              <a:t>Please read the information on the three models of bikes and help Contestant A complete the worksheet.</a:t>
            </a:r>
          </a:p>
          <a:p>
            <a:r>
              <a:rPr lang="en-US" altLang="zh-CN" b="1" dirty="0"/>
              <a:t>Model A</a:t>
            </a:r>
          </a:p>
          <a:p>
            <a:r>
              <a:rPr lang="en-US" altLang="zh-CN" dirty="0"/>
              <a:t>This model of double-seat bikes is new to the market. It features a beautiful new design, and has an extra small seat for carrying little </a:t>
            </a:r>
          </a:p>
          <a:p>
            <a:r>
              <a:rPr lang="en-US" altLang="zh-CN" dirty="0"/>
              <a:t>kids. Riders can adjust the height of the seats easily using the handle under each seat. Currently, the model has black, red, and light pink </a:t>
            </a:r>
          </a:p>
          <a:p>
            <a:r>
              <a:rPr lang="en-US" altLang="zh-CN" dirty="0"/>
              <a:t>color in stock, and can  be delivered within 10 days after placing the order. Other colors, such as green and white, will need one </a:t>
            </a:r>
          </a:p>
          <a:p>
            <a:r>
              <a:rPr lang="en-US" altLang="zh-CN" dirty="0"/>
              <a:t>month’s wait before delivery. </a:t>
            </a:r>
          </a:p>
          <a:p>
            <a:r>
              <a:rPr lang="en-US" altLang="zh-CN" dirty="0"/>
              <a:t>The price for each bike is 800 yuan. Orders of 100 units or more can enjoy a discount of 50 yuan per unit and free delivery.</a:t>
            </a:r>
          </a:p>
          <a:p>
            <a:r>
              <a:rPr lang="en-US" altLang="zh-CN" b="1" dirty="0"/>
              <a:t>Model B</a:t>
            </a:r>
          </a:p>
          <a:p>
            <a:r>
              <a:rPr lang="en-US" altLang="zh-CN" dirty="0"/>
              <a:t>This is the bestselling double-seat bike model of the year. The design of its seats can help to reduce  the riders’ discomfort after</a:t>
            </a:r>
          </a:p>
          <a:p>
            <a:r>
              <a:rPr lang="en-US" altLang="zh-CN" dirty="0"/>
              <a:t> long-time riding. Riders can also change the height of the seats to their preferences. Due to the popularity of the model, it only has </a:t>
            </a:r>
          </a:p>
          <a:p>
            <a:r>
              <a:rPr lang="en-US" altLang="zh-CN" dirty="0"/>
              <a:t> the black color in stock for now. However, the good news is that the manufacturer provides a customization service. It means that you can</a:t>
            </a:r>
          </a:p>
          <a:p>
            <a:r>
              <a:rPr lang="en-US" altLang="zh-CN" dirty="0"/>
              <a:t>choose any color you like and have your own logo or pattern painted on the bike. The production time of customized bikes is only</a:t>
            </a:r>
          </a:p>
          <a:p>
            <a:r>
              <a:rPr lang="en-US" altLang="zh-CN" dirty="0"/>
              <a:t> 30 days, and it will take an extra one week for the bike to be sent to your address. The price of the bike is 800 yuan per unit including </a:t>
            </a:r>
          </a:p>
          <a:p>
            <a:r>
              <a:rPr lang="en-US" altLang="zh-CN" dirty="0"/>
              <a:t>the delivery fee.</a:t>
            </a:r>
          </a:p>
          <a:p>
            <a:r>
              <a:rPr lang="en-US" altLang="zh-CN" b="1" dirty="0"/>
              <a:t>Model C</a:t>
            </a:r>
          </a:p>
          <a:p>
            <a:r>
              <a:rPr lang="en-US" altLang="zh-CN" dirty="0"/>
              <a:t>This is one of the most popular double-seat bike models this year. With a unibody structure (</a:t>
            </a:r>
            <a:r>
              <a:rPr lang="zh-CN" altLang="en-US" dirty="0"/>
              <a:t>一体式结构</a:t>
            </a:r>
            <a:r>
              <a:rPr lang="en-US" altLang="zh-CN" dirty="0"/>
              <a:t>) and fixed-height seats,</a:t>
            </a:r>
          </a:p>
          <a:p>
            <a:r>
              <a:rPr lang="en-US" altLang="zh-CN" dirty="0"/>
              <a:t> the design of the bike aims at providing a high level of durability. This makes it a perfect choice for public bikes. The model has been </a:t>
            </a:r>
          </a:p>
          <a:p>
            <a:r>
              <a:rPr lang="en-US" altLang="zh-CN" dirty="0"/>
              <a:t>on sale recently. It is now priced at only 650 yuan per unit with delivery cost included! There are many colors available immediately,</a:t>
            </a:r>
          </a:p>
          <a:p>
            <a:r>
              <a:rPr lang="en-US" altLang="zh-CN" dirty="0"/>
              <a:t>such as red, pink, yellow, and black. You can get them within a week after placing your order.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083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3097</Words>
  <Application>Microsoft Office PowerPoint</Application>
  <PresentationFormat>宽屏</PresentationFormat>
  <Paragraphs>200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   2020年沈阳职业院校技能大赛职业英语（服务类）样题  </vt:lpstr>
      <vt:lpstr>情境交流 服务类1</vt:lpstr>
      <vt:lpstr>职场应用 服务类1</vt:lpstr>
      <vt:lpstr>PowerPoint 演示文稿</vt:lpstr>
      <vt:lpstr>PowerPoint 演示文稿</vt:lpstr>
      <vt:lpstr>Worksheet   Section 1 Communicate with Contestant B and complete the following form </vt:lpstr>
      <vt:lpstr>PowerPoint 演示文稿</vt:lpstr>
      <vt:lpstr>PowerPoint 演示文稿</vt:lpstr>
      <vt:lpstr>PowerPoint 演示文稿</vt:lpstr>
      <vt:lpstr>服务类2</vt:lpstr>
      <vt:lpstr>PowerPoint 演示文稿</vt:lpstr>
      <vt:lpstr>PowerPoint 演示文稿</vt:lpstr>
      <vt:lpstr>PowerPoint 演示文稿</vt:lpstr>
      <vt:lpstr>Worksheet   Section 1 Communicate with Contestant B and complete the following form.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2020年沈阳职业院校技能大赛职业英语（服务类）样题  </dc:title>
  <dc:creator>cui</dc:creator>
  <cp:lastModifiedBy>cui</cp:lastModifiedBy>
  <cp:revision>2</cp:revision>
  <dcterms:created xsi:type="dcterms:W3CDTF">2020-09-25T02:26:16Z</dcterms:created>
  <dcterms:modified xsi:type="dcterms:W3CDTF">2020-09-25T02:46:36Z</dcterms:modified>
</cp:coreProperties>
</file>