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7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0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9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30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17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84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28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45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38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99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BF6C-A153-4126-980E-644BE6567DE6}" type="datetimeFigureOut">
              <a:rPr lang="zh-CN" altLang="en-US" smtClean="0"/>
              <a:t>2020/9/25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A79D6-C5FD-49A9-BA5D-043F74E39A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43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20CFC-645B-4E73-89B9-138E14C4A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941" y="914400"/>
            <a:ext cx="9144000" cy="3454207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/>
              <a:t/>
            </a:r>
            <a:br>
              <a:rPr lang="en-US" altLang="zh-CN" b="1" dirty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>2020</a:t>
            </a:r>
            <a:r>
              <a:rPr lang="zh-CN" altLang="en-US" b="1" dirty="0" smtClean="0"/>
              <a:t>年沈阳职业院校技能大赛职业英语</a:t>
            </a:r>
            <a:r>
              <a:rPr lang="zh-CN" altLang="en-US" b="1" dirty="0" smtClean="0"/>
              <a:t>（其他类</a:t>
            </a:r>
            <a:r>
              <a:rPr lang="zh-CN" altLang="en-US" b="1" dirty="0" smtClean="0"/>
              <a:t>）样题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/>
              <a:t/>
            </a:r>
            <a:br>
              <a:rPr lang="en-US" altLang="zh-CN" b="1" dirty="0"/>
            </a:b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2069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89BE6D-6B6E-46E8-BF0A-EEAE6E4C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052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其他类</a:t>
            </a:r>
            <a:r>
              <a:rPr lang="en-US" altLang="zh-CN" b="1" dirty="0"/>
              <a:t>2</a:t>
            </a:r>
            <a:endParaRPr lang="zh-CN" altLang="en-US" b="1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59E32F07-4616-48BC-94D7-1BEFDA47F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6847"/>
            <a:ext cx="11353799" cy="58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4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6FF398-3A35-4D60-AB0D-51ED00DB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4C021B-90A5-47FE-8366-598F06449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6034"/>
            <a:ext cx="10515600" cy="5500929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sz="3600" b="1" dirty="0"/>
              <a:t>其他类</a:t>
            </a:r>
            <a:r>
              <a:rPr lang="en-US" altLang="zh-CN" sz="3600" b="1" dirty="0"/>
              <a:t>2</a:t>
            </a:r>
            <a:endParaRPr lang="zh-CN" altLang="en-US" sz="3600" b="1" dirty="0"/>
          </a:p>
          <a:p>
            <a:r>
              <a:rPr lang="zh-CN" altLang="en-US" dirty="0"/>
              <a:t>职场应用环节 赛题 </a:t>
            </a:r>
            <a:r>
              <a:rPr lang="en-US" altLang="zh-CN" dirty="0"/>
              <a:t>2</a:t>
            </a:r>
          </a:p>
          <a:p>
            <a:r>
              <a:rPr lang="zh-CN" altLang="en-US" dirty="0"/>
              <a:t>比赛说明：</a:t>
            </a:r>
          </a:p>
          <a:p>
            <a:r>
              <a:rPr lang="zh-CN" altLang="en-US" dirty="0"/>
              <a:t>本环节包含两个阶段。</a:t>
            </a:r>
          </a:p>
          <a:p>
            <a:r>
              <a:rPr lang="zh-CN" altLang="en-US" dirty="0"/>
              <a:t>第一阶段：在备赛区进行，限时 </a:t>
            </a:r>
            <a:r>
              <a:rPr lang="en-US" altLang="zh-CN" dirty="0"/>
              <a:t>30 </a:t>
            </a:r>
            <a:r>
              <a:rPr lang="zh-CN" altLang="en-US" dirty="0"/>
              <a:t>分钟。两名选手通过沟通，协作完成并提交任务单</a:t>
            </a:r>
          </a:p>
          <a:p>
            <a:r>
              <a:rPr lang="zh-CN" altLang="en-US" dirty="0"/>
              <a:t>                （</a:t>
            </a:r>
            <a:r>
              <a:rPr lang="en-US" altLang="zh-CN" dirty="0"/>
              <a:t>Worksheet</a:t>
            </a:r>
            <a:r>
              <a:rPr lang="zh-CN" altLang="en-US" dirty="0"/>
              <a:t>），按照比赛要求分别准备第二阶段的比赛内容。</a:t>
            </a:r>
          </a:p>
          <a:p>
            <a:r>
              <a:rPr lang="zh-CN" altLang="en-US" dirty="0"/>
              <a:t>第二阶段：在赛场进行，选手 </a:t>
            </a:r>
            <a:r>
              <a:rPr lang="en-US" altLang="zh-CN" dirty="0"/>
              <a:t>A </a:t>
            </a:r>
            <a:r>
              <a:rPr lang="zh-CN" altLang="en-US" dirty="0"/>
              <a:t>按要求向评委陈述任务完成情况（限时 </a:t>
            </a:r>
            <a:r>
              <a:rPr lang="en-US" altLang="zh-CN" dirty="0"/>
              <a:t>3 </a:t>
            </a:r>
            <a:r>
              <a:rPr lang="zh-CN" altLang="en-US" dirty="0"/>
              <a:t>分钟），选手 </a:t>
            </a:r>
            <a:r>
              <a:rPr lang="en-US" altLang="zh-CN" dirty="0"/>
              <a:t>B </a:t>
            </a:r>
          </a:p>
          <a:p>
            <a:r>
              <a:rPr lang="zh-CN" altLang="en-US" dirty="0"/>
              <a:t>                  回答评委的现场提问（限时 </a:t>
            </a:r>
            <a:r>
              <a:rPr lang="en-US" altLang="zh-CN" dirty="0"/>
              <a:t>2 </a:t>
            </a:r>
            <a:r>
              <a:rPr lang="zh-CN" altLang="en-US" dirty="0"/>
              <a:t>分钟）。每位选手比赛时间剩余 </a:t>
            </a:r>
            <a:r>
              <a:rPr lang="en-US" altLang="zh-CN" dirty="0"/>
              <a:t>15 </a:t>
            </a:r>
            <a:r>
              <a:rPr lang="zh-CN" altLang="en-US" dirty="0"/>
              <a:t>秒时，响提示铃。</a:t>
            </a:r>
          </a:p>
          <a:p>
            <a:r>
              <a:rPr lang="zh-CN" altLang="en-US" dirty="0"/>
              <a:t>                  每位选手比赛时间终止时，响终止铃，选手必须停止汇报或作答。</a:t>
            </a:r>
          </a:p>
          <a:p>
            <a:r>
              <a:rPr lang="zh-CN" altLang="en-US" dirty="0"/>
              <a:t>比赛规则：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备赛期间，两位选手只能用英语进行口头交流，不得互相展示或交换任何材料，否则将取消参赛资格。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备赛期间，选手可根据需要在各自赛题上书写内容。选手离开备赛室时，只能携带赛题</a:t>
            </a:r>
          </a:p>
          <a:p>
            <a:r>
              <a:rPr lang="zh-CN" altLang="en-US" dirty="0"/>
              <a:t>                 （含 </a:t>
            </a:r>
            <a:r>
              <a:rPr lang="en-US" altLang="zh-CN" dirty="0"/>
              <a:t>Worksheet</a:t>
            </a:r>
            <a:r>
              <a:rPr lang="zh-CN" altLang="en-US" dirty="0"/>
              <a:t>），不得携带除赛题以外的其他资料。选手可携带各自赛题进入赛场，供汇报或</a:t>
            </a:r>
            <a:endParaRPr lang="en-US" altLang="zh-CN" dirty="0"/>
          </a:p>
          <a:p>
            <a:r>
              <a:rPr lang="en-US" altLang="zh-CN" dirty="0"/>
              <a:t>                   </a:t>
            </a:r>
            <a:r>
              <a:rPr lang="zh-CN" altLang="en-US" dirty="0"/>
              <a:t>回答问题时参考。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备赛结束后，选手在工作人员带领下进入赛场。在此期间，两位选手不得进行任何交流，</a:t>
            </a:r>
          </a:p>
          <a:p>
            <a:r>
              <a:rPr lang="zh-CN" altLang="en-US" dirty="0"/>
              <a:t>                   不得互相展示或交换各自手中的材料，不得与他人进行交流，否则取消参赛资格。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比赛期间，选手只能使用英语汇报或回答评委提问。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比赛结束时，选手需上交全部资料。</a:t>
            </a:r>
          </a:p>
        </p:txBody>
      </p:sp>
    </p:spTree>
    <p:extLst>
      <p:ext uri="{BB962C8B-B14F-4D97-AF65-F5344CB8AC3E}">
        <p14:creationId xmlns:p14="http://schemas.microsoft.com/office/powerpoint/2010/main" val="250389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B8A0C6-20ED-4AD2-A9E4-97EE43DB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81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FD2437-6393-4BBA-94BA-EDC83CA01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6443"/>
            <a:ext cx="10515600" cy="5120520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b="1" dirty="0"/>
              <a:t>For Contestant A Only</a:t>
            </a:r>
          </a:p>
          <a:p>
            <a:endParaRPr lang="en-US" altLang="zh-CN" b="1" dirty="0"/>
          </a:p>
          <a:p>
            <a:r>
              <a:rPr lang="zh-CN" altLang="en-US" dirty="0"/>
              <a:t>选手 </a:t>
            </a:r>
            <a:r>
              <a:rPr lang="en-US" altLang="zh-CN" dirty="0"/>
              <a:t>A</a:t>
            </a:r>
            <a:r>
              <a:rPr lang="zh-CN" altLang="en-US" dirty="0"/>
              <a:t>：假设你是一家国际钢铁公司（</a:t>
            </a:r>
            <a:r>
              <a:rPr lang="en-US" altLang="zh-CN" dirty="0"/>
              <a:t>Grand Steel</a:t>
            </a:r>
            <a:r>
              <a:rPr lang="zh-CN" altLang="en-US" dirty="0"/>
              <a:t>）的战略发展部经理。</a:t>
            </a:r>
            <a:endParaRPr lang="en-US" altLang="zh-CN" dirty="0"/>
          </a:p>
          <a:p>
            <a:r>
              <a:rPr lang="en-US" altLang="zh-CN" dirty="0"/>
              <a:t>              </a:t>
            </a:r>
            <a:r>
              <a:rPr lang="zh-CN" altLang="en-US" dirty="0"/>
              <a:t>公司需要在 </a:t>
            </a:r>
            <a:r>
              <a:rPr lang="en-US" altLang="zh-CN" dirty="0"/>
              <a:t>A </a:t>
            </a:r>
            <a:r>
              <a:rPr lang="zh-CN" altLang="en-US" dirty="0"/>
              <a:t>国建一座新的钢铁厂。你的队友是你的助理，向你</a:t>
            </a:r>
            <a:endParaRPr lang="en-US" altLang="zh-CN" dirty="0"/>
          </a:p>
          <a:p>
            <a:r>
              <a:rPr lang="en-US" altLang="zh-CN" dirty="0"/>
              <a:t>              </a:t>
            </a:r>
            <a:r>
              <a:rPr lang="zh-CN" altLang="en-US" dirty="0"/>
              <a:t>提供了三个备选厂址的基本情况。你需要与队友沟通并共同选出</a:t>
            </a:r>
            <a:endParaRPr lang="en-US" altLang="zh-CN" dirty="0"/>
          </a:p>
          <a:p>
            <a:r>
              <a:rPr lang="en-US" altLang="zh-CN" dirty="0"/>
              <a:t>              </a:t>
            </a:r>
            <a:r>
              <a:rPr lang="zh-CN" altLang="en-US" dirty="0"/>
              <a:t>最符合公司要求的厂址。</a:t>
            </a:r>
          </a:p>
          <a:p>
            <a:r>
              <a:rPr lang="zh-CN" altLang="en-US" dirty="0"/>
              <a:t>在任务第一阶段（</a:t>
            </a:r>
            <a:r>
              <a:rPr lang="en-US" altLang="zh-CN" dirty="0"/>
              <a:t>30 </a:t>
            </a:r>
            <a:r>
              <a:rPr lang="zh-CN" altLang="en-US" dirty="0"/>
              <a:t>分钟内），你需要完成：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阅读公司要求，提取关键信息；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向队友询问备选厂址的情况，根据要求完成任务单；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与队友讨论，选出最符合公司要求的厂址；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准备第二阶段的汇报内容。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b="1" dirty="0"/>
              <a:t>备注：任务单限选手 </a:t>
            </a:r>
            <a:r>
              <a:rPr lang="en-US" altLang="zh-CN" b="1" dirty="0"/>
              <a:t>A </a:t>
            </a:r>
            <a:r>
              <a:rPr lang="zh-CN" altLang="en-US" b="1" dirty="0"/>
              <a:t>填写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在任务第二阶段（</a:t>
            </a:r>
            <a:r>
              <a:rPr lang="en-US" altLang="zh-CN" dirty="0"/>
              <a:t>3 </a:t>
            </a:r>
            <a:r>
              <a:rPr lang="zh-CN" altLang="en-US" dirty="0"/>
              <a:t>分钟内），你需要向评委汇报任务完成情况</a:t>
            </a:r>
          </a:p>
        </p:txBody>
      </p:sp>
    </p:spTree>
    <p:extLst>
      <p:ext uri="{BB962C8B-B14F-4D97-AF65-F5344CB8AC3E}">
        <p14:creationId xmlns:p14="http://schemas.microsoft.com/office/powerpoint/2010/main" val="220284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30426-2E2D-41BF-9C81-C39E0631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3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FF7C05-D16C-49F7-83E6-7586804D6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0113"/>
            <a:ext cx="10515600" cy="5386850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1" dirty="0"/>
              <a:t>For Contestant A Only</a:t>
            </a:r>
          </a:p>
          <a:p>
            <a:r>
              <a:rPr lang="en-US" altLang="zh-CN" dirty="0"/>
              <a:t>Please read the requirement.</a:t>
            </a:r>
          </a:p>
          <a:p>
            <a:r>
              <a:rPr lang="en-US" altLang="zh-CN" dirty="0"/>
              <a:t>Grand Steel, a leading international steel provider, is looking to build </a:t>
            </a:r>
          </a:p>
          <a:p>
            <a:r>
              <a:rPr lang="en-US" altLang="zh-CN" dirty="0"/>
              <a:t>a new steel plant in A country to avoid the rising labor price in its </a:t>
            </a:r>
          </a:p>
          <a:p>
            <a:r>
              <a:rPr lang="en-US" altLang="zh-CN" dirty="0"/>
              <a:t>homeland. The site for the new steel plant should be suitable for the </a:t>
            </a:r>
          </a:p>
          <a:p>
            <a:r>
              <a:rPr lang="en-US" altLang="zh-CN" dirty="0"/>
              <a:t>company’s business, lowering the cost as much as possible. The site </a:t>
            </a:r>
          </a:p>
          <a:p>
            <a:r>
              <a:rPr lang="en-US" altLang="zh-CN" dirty="0"/>
              <a:t>should also be large enough to be able to produce between 250,000 </a:t>
            </a:r>
          </a:p>
          <a:p>
            <a:r>
              <a:rPr lang="en-US" altLang="zh-CN" dirty="0"/>
              <a:t>to 350,000 tons of steel every year. Labor force is very important for us, </a:t>
            </a:r>
          </a:p>
          <a:p>
            <a:r>
              <a:rPr lang="en-US" altLang="zh-CN" dirty="0"/>
              <a:t>so the steel plant will require many thousands of workers, including </a:t>
            </a:r>
          </a:p>
          <a:p>
            <a:r>
              <a:rPr lang="en-US" altLang="zh-CN" dirty="0"/>
              <a:t>both </a:t>
            </a:r>
            <a:r>
              <a:rPr lang="en-US" altLang="zh-CN" dirty="0" err="1"/>
              <a:t>bluecollar</a:t>
            </a:r>
            <a:r>
              <a:rPr lang="en-US" altLang="zh-CN" dirty="0"/>
              <a:t> workers as well as white-collar technicians, engineers </a:t>
            </a:r>
          </a:p>
          <a:p>
            <a:r>
              <a:rPr lang="en-US" altLang="zh-CN" dirty="0"/>
              <a:t>and managers. What is more, favorable financial aid from local  </a:t>
            </a:r>
          </a:p>
          <a:p>
            <a:r>
              <a:rPr lang="en-US" altLang="zh-CN" dirty="0"/>
              <a:t>government is preferred.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4371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646FD7-84AB-4F2F-B781-57D509D5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30" y="71021"/>
            <a:ext cx="10515600" cy="745725"/>
          </a:xfrm>
        </p:spPr>
        <p:txBody>
          <a:bodyPr>
            <a:normAutofit/>
          </a:bodyPr>
          <a:lstStyle/>
          <a:p>
            <a:pPr algn="ctr"/>
            <a:r>
              <a:rPr lang="en-US" altLang="zh-CN" sz="2200" b="1" dirty="0"/>
              <a:t>Worksheet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2000" dirty="0"/>
              <a:t>Section 1 Communicate with Contestant B and complete the following form</a:t>
            </a:r>
            <a:endParaRPr lang="zh-CN" altLang="en-US" sz="2000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0E85F7E7-D253-4D8B-942A-0E07FE06EC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1850" y="1136649"/>
          <a:ext cx="10515600" cy="339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52">
                  <a:extLst>
                    <a:ext uri="{9D8B030D-6E8A-4147-A177-3AD203B41FA5}">
                      <a16:colId xmlns:a16="http://schemas.microsoft.com/office/drawing/2014/main" val="3437185241"/>
                    </a:ext>
                  </a:extLst>
                </a:gridCol>
                <a:gridCol w="3369088">
                  <a:extLst>
                    <a:ext uri="{9D8B030D-6E8A-4147-A177-3AD203B41FA5}">
                      <a16:colId xmlns:a16="http://schemas.microsoft.com/office/drawing/2014/main" val="18311636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8040357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5685886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16653773"/>
                    </a:ext>
                  </a:extLst>
                </a:gridCol>
              </a:tblGrid>
              <a:tr h="849960">
                <a:tc>
                  <a:txBody>
                    <a:bodyPr/>
                    <a:lstStyle/>
                    <a:p>
                      <a:r>
                        <a:rPr lang="en-US" altLang="zh-CN" dirty="0"/>
                        <a:t>Site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Production Capacity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Location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Labor Force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Financial Aids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765697"/>
                  </a:ext>
                </a:extLst>
              </a:tr>
              <a:tr h="84996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879765"/>
                  </a:ext>
                </a:extLst>
              </a:tr>
              <a:tr h="84996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598402"/>
                  </a:ext>
                </a:extLst>
              </a:tr>
              <a:tr h="849960">
                <a:tc>
                  <a:txBody>
                    <a:bodyPr/>
                    <a:lstStyle/>
                    <a:p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224030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3699A239-69C1-48A4-B084-211996A34B30}"/>
              </a:ext>
            </a:extLst>
          </p:cNvPr>
          <p:cNvSpPr/>
          <p:nvPr/>
        </p:nvSpPr>
        <p:spPr>
          <a:xfrm>
            <a:off x="902872" y="5077720"/>
            <a:ext cx="7326729" cy="1287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Section 2 Communicate with Contestant B and make a decision.</a:t>
            </a:r>
          </a:p>
          <a:p>
            <a:pPr algn="ctr"/>
            <a:r>
              <a:rPr lang="en-US" altLang="zh-CN" dirty="0"/>
              <a:t>            Which site will you choose? You choice is __________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0091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5D3950-ED36-4262-8132-B324BA32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26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BD8D2D-E325-4F8B-8525-DB5520C5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1134"/>
            <a:ext cx="10515600" cy="5315829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dirty="0"/>
              <a:t>职场应用环节 赛题 </a:t>
            </a:r>
            <a:r>
              <a:rPr lang="en-US" altLang="zh-CN" dirty="0"/>
              <a:t>2</a:t>
            </a:r>
          </a:p>
          <a:p>
            <a:r>
              <a:rPr lang="zh-CN" altLang="en-US" dirty="0"/>
              <a:t>比赛说明：</a:t>
            </a:r>
          </a:p>
          <a:p>
            <a:r>
              <a:rPr lang="zh-CN" altLang="en-US" dirty="0"/>
              <a:t>本环节包含两个阶段。</a:t>
            </a:r>
          </a:p>
          <a:p>
            <a:r>
              <a:rPr lang="zh-CN" altLang="en-US" dirty="0"/>
              <a:t>第一阶段：在备赛区进行，限时 </a:t>
            </a:r>
            <a:r>
              <a:rPr lang="en-US" altLang="zh-CN" dirty="0"/>
              <a:t>30 </a:t>
            </a:r>
            <a:r>
              <a:rPr lang="zh-CN" altLang="en-US" dirty="0"/>
              <a:t>分钟。两名选手通过沟通，协作完成并提交任务单（</a:t>
            </a:r>
            <a:r>
              <a:rPr lang="en-US" altLang="zh-CN" dirty="0"/>
              <a:t>Worksheet</a:t>
            </a:r>
            <a:r>
              <a:rPr lang="zh-CN" altLang="en-US" dirty="0"/>
              <a:t>），按照比赛要求</a:t>
            </a:r>
            <a:endParaRPr lang="en-US" altLang="zh-CN" dirty="0"/>
          </a:p>
          <a:p>
            <a:r>
              <a:rPr lang="en-US" altLang="zh-CN" dirty="0"/>
              <a:t>                  </a:t>
            </a:r>
            <a:r>
              <a:rPr lang="zh-CN" altLang="en-US" dirty="0"/>
              <a:t>分别准备第二阶段的比赛内容。</a:t>
            </a:r>
          </a:p>
          <a:p>
            <a:r>
              <a:rPr lang="zh-CN" altLang="en-US" dirty="0"/>
              <a:t>第二阶段：在赛场进行，选手 </a:t>
            </a:r>
            <a:r>
              <a:rPr lang="en-US" altLang="zh-CN" dirty="0"/>
              <a:t>A </a:t>
            </a:r>
            <a:r>
              <a:rPr lang="zh-CN" altLang="en-US" dirty="0"/>
              <a:t>按要求向评委陈述任务完成情况（限时 </a:t>
            </a:r>
            <a:r>
              <a:rPr lang="en-US" altLang="zh-CN" dirty="0"/>
              <a:t>3 </a:t>
            </a:r>
            <a:r>
              <a:rPr lang="zh-CN" altLang="en-US" dirty="0"/>
              <a:t>分钟），选手 </a:t>
            </a:r>
            <a:r>
              <a:rPr lang="en-US" altLang="zh-CN" dirty="0"/>
              <a:t>B </a:t>
            </a:r>
            <a:r>
              <a:rPr lang="zh-CN" altLang="en-US" dirty="0"/>
              <a:t>回答评委的现场提问</a:t>
            </a:r>
            <a:endParaRPr lang="en-US" altLang="zh-CN" dirty="0"/>
          </a:p>
          <a:p>
            <a:r>
              <a:rPr lang="en-US" altLang="zh-CN" dirty="0"/>
              <a:t>                </a:t>
            </a:r>
            <a:r>
              <a:rPr lang="zh-CN" altLang="en-US" dirty="0"/>
              <a:t>（限时 </a:t>
            </a:r>
            <a:r>
              <a:rPr lang="en-US" altLang="zh-CN" dirty="0"/>
              <a:t>2 </a:t>
            </a:r>
            <a:r>
              <a:rPr lang="zh-CN" altLang="en-US" dirty="0"/>
              <a:t>分钟）。每位选手比赛时间剩余 </a:t>
            </a:r>
            <a:r>
              <a:rPr lang="en-US" altLang="zh-CN" dirty="0"/>
              <a:t>15 </a:t>
            </a:r>
            <a:r>
              <a:rPr lang="zh-CN" altLang="en-US" dirty="0"/>
              <a:t>秒时，响提示铃。</a:t>
            </a:r>
          </a:p>
          <a:p>
            <a:r>
              <a:rPr lang="zh-CN" altLang="en-US" dirty="0"/>
              <a:t>                   每位选手比赛时间终止时，响终止铃，选手必须停止汇报或作答。</a:t>
            </a:r>
          </a:p>
          <a:p>
            <a:r>
              <a:rPr lang="zh-CN" altLang="en-US" dirty="0"/>
              <a:t>比赛规则：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备赛期间，两位选手只能用英语进行口头交流，不得互相展示或交换任何材料，否则将取消参赛资格。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备赛期间，选手可根据需要在各自赛题上书写内容。选手离开备赛室时，只能携带赛题（含 </a:t>
            </a:r>
            <a:r>
              <a:rPr lang="en-US" altLang="zh-CN" dirty="0"/>
              <a:t>Worksheet</a:t>
            </a:r>
            <a:r>
              <a:rPr lang="zh-CN" altLang="en-US" dirty="0"/>
              <a:t>），</a:t>
            </a:r>
            <a:endParaRPr lang="en-US" altLang="zh-CN" dirty="0"/>
          </a:p>
          <a:p>
            <a:r>
              <a:rPr lang="en-US" altLang="zh-CN" dirty="0"/>
              <a:t>                    </a:t>
            </a:r>
            <a:r>
              <a:rPr lang="zh-CN" altLang="en-US" dirty="0"/>
              <a:t>不得携带除赛题以外的其他资料。选手可携带各自赛题进入赛场，供汇报或回答问题时参考。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备赛结束后，选手在工作人员带领下进入赛场。在此期间，两位选手不得进行任何交流，</a:t>
            </a:r>
          </a:p>
          <a:p>
            <a:r>
              <a:rPr lang="zh-CN" altLang="en-US" dirty="0"/>
              <a:t>                    不得互相展示或交换各自手中的材料，不得与他人进行交流，否则取消参赛资格。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比赛期间，选手只能使用英语汇报或回答评委提问。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比赛结束时，选手需上交全部资料。</a:t>
            </a:r>
          </a:p>
        </p:txBody>
      </p:sp>
    </p:spTree>
    <p:extLst>
      <p:ext uri="{BB962C8B-B14F-4D97-AF65-F5344CB8AC3E}">
        <p14:creationId xmlns:p14="http://schemas.microsoft.com/office/powerpoint/2010/main" val="3280572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12F56-C700-426A-B189-2EC8E5D4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7535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F4CCEE-57B5-4238-BF85-D649EACF8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687"/>
            <a:ext cx="10515600" cy="5138276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b="1" dirty="0"/>
              <a:t>For Contestant B Only</a:t>
            </a:r>
          </a:p>
          <a:p>
            <a:r>
              <a:rPr lang="zh-CN" altLang="en-US" dirty="0"/>
              <a:t>选手 </a:t>
            </a:r>
            <a:r>
              <a:rPr lang="en-US" altLang="zh-CN" dirty="0"/>
              <a:t>B</a:t>
            </a:r>
            <a:r>
              <a:rPr lang="zh-CN" altLang="en-US" dirty="0"/>
              <a:t>：假设你是一家国际钢铁公司（</a:t>
            </a:r>
            <a:r>
              <a:rPr lang="en-US" altLang="zh-CN" dirty="0"/>
              <a:t>Grand Steel</a:t>
            </a:r>
            <a:r>
              <a:rPr lang="zh-CN" altLang="en-US" dirty="0"/>
              <a:t>）的战略发展部员工，整理了</a:t>
            </a:r>
            <a:endParaRPr lang="en-US" altLang="zh-CN" dirty="0"/>
          </a:p>
          <a:p>
            <a:r>
              <a:rPr lang="en-US" altLang="zh-CN" dirty="0"/>
              <a:t>              A </a:t>
            </a:r>
            <a:r>
              <a:rPr lang="zh-CN" altLang="en-US" dirty="0"/>
              <a:t>国三个备选厂址的基本情况。你的队友是你的部门经理，需要为</a:t>
            </a:r>
            <a:endParaRPr lang="en-US" altLang="zh-CN" dirty="0"/>
          </a:p>
          <a:p>
            <a:r>
              <a:rPr lang="en-US" altLang="zh-CN" dirty="0"/>
              <a:t>              </a:t>
            </a:r>
            <a:r>
              <a:rPr lang="zh-CN" altLang="en-US" dirty="0"/>
              <a:t>公司的新钢铁厂选择厂址。</a:t>
            </a:r>
          </a:p>
          <a:p>
            <a:r>
              <a:rPr lang="zh-CN" altLang="en-US" dirty="0"/>
              <a:t>              你需要与队友沟通并共同选出最符合公司要求的厂址。</a:t>
            </a:r>
          </a:p>
          <a:p>
            <a:r>
              <a:rPr lang="zh-CN" altLang="en-US" dirty="0"/>
              <a:t>在任务第一阶段（</a:t>
            </a:r>
            <a:r>
              <a:rPr lang="en-US" altLang="zh-CN" dirty="0"/>
              <a:t>30 </a:t>
            </a:r>
            <a:r>
              <a:rPr lang="zh-CN" altLang="en-US" dirty="0"/>
              <a:t>分钟内），你需要完成：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阅读三个备选厂址的基本情况，提取相关信息；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与队友沟通，向其提供信息，协助队友完成任务单；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与队友讨论，选出最符合公司要求的厂址；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准备第二阶段的问答内容。</a:t>
            </a:r>
          </a:p>
          <a:p>
            <a:r>
              <a:rPr lang="zh-CN" altLang="en-US" b="1" dirty="0"/>
              <a:t>备注：任务单仅由选手 </a:t>
            </a:r>
            <a:r>
              <a:rPr lang="en-US" altLang="zh-CN" b="1" dirty="0"/>
              <a:t>A </a:t>
            </a:r>
            <a:r>
              <a:rPr lang="zh-CN" altLang="en-US" b="1" dirty="0"/>
              <a:t>填写。</a:t>
            </a:r>
          </a:p>
          <a:p>
            <a:r>
              <a:rPr lang="zh-CN" altLang="en-US" dirty="0"/>
              <a:t>在任务第二阶段（</a:t>
            </a:r>
            <a:r>
              <a:rPr lang="en-US" altLang="zh-CN" dirty="0"/>
              <a:t>2 </a:t>
            </a:r>
            <a:r>
              <a:rPr lang="zh-CN" altLang="en-US" dirty="0"/>
              <a:t>分钟内），你需要回答评委现场提出的 </a:t>
            </a:r>
            <a:r>
              <a:rPr lang="en-US" altLang="zh-CN" dirty="0"/>
              <a:t>3 </a:t>
            </a:r>
            <a:r>
              <a:rPr lang="zh-CN" altLang="en-US" dirty="0"/>
              <a:t>个问题。回答须与实 </a:t>
            </a:r>
            <a:endParaRPr lang="en-US" altLang="zh-CN" dirty="0"/>
          </a:p>
          <a:p>
            <a:r>
              <a:rPr lang="zh-CN" altLang="en-US" dirty="0"/>
              <a:t>际任务相</a:t>
            </a:r>
          </a:p>
          <a:p>
            <a:r>
              <a:rPr lang="zh-CN" altLang="en-US" dirty="0"/>
              <a:t>结合，观点鲜明，有理有据，有逻辑性。</a:t>
            </a:r>
          </a:p>
        </p:txBody>
      </p:sp>
    </p:spTree>
    <p:extLst>
      <p:ext uri="{BB962C8B-B14F-4D97-AF65-F5344CB8AC3E}">
        <p14:creationId xmlns:p14="http://schemas.microsoft.com/office/powerpoint/2010/main" val="3294877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9D61A5-BC79-48A9-9D9F-FF3E71FC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81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30F40E-8783-48E7-854C-CDD4B97FB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8070"/>
            <a:ext cx="10515600" cy="5459012"/>
          </a:xfrm>
        </p:spPr>
        <p:txBody>
          <a:bodyPr>
            <a:normAutofit fontScale="47500" lnSpcReduction="20000"/>
          </a:bodyPr>
          <a:lstStyle/>
          <a:p>
            <a:r>
              <a:rPr lang="en-US" altLang="zh-CN" b="1" dirty="0"/>
              <a:t>For Contestant B Only</a:t>
            </a:r>
          </a:p>
          <a:p>
            <a:r>
              <a:rPr lang="en-US" altLang="zh-CN" dirty="0"/>
              <a:t>Please read the following information about the three sites and help Contestant A complete the worksheet.</a:t>
            </a:r>
          </a:p>
          <a:p>
            <a:r>
              <a:rPr lang="en-US" altLang="zh-CN" b="1" dirty="0"/>
              <a:t>Site 1:</a:t>
            </a:r>
          </a:p>
          <a:p>
            <a:r>
              <a:rPr lang="en-US" altLang="zh-CN" dirty="0"/>
              <a:t>Site 1 is located on the inland plateau (2,000 km to the cost) and lies in a valley between two large mountains. We have plenty of space </a:t>
            </a:r>
          </a:p>
          <a:p>
            <a:r>
              <a:rPr lang="en-US" altLang="zh-CN" dirty="0"/>
              <a:t>at this site. You will be able to produce between 500,000 and 700,000 tons of steel every year. This is a major coal-producing region. </a:t>
            </a:r>
          </a:p>
          <a:p>
            <a:r>
              <a:rPr lang="en-US" altLang="zh-CN" dirty="0"/>
              <a:t>You can do the transportation of iron through highway or railway. If you choose our site and employ more than 20,000 migrant workers, </a:t>
            </a:r>
          </a:p>
          <a:p>
            <a:r>
              <a:rPr lang="en-US" altLang="zh-CN" dirty="0"/>
              <a:t>the local government will offer subsidies.</a:t>
            </a:r>
          </a:p>
          <a:p>
            <a:r>
              <a:rPr lang="en-US" altLang="zh-CN" b="1" dirty="0"/>
              <a:t>Site 2:</a:t>
            </a:r>
          </a:p>
          <a:p>
            <a:r>
              <a:rPr lang="en-US" altLang="zh-CN" dirty="0"/>
              <a:t>Site 2 is located on the coast in a new development zone. Currently, we are providing abundant tax breaks and subsidies to companies </a:t>
            </a:r>
          </a:p>
          <a:p>
            <a:r>
              <a:rPr lang="en-US" altLang="zh-CN" dirty="0"/>
              <a:t>that will create employment and help develop the region. We have plenty of skilled blue-collar workers who worked in a clothing factory </a:t>
            </a:r>
          </a:p>
          <a:p>
            <a:r>
              <a:rPr lang="en-US" altLang="zh-CN" dirty="0"/>
              <a:t>that will move to another region later this year. Our site will be able to produce about 400,000 tons of steel each year. We look</a:t>
            </a:r>
          </a:p>
          <a:p>
            <a:r>
              <a:rPr lang="en-US" altLang="zh-CN" dirty="0"/>
              <a:t>forward to cooperating with your company!</a:t>
            </a:r>
          </a:p>
          <a:p>
            <a:r>
              <a:rPr lang="en-US" altLang="zh-CN" b="1" dirty="0"/>
              <a:t>Site 3:</a:t>
            </a:r>
          </a:p>
          <a:p>
            <a:r>
              <a:rPr lang="en-US" altLang="zh-CN" dirty="0"/>
              <a:t>Site 3 is located on the coast near the biggest international port of the country. You can transport material and product easily and cheaply </a:t>
            </a:r>
          </a:p>
          <a:p>
            <a:r>
              <a:rPr lang="en-US" altLang="zh-CN" dirty="0"/>
              <a:t>by sea for very low cost. There is also a three-year tax-free financial aid for your company. This place has a long history of steel </a:t>
            </a:r>
          </a:p>
          <a:p>
            <a:r>
              <a:rPr lang="en-US" altLang="zh-CN" dirty="0"/>
              <a:t>manufacturing, so we have plenty of experienced workers and white-collars from the steel industry. Building a steel plant at</a:t>
            </a:r>
          </a:p>
          <a:p>
            <a:r>
              <a:rPr lang="en-US" altLang="zh-CN" dirty="0"/>
              <a:t>this site will give you the capacity to produce around 300,000 tons of steel every year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774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EDB225-868E-4E4B-98AF-931BB3B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907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其他类</a:t>
            </a:r>
            <a:r>
              <a:rPr lang="en-US" altLang="zh-CN" b="1" dirty="0"/>
              <a:t>1</a:t>
            </a:r>
            <a:endParaRPr lang="zh-CN" altLang="en-US" b="1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E7826AE-0B0B-44CC-9D8C-6E733F507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272" y="1358282"/>
            <a:ext cx="11132598" cy="54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4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F1337-FE55-42E6-B440-C834AE5D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81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67B8D6-BD54-4822-9B61-4AF170F37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6746"/>
            <a:ext cx="10515600" cy="5360217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dirty="0"/>
              <a:t>职场应用环节 赛题 </a:t>
            </a:r>
            <a:r>
              <a:rPr lang="en-US" altLang="zh-CN" dirty="0"/>
              <a:t>1</a:t>
            </a:r>
          </a:p>
          <a:p>
            <a:r>
              <a:rPr lang="zh-CN" altLang="en-US" dirty="0"/>
              <a:t>比赛说明：</a:t>
            </a:r>
          </a:p>
          <a:p>
            <a:r>
              <a:rPr lang="zh-CN" altLang="en-US" dirty="0"/>
              <a:t>本环节包含两个阶段。</a:t>
            </a:r>
          </a:p>
          <a:p>
            <a:r>
              <a:rPr lang="zh-CN" altLang="en-US" dirty="0"/>
              <a:t>第一阶段：在备赛区进行，限时 </a:t>
            </a:r>
            <a:r>
              <a:rPr lang="en-US" altLang="zh-CN" dirty="0"/>
              <a:t>30 </a:t>
            </a:r>
            <a:r>
              <a:rPr lang="zh-CN" altLang="en-US" dirty="0"/>
              <a:t>分钟。两名选手通过沟通，协作完成并提交任务单（</a:t>
            </a:r>
            <a:r>
              <a:rPr lang="en-US" altLang="zh-CN" dirty="0"/>
              <a:t>Worksheet</a:t>
            </a:r>
            <a:r>
              <a:rPr lang="zh-CN" altLang="en-US" dirty="0"/>
              <a:t>），</a:t>
            </a:r>
            <a:endParaRPr lang="en-US" altLang="zh-CN" dirty="0"/>
          </a:p>
          <a:p>
            <a:r>
              <a:rPr lang="en-US" altLang="zh-CN" dirty="0"/>
              <a:t>                  </a:t>
            </a:r>
            <a:r>
              <a:rPr lang="zh-CN" altLang="en-US" dirty="0"/>
              <a:t>按照比赛要求分别准备第二阶段的比赛内容。</a:t>
            </a:r>
          </a:p>
          <a:p>
            <a:r>
              <a:rPr lang="zh-CN" altLang="en-US" dirty="0"/>
              <a:t>第二阶段：在赛场进行，选手 </a:t>
            </a:r>
            <a:r>
              <a:rPr lang="en-US" altLang="zh-CN" dirty="0"/>
              <a:t>A </a:t>
            </a:r>
            <a:r>
              <a:rPr lang="zh-CN" altLang="en-US" dirty="0"/>
              <a:t>按要求向评委陈述任务完成情况（限时 </a:t>
            </a:r>
            <a:r>
              <a:rPr lang="en-US" altLang="zh-CN" dirty="0"/>
              <a:t>3 </a:t>
            </a:r>
            <a:r>
              <a:rPr lang="zh-CN" altLang="en-US" dirty="0"/>
              <a:t>分钟），选手 </a:t>
            </a:r>
            <a:r>
              <a:rPr lang="en-US" altLang="zh-CN" dirty="0"/>
              <a:t>B </a:t>
            </a:r>
            <a:r>
              <a:rPr lang="zh-CN" altLang="en-US" dirty="0"/>
              <a:t>回答评委的现场提问</a:t>
            </a:r>
            <a:endParaRPr lang="en-US" altLang="zh-CN" dirty="0"/>
          </a:p>
          <a:p>
            <a:r>
              <a:rPr lang="en-US" altLang="zh-CN" dirty="0"/>
              <a:t>               </a:t>
            </a:r>
            <a:r>
              <a:rPr lang="zh-CN" altLang="en-US" dirty="0"/>
              <a:t>（限时 </a:t>
            </a:r>
            <a:r>
              <a:rPr lang="en-US" altLang="zh-CN" dirty="0"/>
              <a:t>2 </a:t>
            </a:r>
            <a:r>
              <a:rPr lang="zh-CN" altLang="en-US" dirty="0"/>
              <a:t>分钟）。每位选手比赛时间剩余 </a:t>
            </a:r>
            <a:r>
              <a:rPr lang="en-US" altLang="zh-CN" dirty="0"/>
              <a:t>15 </a:t>
            </a:r>
            <a:r>
              <a:rPr lang="zh-CN" altLang="en-US" dirty="0"/>
              <a:t>秒时，响提示铃。</a:t>
            </a:r>
          </a:p>
          <a:p>
            <a:r>
              <a:rPr lang="zh-CN" altLang="en-US" dirty="0"/>
              <a:t>                  每位选手比赛时间终止时，响终止铃，选手必须停止汇报或作答。</a:t>
            </a:r>
          </a:p>
          <a:p>
            <a:r>
              <a:rPr lang="zh-CN" altLang="en-US" dirty="0"/>
              <a:t>比赛规则：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备赛期间，两位选手只能用英语进行口头交流，不得互相展示或交换任何材料，否则将取消参赛资格。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备赛期间，选手可根据需要在各自赛题上书写内容。选手离开备赛室时，只能携带赛题（含 </a:t>
            </a:r>
            <a:r>
              <a:rPr lang="en-US" altLang="zh-CN" dirty="0"/>
              <a:t>Worksheet</a:t>
            </a:r>
            <a:r>
              <a:rPr lang="zh-CN" altLang="en-US" dirty="0"/>
              <a:t>），</a:t>
            </a:r>
            <a:endParaRPr lang="en-US" altLang="zh-CN" dirty="0"/>
          </a:p>
          <a:p>
            <a:r>
              <a:rPr lang="en-US" altLang="zh-CN" dirty="0"/>
              <a:t>                     </a:t>
            </a:r>
            <a:r>
              <a:rPr lang="zh-CN" altLang="en-US" dirty="0"/>
              <a:t>不得携带除赛题以外的其他资料。选手可携带各自赛题进入赛场，供汇报或回答问题时参考。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备赛结束后，选手在工作人员带领下进入赛场。在此期间，两位选手不得进行任何交流，</a:t>
            </a:r>
          </a:p>
          <a:p>
            <a:r>
              <a:rPr lang="zh-CN" altLang="en-US" dirty="0"/>
              <a:t>                     不得互相展示或交换各自手中的材料，不得与他人进行交流，否则取消参赛资格。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比赛期间，选手只能使用英语汇报或回答评委提问。</a:t>
            </a:r>
          </a:p>
          <a:p>
            <a:r>
              <a:rPr lang="en-US" altLang="zh-CN" dirty="0"/>
              <a:t>5. </a:t>
            </a:r>
            <a:r>
              <a:rPr lang="zh-CN" altLang="en-US" dirty="0"/>
              <a:t>比赛结束时，选手需上交全部资料</a:t>
            </a:r>
          </a:p>
        </p:txBody>
      </p:sp>
    </p:spTree>
    <p:extLst>
      <p:ext uri="{BB962C8B-B14F-4D97-AF65-F5344CB8AC3E}">
        <p14:creationId xmlns:p14="http://schemas.microsoft.com/office/powerpoint/2010/main" val="119668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24B99-BC85-4B24-95C8-9876B1EA8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9F711-B09E-431B-821B-7DF6E0911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b="1" dirty="0"/>
              <a:t>For Contestant A Only</a:t>
            </a:r>
          </a:p>
          <a:p>
            <a:r>
              <a:rPr lang="zh-CN" altLang="en-US" dirty="0"/>
              <a:t>选手 </a:t>
            </a:r>
            <a:r>
              <a:rPr lang="en-US" altLang="zh-CN" dirty="0"/>
              <a:t>A</a:t>
            </a:r>
            <a:r>
              <a:rPr lang="zh-CN" altLang="en-US" dirty="0"/>
              <a:t>：假设你是一家跨国高铁技术公司（</a:t>
            </a:r>
            <a:r>
              <a:rPr lang="en-US" altLang="zh-CN" dirty="0"/>
              <a:t>Vista Enterprises</a:t>
            </a:r>
            <a:r>
              <a:rPr lang="zh-CN" altLang="en-US" dirty="0"/>
              <a:t>）的人力资源部经理。</a:t>
            </a:r>
            <a:endParaRPr lang="en-US" altLang="zh-CN" dirty="0"/>
          </a:p>
          <a:p>
            <a:r>
              <a:rPr lang="zh-CN" altLang="en-US" dirty="0"/>
              <a:t>              公司需要招聘一名高级区域经理。你的队友是你的招聘助理，向你</a:t>
            </a:r>
            <a:endParaRPr lang="en-US" altLang="zh-CN" dirty="0"/>
          </a:p>
          <a:p>
            <a:r>
              <a:rPr lang="en-US" altLang="zh-CN" dirty="0"/>
              <a:t>              </a:t>
            </a:r>
            <a:r>
              <a:rPr lang="zh-CN" altLang="en-US" dirty="0"/>
              <a:t>提供了三位应聘者的基本情况。你需要与队友沟通并共同选出最符合公司 </a:t>
            </a:r>
            <a:endParaRPr lang="en-US" altLang="zh-CN" dirty="0"/>
          </a:p>
          <a:p>
            <a:r>
              <a:rPr lang="zh-CN" altLang="en-US" dirty="0"/>
              <a:t>              要求的应聘者。</a:t>
            </a:r>
          </a:p>
          <a:p>
            <a:r>
              <a:rPr lang="zh-CN" altLang="en-US" dirty="0"/>
              <a:t>在任务第一阶段（</a:t>
            </a:r>
            <a:r>
              <a:rPr lang="en-US" altLang="zh-CN" dirty="0"/>
              <a:t>30 </a:t>
            </a:r>
            <a:r>
              <a:rPr lang="zh-CN" altLang="en-US" dirty="0"/>
              <a:t>分钟内），你需要完成：</a:t>
            </a:r>
          </a:p>
          <a:p>
            <a:r>
              <a:rPr lang="en-US" altLang="zh-CN" dirty="0"/>
              <a:t>1</a:t>
            </a:r>
            <a:r>
              <a:rPr lang="zh-CN" altLang="en-US" dirty="0"/>
              <a:t>． 阅读招聘要求，提取关键信息；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． 向队友询问不同应聘者的情况，根据要求完成任务单；</a:t>
            </a:r>
          </a:p>
          <a:p>
            <a:r>
              <a:rPr lang="en-US" altLang="zh-CN" dirty="0"/>
              <a:t>3</a:t>
            </a:r>
            <a:r>
              <a:rPr lang="zh-CN" altLang="en-US" dirty="0"/>
              <a:t>． 与队友讨论，选出最符合公司要求的应聘者；</a:t>
            </a:r>
          </a:p>
          <a:p>
            <a:r>
              <a:rPr lang="en-US" altLang="zh-CN" dirty="0"/>
              <a:t>4</a:t>
            </a:r>
            <a:r>
              <a:rPr lang="zh-CN" altLang="en-US" dirty="0"/>
              <a:t>． 准备第二阶段的汇报内容。</a:t>
            </a:r>
          </a:p>
          <a:p>
            <a:r>
              <a:rPr lang="zh-CN" altLang="en-US" b="1" dirty="0"/>
              <a:t>备注：任务单限选手 </a:t>
            </a:r>
            <a:r>
              <a:rPr lang="en-US" altLang="zh-CN" b="1" dirty="0"/>
              <a:t>A </a:t>
            </a:r>
            <a:r>
              <a:rPr lang="zh-CN" altLang="en-US" b="1" dirty="0"/>
              <a:t>填写。</a:t>
            </a:r>
          </a:p>
          <a:p>
            <a:r>
              <a:rPr lang="zh-CN" altLang="en-US" dirty="0"/>
              <a:t>在任务第二阶段（</a:t>
            </a:r>
            <a:r>
              <a:rPr lang="en-US" altLang="zh-CN" dirty="0"/>
              <a:t>3 </a:t>
            </a:r>
            <a:r>
              <a:rPr lang="zh-CN" altLang="en-US" dirty="0"/>
              <a:t>分钟内），你需要向评委汇报任务完成情况</a:t>
            </a:r>
          </a:p>
        </p:txBody>
      </p:sp>
    </p:spTree>
    <p:extLst>
      <p:ext uri="{BB962C8B-B14F-4D97-AF65-F5344CB8AC3E}">
        <p14:creationId xmlns:p14="http://schemas.microsoft.com/office/powerpoint/2010/main" val="2884332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E050EA-E649-4A23-92CF-C7E81976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910B51-AD15-40C6-9EB3-A4B3B0A94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zh-CN" b="1" dirty="0"/>
              <a:t>For Contestant A Only</a:t>
            </a:r>
          </a:p>
          <a:p>
            <a:r>
              <a:rPr lang="en-US" altLang="zh-CN" dirty="0"/>
              <a:t>Please read the requirement.</a:t>
            </a:r>
          </a:p>
          <a:p>
            <a:r>
              <a:rPr lang="en-US" altLang="zh-CN" dirty="0"/>
              <a:t>Vista Enterprises is expanding its high-speed rail transportation market in South America, hence</a:t>
            </a:r>
          </a:p>
          <a:p>
            <a:r>
              <a:rPr lang="en-US" altLang="zh-CN" dirty="0"/>
              <a:t>looking for a Senior Regional Manager. The Senior Regional Manager should have at least 10</a:t>
            </a:r>
          </a:p>
          <a:p>
            <a:r>
              <a:rPr lang="en-US" altLang="zh-CN" dirty="0"/>
              <a:t>years’ senior management experience in a related industry, and should be able to conduct detailed</a:t>
            </a:r>
          </a:p>
          <a:p>
            <a:r>
              <a:rPr lang="en-US" altLang="zh-CN" dirty="0"/>
              <a:t>market survey and manage operations in South American countries including Brazil, Columbia,</a:t>
            </a:r>
          </a:p>
          <a:p>
            <a:r>
              <a:rPr lang="en-US" altLang="zh-CN" dirty="0"/>
              <a:t>Peru and Argentina. It is also very important for the candidate to keep in close contact with local</a:t>
            </a:r>
          </a:p>
          <a:p>
            <a:r>
              <a:rPr lang="en-US" altLang="zh-CN" dirty="0"/>
              <a:t>governments. A strong language ability in English, Spanish and Portuguese is a must. The</a:t>
            </a:r>
          </a:p>
          <a:p>
            <a:r>
              <a:rPr lang="en-US" altLang="zh-CN" dirty="0"/>
              <a:t>successful candidate will have to live and work permanently in Brazil, and may be required to</a:t>
            </a:r>
          </a:p>
          <a:p>
            <a:r>
              <a:rPr lang="en-US" altLang="zh-CN" dirty="0"/>
              <a:t>travel to other South American cities. Vista Enterprises is willing to promote an existing employee</a:t>
            </a:r>
          </a:p>
          <a:p>
            <a:r>
              <a:rPr lang="en-US" altLang="zh-CN" dirty="0"/>
              <a:t>inside the company to this position, though it also would like to give opportunities for any</a:t>
            </a:r>
          </a:p>
          <a:p>
            <a:r>
              <a:rPr lang="en-US" altLang="zh-CN" dirty="0"/>
              <a:t>excellent candidates from outside.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17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DD4A37-76F9-497B-AFAD-5F796A1A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850"/>
          </a:xfrm>
        </p:spPr>
        <p:txBody>
          <a:bodyPr>
            <a:normAutofit/>
          </a:bodyPr>
          <a:lstStyle/>
          <a:p>
            <a:pPr algn="ctr"/>
            <a:r>
              <a:rPr lang="en-US" altLang="zh-CN" sz="2000" b="1" dirty="0"/>
              <a:t>Worksheet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2200" dirty="0"/>
              <a:t>Section 1 Communicate with Contestant B and complete the following form.</a:t>
            </a:r>
            <a:endParaRPr lang="zh-CN" altLang="en-US" sz="2200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11693E6C-0904-49C7-9DD3-88C6D2A1337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42386" y="1233996"/>
          <a:ext cx="10187866" cy="3637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766">
                  <a:extLst>
                    <a:ext uri="{9D8B030D-6E8A-4147-A177-3AD203B41FA5}">
                      <a16:colId xmlns:a16="http://schemas.microsoft.com/office/drawing/2014/main" val="1382846844"/>
                    </a:ext>
                  </a:extLst>
                </a:gridCol>
                <a:gridCol w="2227655">
                  <a:extLst>
                    <a:ext uri="{9D8B030D-6E8A-4147-A177-3AD203B41FA5}">
                      <a16:colId xmlns:a16="http://schemas.microsoft.com/office/drawing/2014/main" val="2836292522"/>
                    </a:ext>
                  </a:extLst>
                </a:gridCol>
                <a:gridCol w="2581298">
                  <a:extLst>
                    <a:ext uri="{9D8B030D-6E8A-4147-A177-3AD203B41FA5}">
                      <a16:colId xmlns:a16="http://schemas.microsoft.com/office/drawing/2014/main" val="741609578"/>
                    </a:ext>
                  </a:extLst>
                </a:gridCol>
                <a:gridCol w="2304061">
                  <a:extLst>
                    <a:ext uri="{9D8B030D-6E8A-4147-A177-3AD203B41FA5}">
                      <a16:colId xmlns:a16="http://schemas.microsoft.com/office/drawing/2014/main" val="600647614"/>
                    </a:ext>
                  </a:extLst>
                </a:gridCol>
                <a:gridCol w="1771086">
                  <a:extLst>
                    <a:ext uri="{9D8B030D-6E8A-4147-A177-3AD203B41FA5}">
                      <a16:colId xmlns:a16="http://schemas.microsoft.com/office/drawing/2014/main" val="2010317018"/>
                    </a:ext>
                  </a:extLst>
                </a:gridCol>
              </a:tblGrid>
              <a:tr h="1138286">
                <a:tc>
                  <a:txBody>
                    <a:bodyPr/>
                    <a:lstStyle/>
                    <a:p>
                      <a:r>
                        <a:rPr lang="en-US" altLang="zh-CN" dirty="0"/>
                        <a:t>Candidate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Senior Management Experience(Years)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Language Competence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Any work experience</a:t>
                      </a:r>
                    </a:p>
                    <a:p>
                      <a:r>
                        <a:rPr lang="en-US" altLang="zh-CN" dirty="0"/>
                        <a:t>In Vista Enterprises</a:t>
                      </a:r>
                    </a:p>
                    <a:p>
                      <a:r>
                        <a:rPr lang="en-US" altLang="zh-CN" dirty="0"/>
                        <a:t>       (Yes/No)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Move to Brazil</a:t>
                      </a:r>
                    </a:p>
                    <a:p>
                      <a:r>
                        <a:rPr lang="en-US" altLang="zh-CN" dirty="0"/>
                        <a:t>(Yes/No)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249892"/>
                  </a:ext>
                </a:extLst>
              </a:tr>
              <a:tr h="816098">
                <a:tc>
                  <a:txBody>
                    <a:bodyPr/>
                    <a:lstStyle/>
                    <a:p>
                      <a:r>
                        <a:rPr lang="en-US" altLang="zh-CN" dirty="0"/>
                        <a:t>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900176"/>
                  </a:ext>
                </a:extLst>
              </a:tr>
              <a:tr h="816098">
                <a:tc>
                  <a:txBody>
                    <a:bodyPr/>
                    <a:lstStyle/>
                    <a:p>
                      <a:r>
                        <a:rPr lang="en-US" altLang="zh-CN" dirty="0"/>
                        <a:t>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972319"/>
                  </a:ext>
                </a:extLst>
              </a:tr>
              <a:tr h="816098">
                <a:tc>
                  <a:txBody>
                    <a:bodyPr/>
                    <a:lstStyle/>
                    <a:p>
                      <a:r>
                        <a:rPr lang="en-US" altLang="zh-CN" dirty="0"/>
                        <a:t>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5757"/>
                  </a:ext>
                </a:extLst>
              </a:tr>
            </a:tbl>
          </a:graphicData>
        </a:graphic>
      </p:graphicFrame>
      <p:sp>
        <p:nvSpPr>
          <p:cNvPr id="7" name="矩形: 圆角 6">
            <a:extLst>
              <a:ext uri="{FF2B5EF4-FFF2-40B4-BE49-F238E27FC236}">
                <a16:creationId xmlns:a16="http://schemas.microsoft.com/office/drawing/2014/main" id="{03E3C4AE-C3A4-4A8D-A2FB-3472FC265869}"/>
              </a:ext>
            </a:extLst>
          </p:cNvPr>
          <p:cNvSpPr/>
          <p:nvPr/>
        </p:nvSpPr>
        <p:spPr>
          <a:xfrm>
            <a:off x="1042386" y="5042517"/>
            <a:ext cx="10187866" cy="870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Section 2 Communicate  with Contestant B and make a decision. </a:t>
            </a:r>
          </a:p>
          <a:p>
            <a:pPr algn="ctr"/>
            <a:r>
              <a:rPr lang="en-US" altLang="zh-CN" dirty="0"/>
              <a:t>           Which candidate will you hire? You choice is _________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739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F4481E-6E1F-4CDF-853C-0590AC987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2DF1A3-9707-4C75-BC85-CD05553D5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3587"/>
            <a:ext cx="10515600" cy="5323376"/>
          </a:xfrm>
        </p:spPr>
        <p:txBody>
          <a:bodyPr>
            <a:normAutofit fontScale="55000" lnSpcReduction="20000"/>
          </a:bodyPr>
          <a:lstStyle/>
          <a:p>
            <a:r>
              <a:rPr lang="zh-CN" altLang="en-US" b="1" dirty="0"/>
              <a:t>其他类</a:t>
            </a:r>
          </a:p>
          <a:p>
            <a:r>
              <a:rPr lang="zh-CN" altLang="en-US" dirty="0"/>
              <a:t>职场应用环节 赛题 </a:t>
            </a:r>
            <a:r>
              <a:rPr lang="en-US" altLang="zh-CN" dirty="0"/>
              <a:t>1</a:t>
            </a:r>
          </a:p>
          <a:p>
            <a:r>
              <a:rPr lang="zh-CN" altLang="en-US" dirty="0"/>
              <a:t>比赛说明：</a:t>
            </a:r>
          </a:p>
          <a:p>
            <a:r>
              <a:rPr lang="zh-CN" altLang="en-US" dirty="0"/>
              <a:t>本环节包含两个阶段。</a:t>
            </a:r>
          </a:p>
          <a:p>
            <a:r>
              <a:rPr lang="zh-CN" altLang="en-US" dirty="0"/>
              <a:t>第一阶段：在备赛区进行，限时 </a:t>
            </a:r>
            <a:r>
              <a:rPr lang="en-US" altLang="zh-CN" dirty="0"/>
              <a:t>30 </a:t>
            </a:r>
            <a:r>
              <a:rPr lang="zh-CN" altLang="en-US" dirty="0"/>
              <a:t>分钟。两名选手通过沟通，协作完成并提交任务单</a:t>
            </a:r>
          </a:p>
          <a:p>
            <a:r>
              <a:rPr lang="zh-CN" altLang="en-US" dirty="0"/>
              <a:t>                （</a:t>
            </a:r>
            <a:r>
              <a:rPr lang="en-US" altLang="zh-CN" dirty="0"/>
              <a:t>Worksheet</a:t>
            </a:r>
            <a:r>
              <a:rPr lang="zh-CN" altLang="en-US" dirty="0"/>
              <a:t>），按照比赛要求分别准备第二阶段的比赛内容。</a:t>
            </a:r>
          </a:p>
          <a:p>
            <a:r>
              <a:rPr lang="zh-CN" altLang="en-US" dirty="0"/>
              <a:t>第二阶段：在赛场进行，选手 </a:t>
            </a:r>
            <a:r>
              <a:rPr lang="en-US" altLang="zh-CN" dirty="0"/>
              <a:t>A </a:t>
            </a:r>
            <a:r>
              <a:rPr lang="zh-CN" altLang="en-US" dirty="0"/>
              <a:t>按要求向评委陈述任务完成情况（限时 </a:t>
            </a:r>
            <a:r>
              <a:rPr lang="en-US" altLang="zh-CN" dirty="0"/>
              <a:t>3 </a:t>
            </a:r>
            <a:r>
              <a:rPr lang="zh-CN" altLang="en-US" dirty="0"/>
              <a:t>分钟），选手 </a:t>
            </a:r>
            <a:r>
              <a:rPr lang="en-US" altLang="zh-CN" dirty="0"/>
              <a:t>B </a:t>
            </a:r>
            <a:r>
              <a:rPr lang="zh-CN" altLang="en-US" dirty="0"/>
              <a:t>回答</a:t>
            </a:r>
            <a:endParaRPr lang="en-US" altLang="zh-CN" dirty="0"/>
          </a:p>
          <a:p>
            <a:r>
              <a:rPr lang="zh-CN" altLang="en-US" dirty="0"/>
              <a:t>                  评委的现场提问（限时 </a:t>
            </a:r>
            <a:r>
              <a:rPr lang="en-US" altLang="zh-CN" dirty="0"/>
              <a:t>2 </a:t>
            </a:r>
            <a:r>
              <a:rPr lang="zh-CN" altLang="en-US" dirty="0"/>
              <a:t>分钟）。每位选手比赛时间剩余 </a:t>
            </a:r>
            <a:r>
              <a:rPr lang="en-US" altLang="zh-CN" dirty="0"/>
              <a:t>15 </a:t>
            </a:r>
            <a:r>
              <a:rPr lang="zh-CN" altLang="en-US" dirty="0"/>
              <a:t>秒时，响提示铃。</a:t>
            </a:r>
          </a:p>
          <a:p>
            <a:r>
              <a:rPr lang="zh-CN" altLang="en-US" dirty="0"/>
              <a:t>                  每位选手比赛时间终止时，响终止铃，选手必须停止汇报或作答。</a:t>
            </a:r>
          </a:p>
          <a:p>
            <a:r>
              <a:rPr lang="zh-CN" altLang="en-US" dirty="0"/>
              <a:t>比赛规则：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备赛期间，两位选手只能用英语进行口头交流，不得互相展示或交换任何材料，否则将取消参赛资格。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备赛期间，选手可根据需要在各自赛题上书写内容。选手离开备赛室时，只能携带赛题</a:t>
            </a:r>
          </a:p>
          <a:p>
            <a:r>
              <a:rPr lang="zh-CN" altLang="en-US" dirty="0"/>
              <a:t>               （含 </a:t>
            </a:r>
            <a:r>
              <a:rPr lang="en-US" altLang="zh-CN" dirty="0"/>
              <a:t>Worksheet</a:t>
            </a:r>
            <a:r>
              <a:rPr lang="zh-CN" altLang="en-US" dirty="0"/>
              <a:t>），不得携带除赛题以外的其他资料。选手可携带各自赛题进入赛场，供汇报或回答问题时参考。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备赛结束后，选手在工作人员带领下进入赛场。在此期间，两位选手不得进行任何交流，不得互相展示或交换各自</a:t>
            </a:r>
            <a:endParaRPr lang="en-US" altLang="zh-CN" dirty="0"/>
          </a:p>
          <a:p>
            <a:r>
              <a:rPr lang="en-US" altLang="zh-CN" dirty="0"/>
              <a:t>                 </a:t>
            </a:r>
            <a:r>
              <a:rPr lang="zh-CN" altLang="en-US" dirty="0"/>
              <a:t>手中的材料，不得与他人进行交流，否则取消参赛资格。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比赛期间，选手只能使用英语汇报或回答评委提问。</a:t>
            </a:r>
          </a:p>
          <a:p>
            <a:r>
              <a:rPr lang="zh-CN" altLang="en-US" dirty="0"/>
              <a:t>比赛结束时，选手需上交全部资料。</a:t>
            </a:r>
          </a:p>
        </p:txBody>
      </p:sp>
    </p:spTree>
    <p:extLst>
      <p:ext uri="{BB962C8B-B14F-4D97-AF65-F5344CB8AC3E}">
        <p14:creationId xmlns:p14="http://schemas.microsoft.com/office/powerpoint/2010/main" val="354242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218D6-6FD3-4048-83C5-3EF78854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1924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F2C9B-DE29-4BAC-8518-A4A4FA4B7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0831"/>
            <a:ext cx="10515600" cy="5076132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b="1" dirty="0"/>
              <a:t>For Contestant B Only</a:t>
            </a:r>
          </a:p>
          <a:p>
            <a:r>
              <a:rPr lang="zh-CN" altLang="en-US" dirty="0"/>
              <a:t>选手 </a:t>
            </a:r>
            <a:r>
              <a:rPr lang="en-US" altLang="zh-CN" dirty="0"/>
              <a:t>B</a:t>
            </a:r>
            <a:r>
              <a:rPr lang="zh-CN" altLang="en-US" dirty="0"/>
              <a:t>：假设你是一家跨国高铁技术公司（</a:t>
            </a:r>
            <a:r>
              <a:rPr lang="en-US" altLang="zh-CN" dirty="0"/>
              <a:t>Vista Enterprises</a:t>
            </a:r>
            <a:r>
              <a:rPr lang="zh-CN" altLang="en-US" dirty="0"/>
              <a:t>）的人力资源部经理</a:t>
            </a:r>
            <a:endParaRPr lang="en-US" altLang="zh-CN" dirty="0"/>
          </a:p>
          <a:p>
            <a:r>
              <a:rPr lang="zh-CN" altLang="en-US" dirty="0"/>
              <a:t>              助 理，整理了三名应聘者的基本情况。你的队友是你的部门经理，需要</a:t>
            </a:r>
            <a:endParaRPr lang="en-US" altLang="zh-CN" dirty="0"/>
          </a:p>
          <a:p>
            <a:r>
              <a:rPr lang="en-US" altLang="zh-CN" dirty="0"/>
              <a:t>             </a:t>
            </a:r>
            <a:r>
              <a:rPr lang="zh-CN" altLang="en-US" dirty="0"/>
              <a:t>为公司招聘一名高级区域经理。你需要与队友沟通并共同选出最符合</a:t>
            </a:r>
            <a:endParaRPr lang="en-US" altLang="zh-CN" dirty="0"/>
          </a:p>
          <a:p>
            <a:r>
              <a:rPr lang="zh-CN" altLang="en-US" dirty="0"/>
              <a:t>             公司要求的应聘者。</a:t>
            </a:r>
          </a:p>
          <a:p>
            <a:r>
              <a:rPr lang="zh-CN" altLang="en-US" dirty="0"/>
              <a:t>在任务第一阶段（</a:t>
            </a:r>
            <a:r>
              <a:rPr lang="en-US" altLang="zh-CN" dirty="0"/>
              <a:t>30 </a:t>
            </a:r>
            <a:r>
              <a:rPr lang="zh-CN" altLang="en-US" dirty="0"/>
              <a:t>分钟内），你需要完成：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阅读你整理的三名应聘者的基本情况，提取相关信息；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与队友沟通，向其提供信息，协助队友完成任务单；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与队友讨论，选出最符合公司要求的应聘者；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准备第二阶段的问答内容。</a:t>
            </a:r>
          </a:p>
          <a:p>
            <a:r>
              <a:rPr lang="zh-CN" altLang="en-US" dirty="0"/>
              <a:t>备注：任务单仅由选手 </a:t>
            </a:r>
            <a:r>
              <a:rPr lang="en-US" altLang="zh-CN" dirty="0"/>
              <a:t>A </a:t>
            </a:r>
            <a:r>
              <a:rPr lang="zh-CN" altLang="en-US" dirty="0"/>
              <a:t>填写。</a:t>
            </a:r>
          </a:p>
          <a:p>
            <a:r>
              <a:rPr lang="zh-CN" altLang="en-US" dirty="0"/>
              <a:t>在任务第二阶段（</a:t>
            </a:r>
            <a:r>
              <a:rPr lang="en-US" altLang="zh-CN" dirty="0"/>
              <a:t>2 </a:t>
            </a:r>
            <a:r>
              <a:rPr lang="zh-CN" altLang="en-US" dirty="0"/>
              <a:t>分钟内），你需要回答评委现场提出的 </a:t>
            </a:r>
            <a:r>
              <a:rPr lang="en-US" altLang="zh-CN" dirty="0"/>
              <a:t>3 </a:t>
            </a:r>
            <a:r>
              <a:rPr lang="zh-CN" altLang="en-US" dirty="0"/>
              <a:t>个问题。回答须与</a:t>
            </a:r>
            <a:endParaRPr lang="en-US" altLang="zh-CN" dirty="0"/>
          </a:p>
          <a:p>
            <a:r>
              <a:rPr lang="zh-CN" altLang="en-US" dirty="0"/>
              <a:t>实际任务相结合，观点鲜明，有理有据，有逻辑性</a:t>
            </a:r>
          </a:p>
        </p:txBody>
      </p:sp>
    </p:spTree>
    <p:extLst>
      <p:ext uri="{BB962C8B-B14F-4D97-AF65-F5344CB8AC3E}">
        <p14:creationId xmlns:p14="http://schemas.microsoft.com/office/powerpoint/2010/main" val="162669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348EF1-530E-4C61-BE42-EA611289B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92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A7A034-918F-465C-83EF-2DC203D71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9293"/>
            <a:ext cx="10515600" cy="5617670"/>
          </a:xfrm>
        </p:spPr>
        <p:txBody>
          <a:bodyPr>
            <a:normAutofit fontScale="40000" lnSpcReduction="20000"/>
          </a:bodyPr>
          <a:lstStyle/>
          <a:p>
            <a:r>
              <a:rPr lang="en-US" altLang="zh-CN" b="1" dirty="0"/>
              <a:t>For Contestant B Only</a:t>
            </a:r>
          </a:p>
          <a:p>
            <a:r>
              <a:rPr lang="en-US" altLang="zh-CN" dirty="0"/>
              <a:t>Please read the following information about the three candidates and help Contestant A complete the worksheet.</a:t>
            </a:r>
          </a:p>
          <a:p>
            <a:r>
              <a:rPr lang="en-US" altLang="zh-CN" b="1" dirty="0"/>
              <a:t>Candidate A:</a:t>
            </a:r>
          </a:p>
          <a:p>
            <a:r>
              <a:rPr lang="en-US" altLang="zh-CN" dirty="0"/>
              <a:t>My name is Laura Smith. I am currently a Senior Sub-regional Manager in the Spain division of Vista Enterprises. In addition to my 12 years’ </a:t>
            </a:r>
          </a:p>
          <a:p>
            <a:r>
              <a:rPr lang="en-US" altLang="zh-CN" dirty="0"/>
              <a:t>experience as a Senior </a:t>
            </a:r>
          </a:p>
          <a:p>
            <a:r>
              <a:rPr lang="en-US" altLang="zh-CN" dirty="0"/>
              <a:t>Manager, I also have eight years’ experience in this company across a number of departments, including Sales, Acquisition, and Development.</a:t>
            </a:r>
          </a:p>
          <a:p>
            <a:r>
              <a:rPr lang="en-US" altLang="zh-CN" dirty="0"/>
              <a:t> I speak fluent Spanish, Portuguese, and English. I would like to continue working for Vista Enterprises anywhere around the globe. I believe I have demonstrated </a:t>
            </a:r>
          </a:p>
          <a:p>
            <a:r>
              <a:rPr lang="en-US" altLang="zh-CN" dirty="0"/>
              <a:t>hard-work, flexibility and loyalty to our company for more than 20 years and look forward to continuing building Vista Enterprises in the future.</a:t>
            </a:r>
          </a:p>
          <a:p>
            <a:r>
              <a:rPr lang="en-US" altLang="zh-CN" b="1" dirty="0"/>
              <a:t>Candidate B:</a:t>
            </a:r>
          </a:p>
          <a:p>
            <a:r>
              <a:rPr lang="en-US" altLang="zh-CN" dirty="0"/>
              <a:t>I am Michael Brown. I am now working for </a:t>
            </a:r>
            <a:r>
              <a:rPr lang="en-US" altLang="zh-CN" dirty="0" err="1"/>
              <a:t>SpeedTrack</a:t>
            </a:r>
            <a:r>
              <a:rPr lang="en-US" altLang="zh-CN" dirty="0"/>
              <a:t> Ltd. I have 16 years’ work experience managing the high-speed rail transportation projects</a:t>
            </a:r>
          </a:p>
          <a:p>
            <a:r>
              <a:rPr lang="en-US" altLang="zh-CN" dirty="0"/>
              <a:t> for the Portuguese Government, as well as an another 10 years’ upper-management experience at </a:t>
            </a:r>
            <a:r>
              <a:rPr lang="en-US" altLang="zh-CN" dirty="0" err="1"/>
              <a:t>RailNet</a:t>
            </a:r>
            <a:r>
              <a:rPr lang="en-US" altLang="zh-CN" dirty="0"/>
              <a:t> Corporation and six years’ experience</a:t>
            </a:r>
          </a:p>
          <a:p>
            <a:r>
              <a:rPr lang="en-US" altLang="zh-CN" dirty="0"/>
              <a:t>as Head of Research and Development at </a:t>
            </a:r>
            <a:r>
              <a:rPr lang="en-US" altLang="zh-CN" dirty="0" err="1"/>
              <a:t>SpeedTrack</a:t>
            </a:r>
            <a:r>
              <a:rPr lang="en-US" altLang="zh-CN" dirty="0"/>
              <a:t> Ltd. I speak fluent Portuguese, and I am good in both English and Spanish. I live in Lisbon, Portugal, </a:t>
            </a:r>
          </a:p>
          <a:p>
            <a:r>
              <a:rPr lang="en-US" altLang="zh-CN" dirty="0"/>
              <a:t>where my ex-wife and two children live. I can move to South America, but I hope to be able to live in Lisbon at least three months a year to be with my children.</a:t>
            </a:r>
          </a:p>
          <a:p>
            <a:r>
              <a:rPr lang="en-US" altLang="zh-CN" b="1" dirty="0"/>
              <a:t>Candidate C:</a:t>
            </a:r>
          </a:p>
          <a:p>
            <a:r>
              <a:rPr lang="en-US" altLang="zh-CN" dirty="0"/>
              <a:t>My name is Lear Prince. I have more than 40 years’ academic experience researching, </a:t>
            </a:r>
            <a:r>
              <a:rPr lang="en-US" altLang="zh-CN" dirty="0" err="1"/>
              <a:t>teachingand</a:t>
            </a:r>
            <a:r>
              <a:rPr lang="en-US" altLang="zh-CN" dirty="0"/>
              <a:t> writing about high-speed rail. I am currently </a:t>
            </a:r>
          </a:p>
          <a:p>
            <a:r>
              <a:rPr lang="en-US" altLang="zh-CN" dirty="0"/>
              <a:t>Professor of Transportation Technology at the University of Leeds, UK. I have much experience of three decades operating as a part-time</a:t>
            </a:r>
          </a:p>
          <a:p>
            <a:r>
              <a:rPr lang="en-US" altLang="zh-CN" dirty="0"/>
              <a:t>technical advisor for numerous government projects (for example, the UK, Australia and New Zealand), as well as consulting </a:t>
            </a:r>
          </a:p>
          <a:p>
            <a:r>
              <a:rPr lang="en-US" altLang="zh-CN" dirty="0"/>
              <a:t>for companies, including Vista Enterprises and </a:t>
            </a:r>
            <a:r>
              <a:rPr lang="en-US" altLang="zh-CN" dirty="0" err="1"/>
              <a:t>SpeedTrack</a:t>
            </a:r>
            <a:r>
              <a:rPr lang="en-US" altLang="zh-CN" dirty="0"/>
              <a:t> Ltd.</a:t>
            </a:r>
          </a:p>
          <a:p>
            <a:r>
              <a:rPr lang="en-US" altLang="zh-CN" dirty="0"/>
              <a:t>I’m willing to move to South America.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0440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2954</Words>
  <Application>Microsoft Office PowerPoint</Application>
  <PresentationFormat>宽屏</PresentationFormat>
  <Paragraphs>208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1" baseType="lpstr">
      <vt:lpstr>等线</vt:lpstr>
      <vt:lpstr>等线 Light</vt:lpstr>
      <vt:lpstr>Arial</vt:lpstr>
      <vt:lpstr>Office 主题​​</vt:lpstr>
      <vt:lpstr>   2020年沈阳职业院校技能大赛职业英语（其他类）样题  </vt:lpstr>
      <vt:lpstr>其他类1</vt:lpstr>
      <vt:lpstr>PowerPoint 演示文稿</vt:lpstr>
      <vt:lpstr>PowerPoint 演示文稿</vt:lpstr>
      <vt:lpstr>PowerPoint 演示文稿</vt:lpstr>
      <vt:lpstr>Worksheet Section 1 Communicate with Contestant B and complete the following form.</vt:lpstr>
      <vt:lpstr>PowerPoint 演示文稿</vt:lpstr>
      <vt:lpstr>PowerPoint 演示文稿</vt:lpstr>
      <vt:lpstr>PowerPoint 演示文稿</vt:lpstr>
      <vt:lpstr>其他类2</vt:lpstr>
      <vt:lpstr>PowerPoint 演示文稿</vt:lpstr>
      <vt:lpstr>PowerPoint 演示文稿</vt:lpstr>
      <vt:lpstr>PowerPoint 演示文稿</vt:lpstr>
      <vt:lpstr>Worksheet Section 1 Communicate with Contestant B and complete the following form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2020年沈阳职业院校技能大赛职业英语（服务类）样题  </dc:title>
  <dc:creator>cui</dc:creator>
  <cp:lastModifiedBy>cui</cp:lastModifiedBy>
  <cp:revision>2</cp:revision>
  <dcterms:created xsi:type="dcterms:W3CDTF">2020-09-25T02:26:16Z</dcterms:created>
  <dcterms:modified xsi:type="dcterms:W3CDTF">2020-09-25T02:45:43Z</dcterms:modified>
</cp:coreProperties>
</file>