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41" d="100"/>
          <a:sy n="41" d="100"/>
        </p:scale>
        <p:origin x="966"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35145625-0F39-4642-9C0C-F874B3C749A7}" type="datetimeFigureOut">
              <a:rPr lang="zh-CN" altLang="en-US" smtClean="0"/>
              <a:t>2020/9/25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61A7CF7-5274-4783-9C11-0ED1C30D239A}" type="slidenum">
              <a:rPr lang="zh-CN" altLang="en-US" smtClean="0"/>
              <a:t>‹#›</a:t>
            </a:fld>
            <a:endParaRPr lang="zh-CN" altLang="en-US"/>
          </a:p>
        </p:txBody>
      </p:sp>
    </p:spTree>
    <p:extLst>
      <p:ext uri="{BB962C8B-B14F-4D97-AF65-F5344CB8AC3E}">
        <p14:creationId xmlns:p14="http://schemas.microsoft.com/office/powerpoint/2010/main" val="34234343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5145625-0F39-4642-9C0C-F874B3C749A7}" type="datetimeFigureOut">
              <a:rPr lang="zh-CN" altLang="en-US" smtClean="0"/>
              <a:t>2020/9/25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61A7CF7-5274-4783-9C11-0ED1C30D239A}" type="slidenum">
              <a:rPr lang="zh-CN" altLang="en-US" smtClean="0"/>
              <a:t>‹#›</a:t>
            </a:fld>
            <a:endParaRPr lang="zh-CN" altLang="en-US"/>
          </a:p>
        </p:txBody>
      </p:sp>
    </p:spTree>
    <p:extLst>
      <p:ext uri="{BB962C8B-B14F-4D97-AF65-F5344CB8AC3E}">
        <p14:creationId xmlns:p14="http://schemas.microsoft.com/office/powerpoint/2010/main" val="12613777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5145625-0F39-4642-9C0C-F874B3C749A7}" type="datetimeFigureOut">
              <a:rPr lang="zh-CN" altLang="en-US" smtClean="0"/>
              <a:t>2020/9/25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61A7CF7-5274-4783-9C11-0ED1C30D239A}" type="slidenum">
              <a:rPr lang="zh-CN" altLang="en-US" smtClean="0"/>
              <a:t>‹#›</a:t>
            </a:fld>
            <a:endParaRPr lang="zh-CN" altLang="en-US"/>
          </a:p>
        </p:txBody>
      </p:sp>
    </p:spTree>
    <p:extLst>
      <p:ext uri="{BB962C8B-B14F-4D97-AF65-F5344CB8AC3E}">
        <p14:creationId xmlns:p14="http://schemas.microsoft.com/office/powerpoint/2010/main" val="7260960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5145625-0F39-4642-9C0C-F874B3C749A7}" type="datetimeFigureOut">
              <a:rPr lang="zh-CN" altLang="en-US" smtClean="0"/>
              <a:t>2020/9/25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61A7CF7-5274-4783-9C11-0ED1C30D239A}" type="slidenum">
              <a:rPr lang="zh-CN" altLang="en-US" smtClean="0"/>
              <a:t>‹#›</a:t>
            </a:fld>
            <a:endParaRPr lang="zh-CN" altLang="en-US"/>
          </a:p>
        </p:txBody>
      </p:sp>
    </p:spTree>
    <p:extLst>
      <p:ext uri="{BB962C8B-B14F-4D97-AF65-F5344CB8AC3E}">
        <p14:creationId xmlns:p14="http://schemas.microsoft.com/office/powerpoint/2010/main" val="22779369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35145625-0F39-4642-9C0C-F874B3C749A7}" type="datetimeFigureOut">
              <a:rPr lang="zh-CN" altLang="en-US" smtClean="0"/>
              <a:t>2020/9/25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61A7CF7-5274-4783-9C11-0ED1C30D239A}" type="slidenum">
              <a:rPr lang="zh-CN" altLang="en-US" smtClean="0"/>
              <a:t>‹#›</a:t>
            </a:fld>
            <a:endParaRPr lang="zh-CN" altLang="en-US"/>
          </a:p>
        </p:txBody>
      </p:sp>
    </p:spTree>
    <p:extLst>
      <p:ext uri="{BB962C8B-B14F-4D97-AF65-F5344CB8AC3E}">
        <p14:creationId xmlns:p14="http://schemas.microsoft.com/office/powerpoint/2010/main" val="35127068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5145625-0F39-4642-9C0C-F874B3C749A7}" type="datetimeFigureOut">
              <a:rPr lang="zh-CN" altLang="en-US" smtClean="0"/>
              <a:t>2020/9/25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61A7CF7-5274-4783-9C11-0ED1C30D239A}" type="slidenum">
              <a:rPr lang="zh-CN" altLang="en-US" smtClean="0"/>
              <a:t>‹#›</a:t>
            </a:fld>
            <a:endParaRPr lang="zh-CN" altLang="en-US"/>
          </a:p>
        </p:txBody>
      </p:sp>
    </p:spTree>
    <p:extLst>
      <p:ext uri="{BB962C8B-B14F-4D97-AF65-F5344CB8AC3E}">
        <p14:creationId xmlns:p14="http://schemas.microsoft.com/office/powerpoint/2010/main" val="3938080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5145625-0F39-4642-9C0C-F874B3C749A7}" type="datetimeFigureOut">
              <a:rPr lang="zh-CN" altLang="en-US" smtClean="0"/>
              <a:t>2020/9/25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61A7CF7-5274-4783-9C11-0ED1C30D239A}" type="slidenum">
              <a:rPr lang="zh-CN" altLang="en-US" smtClean="0"/>
              <a:t>‹#›</a:t>
            </a:fld>
            <a:endParaRPr lang="zh-CN" altLang="en-US"/>
          </a:p>
        </p:txBody>
      </p:sp>
    </p:spTree>
    <p:extLst>
      <p:ext uri="{BB962C8B-B14F-4D97-AF65-F5344CB8AC3E}">
        <p14:creationId xmlns:p14="http://schemas.microsoft.com/office/powerpoint/2010/main" val="2068661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5145625-0F39-4642-9C0C-F874B3C749A7}" type="datetimeFigureOut">
              <a:rPr lang="zh-CN" altLang="en-US" smtClean="0"/>
              <a:t>2020/9/25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61A7CF7-5274-4783-9C11-0ED1C30D239A}" type="slidenum">
              <a:rPr lang="zh-CN" altLang="en-US" smtClean="0"/>
              <a:t>‹#›</a:t>
            </a:fld>
            <a:endParaRPr lang="zh-CN" altLang="en-US"/>
          </a:p>
        </p:txBody>
      </p:sp>
    </p:spTree>
    <p:extLst>
      <p:ext uri="{BB962C8B-B14F-4D97-AF65-F5344CB8AC3E}">
        <p14:creationId xmlns:p14="http://schemas.microsoft.com/office/powerpoint/2010/main" val="42076833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5145625-0F39-4642-9C0C-F874B3C749A7}" type="datetimeFigureOut">
              <a:rPr lang="zh-CN" altLang="en-US" smtClean="0"/>
              <a:t>2020/9/25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61A7CF7-5274-4783-9C11-0ED1C30D239A}" type="slidenum">
              <a:rPr lang="zh-CN" altLang="en-US" smtClean="0"/>
              <a:t>‹#›</a:t>
            </a:fld>
            <a:endParaRPr lang="zh-CN" altLang="en-US"/>
          </a:p>
        </p:txBody>
      </p:sp>
    </p:spTree>
    <p:extLst>
      <p:ext uri="{BB962C8B-B14F-4D97-AF65-F5344CB8AC3E}">
        <p14:creationId xmlns:p14="http://schemas.microsoft.com/office/powerpoint/2010/main" val="3393583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35145625-0F39-4642-9C0C-F874B3C749A7}" type="datetimeFigureOut">
              <a:rPr lang="zh-CN" altLang="en-US" smtClean="0"/>
              <a:t>2020/9/25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61A7CF7-5274-4783-9C11-0ED1C30D239A}" type="slidenum">
              <a:rPr lang="zh-CN" altLang="en-US" smtClean="0"/>
              <a:t>‹#›</a:t>
            </a:fld>
            <a:endParaRPr lang="zh-CN" altLang="en-US"/>
          </a:p>
        </p:txBody>
      </p:sp>
    </p:spTree>
    <p:extLst>
      <p:ext uri="{BB962C8B-B14F-4D97-AF65-F5344CB8AC3E}">
        <p14:creationId xmlns:p14="http://schemas.microsoft.com/office/powerpoint/2010/main" val="39136778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35145625-0F39-4642-9C0C-F874B3C749A7}" type="datetimeFigureOut">
              <a:rPr lang="zh-CN" altLang="en-US" smtClean="0"/>
              <a:t>2020/9/25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61A7CF7-5274-4783-9C11-0ED1C30D239A}" type="slidenum">
              <a:rPr lang="zh-CN" altLang="en-US" smtClean="0"/>
              <a:t>‹#›</a:t>
            </a:fld>
            <a:endParaRPr lang="zh-CN" altLang="en-US"/>
          </a:p>
        </p:txBody>
      </p:sp>
    </p:spTree>
    <p:extLst>
      <p:ext uri="{BB962C8B-B14F-4D97-AF65-F5344CB8AC3E}">
        <p14:creationId xmlns:p14="http://schemas.microsoft.com/office/powerpoint/2010/main" val="38004251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145625-0F39-4642-9C0C-F874B3C749A7}" type="datetimeFigureOut">
              <a:rPr lang="zh-CN" altLang="en-US" smtClean="0"/>
              <a:t>2020/9/25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1A7CF7-5274-4783-9C11-0ED1C30D239A}" type="slidenum">
              <a:rPr lang="zh-CN" altLang="en-US" smtClean="0"/>
              <a:t>‹#›</a:t>
            </a:fld>
            <a:endParaRPr lang="zh-CN" altLang="en-US"/>
          </a:p>
        </p:txBody>
      </p:sp>
    </p:spTree>
    <p:extLst>
      <p:ext uri="{BB962C8B-B14F-4D97-AF65-F5344CB8AC3E}">
        <p14:creationId xmlns:p14="http://schemas.microsoft.com/office/powerpoint/2010/main" val="33205101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048589F-7B0B-40F8-BA38-2B0735869A65}"/>
              </a:ext>
            </a:extLst>
          </p:cNvPr>
          <p:cNvSpPr>
            <a:spLocks noGrp="1"/>
          </p:cNvSpPr>
          <p:nvPr>
            <p:ph type="ctrTitle"/>
          </p:nvPr>
        </p:nvSpPr>
        <p:spPr>
          <a:xfrm>
            <a:off x="936702" y="966249"/>
            <a:ext cx="10292576" cy="2387600"/>
          </a:xfrm>
        </p:spPr>
        <p:txBody>
          <a:bodyPr/>
          <a:lstStyle/>
          <a:p>
            <a:r>
              <a:rPr lang="en-US" altLang="zh-CN" b="1" dirty="0" smtClean="0"/>
              <a:t>2020</a:t>
            </a:r>
            <a:r>
              <a:rPr lang="zh-CN" altLang="en-US" b="1" dirty="0" smtClean="0"/>
              <a:t>年沈阳</a:t>
            </a:r>
            <a:r>
              <a:rPr lang="zh-CN" altLang="en-US" b="1" dirty="0" smtClean="0"/>
              <a:t>职业</a:t>
            </a:r>
            <a:r>
              <a:rPr lang="zh-CN" altLang="en-US" b="1" dirty="0"/>
              <a:t>院校技能大赛</a:t>
            </a:r>
          </a:p>
        </p:txBody>
      </p:sp>
      <p:sp>
        <p:nvSpPr>
          <p:cNvPr id="3" name="副标题 2">
            <a:extLst>
              <a:ext uri="{FF2B5EF4-FFF2-40B4-BE49-F238E27FC236}">
                <a16:creationId xmlns:a16="http://schemas.microsoft.com/office/drawing/2014/main" id="{A8B6EA89-A5A6-4555-B7B3-F54ABD4BF8E7}"/>
              </a:ext>
            </a:extLst>
          </p:cNvPr>
          <p:cNvSpPr>
            <a:spLocks noGrp="1"/>
          </p:cNvSpPr>
          <p:nvPr>
            <p:ph type="subTitle" idx="1"/>
          </p:nvPr>
        </p:nvSpPr>
        <p:spPr>
          <a:xfrm>
            <a:off x="1510990" y="3880820"/>
            <a:ext cx="9144000" cy="1655762"/>
          </a:xfrm>
        </p:spPr>
        <p:txBody>
          <a:bodyPr>
            <a:normAutofit/>
          </a:bodyPr>
          <a:lstStyle/>
          <a:p>
            <a:r>
              <a:rPr lang="zh-CN" altLang="en-US" sz="4400" b="1" dirty="0"/>
              <a:t>高职英语</a:t>
            </a:r>
            <a:r>
              <a:rPr lang="zh-CN" altLang="en-US" sz="4400" b="1" dirty="0" smtClean="0"/>
              <a:t>口语样题</a:t>
            </a:r>
            <a:endParaRPr lang="zh-CN" altLang="en-US" sz="4400" b="1" dirty="0"/>
          </a:p>
        </p:txBody>
      </p:sp>
    </p:spTree>
    <p:extLst>
      <p:ext uri="{BB962C8B-B14F-4D97-AF65-F5344CB8AC3E}">
        <p14:creationId xmlns:p14="http://schemas.microsoft.com/office/powerpoint/2010/main" val="37315899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10FCECC-B748-43FF-9CAB-AF0F0AB5FD43}"/>
              </a:ext>
            </a:extLst>
          </p:cNvPr>
          <p:cNvSpPr>
            <a:spLocks noGrp="1"/>
          </p:cNvSpPr>
          <p:nvPr>
            <p:ph type="title"/>
          </p:nvPr>
        </p:nvSpPr>
        <p:spPr>
          <a:xfrm>
            <a:off x="1086416" y="99589"/>
            <a:ext cx="10040293" cy="1747318"/>
          </a:xfrm>
        </p:spPr>
        <p:txBody>
          <a:bodyPr>
            <a:normAutofit fontScale="90000"/>
          </a:bodyPr>
          <a:lstStyle/>
          <a:p>
            <a:r>
              <a:rPr lang="en-US" altLang="zh-CN" dirty="0"/>
              <a:t>No1</a:t>
            </a:r>
            <a:br>
              <a:rPr lang="en-US" altLang="zh-CN" dirty="0"/>
            </a:br>
            <a:r>
              <a:rPr lang="en-US" altLang="zh-CN" sz="2200" b="1" dirty="0"/>
              <a:t>Part I                   Presentation            (3minutes)</a:t>
            </a:r>
            <a:r>
              <a:rPr lang="zh-CN" altLang="zh-CN" sz="2200" dirty="0"/>
              <a:t/>
            </a:r>
            <a:br>
              <a:rPr lang="zh-CN" altLang="zh-CN" sz="2200" dirty="0"/>
            </a:br>
            <a:r>
              <a:rPr lang="en-US" altLang="zh-CN" sz="2200" dirty="0"/>
              <a:t> </a:t>
            </a:r>
            <a:r>
              <a:rPr lang="en-US" altLang="zh-CN" sz="2200" b="1" dirty="0"/>
              <a:t>Task: You are required to talk about the following chart, giving your account of the survey </a:t>
            </a:r>
            <a:br>
              <a:rPr lang="en-US" altLang="zh-CN" sz="2200" b="1" dirty="0"/>
            </a:br>
            <a:r>
              <a:rPr lang="en-US" altLang="zh-CN" sz="2200" b="1" dirty="0"/>
              <a:t>         result, and explaining why many employees are worried that they will end up relying</a:t>
            </a:r>
            <a:br>
              <a:rPr lang="en-US" altLang="zh-CN" sz="2200" b="1" dirty="0"/>
            </a:br>
            <a:r>
              <a:rPr lang="en-US" altLang="zh-CN" sz="2200" b="1" dirty="0"/>
              <a:t>         on robots, or robots will take their jobs.</a:t>
            </a:r>
            <a:r>
              <a:rPr lang="zh-CN" altLang="zh-CN" sz="2200" dirty="0"/>
              <a:t/>
            </a:r>
            <a:br>
              <a:rPr lang="zh-CN" altLang="zh-CN" sz="2200" dirty="0"/>
            </a:br>
            <a:endParaRPr lang="zh-CN" altLang="en-US" sz="2200" dirty="0"/>
          </a:p>
        </p:txBody>
      </p:sp>
      <p:sp>
        <p:nvSpPr>
          <p:cNvPr id="3" name="内容占位符 2">
            <a:extLst>
              <a:ext uri="{FF2B5EF4-FFF2-40B4-BE49-F238E27FC236}">
                <a16:creationId xmlns:a16="http://schemas.microsoft.com/office/drawing/2014/main" id="{DF266A7D-A498-4D01-9D76-5C5553644364}"/>
              </a:ext>
            </a:extLst>
          </p:cNvPr>
          <p:cNvSpPr>
            <a:spLocks noGrp="1"/>
          </p:cNvSpPr>
          <p:nvPr>
            <p:ph idx="1"/>
          </p:nvPr>
        </p:nvSpPr>
        <p:spPr>
          <a:xfrm>
            <a:off x="16610283" y="7763387"/>
            <a:ext cx="15371511" cy="1107459"/>
          </a:xfrm>
        </p:spPr>
        <p:txBody>
          <a:bodyPr/>
          <a:lstStyle/>
          <a:p>
            <a:endParaRPr lang="zh-CN" altLang="en-US" dirty="0"/>
          </a:p>
        </p:txBody>
      </p:sp>
      <p:pic>
        <p:nvPicPr>
          <p:cNvPr id="5122" name="图片 1" descr="automation-article-2">
            <a:extLst>
              <a:ext uri="{FF2B5EF4-FFF2-40B4-BE49-F238E27FC236}">
                <a16:creationId xmlns:a16="http://schemas.microsoft.com/office/drawing/2014/main" id="{EEE588BE-A90F-4ECA-BF67-7701609C5A4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6416" y="2043775"/>
            <a:ext cx="9553597" cy="4612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844945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82A7DC3-C2AF-433D-84BC-56BA35EE9256}"/>
              </a:ext>
            </a:extLst>
          </p:cNvPr>
          <p:cNvSpPr>
            <a:spLocks noGrp="1"/>
          </p:cNvSpPr>
          <p:nvPr>
            <p:ph type="title"/>
          </p:nvPr>
        </p:nvSpPr>
        <p:spPr>
          <a:xfrm>
            <a:off x="159798" y="114300"/>
            <a:ext cx="11194002" cy="1129477"/>
          </a:xfrm>
        </p:spPr>
        <p:txBody>
          <a:bodyPr>
            <a:normAutofit fontScale="90000"/>
          </a:bodyPr>
          <a:lstStyle/>
          <a:p>
            <a:pPr lvl="0" eaLnBrk="0" fontAlgn="base" hangingPunct="0">
              <a:lnSpc>
                <a:spcPct val="100000"/>
              </a:lnSpc>
              <a:spcAft>
                <a:spcPct val="0"/>
              </a:spcAft>
            </a:pPr>
            <a:r>
              <a:rPr kumimoji="0" lang="en-US" altLang="zh-CN" sz="2000" i="0" u="none" strike="noStrike" cap="none" normalizeH="0" baseline="0" dirty="0">
                <a:ln>
                  <a:noFill/>
                </a:ln>
                <a:solidFill>
                  <a:srgbClr val="FF0000"/>
                </a:solidFill>
                <a:effectLst/>
                <a:latin typeface="Times New Roman" panose="02020603050405020304" pitchFamily="18" charset="0"/>
                <a:ea typeface="宋体" panose="02010600030101010101" pitchFamily="2" charset="-122"/>
                <a:cs typeface="Century Gothic" panose="020B0502020202020204" pitchFamily="34" charset="0"/>
              </a:rPr>
              <a:t>No. 1</a:t>
            </a:r>
            <a:r>
              <a:rPr kumimoji="0" lang="en-US" altLang="zh-CN" sz="2000" i="0" u="none" strike="noStrike" cap="none" normalizeH="0" baseline="0" dirty="0">
                <a:ln>
                  <a:noFill/>
                </a:ln>
                <a:solidFill>
                  <a:schemeClr val="tx1"/>
                </a:solidFill>
                <a:effectLst/>
              </a:rPr>
              <a:t/>
            </a:r>
            <a:br>
              <a:rPr kumimoji="0" lang="en-US" altLang="zh-CN" sz="2000" i="0" u="none" strike="noStrike" cap="none" normalizeH="0" baseline="0" dirty="0">
                <a:ln>
                  <a:noFill/>
                </a:ln>
                <a:solidFill>
                  <a:schemeClr val="tx1"/>
                </a:solidFill>
                <a:effectLst/>
              </a:rPr>
            </a:br>
            <a:r>
              <a:rPr lang="en-US" altLang="zh-CN" sz="2000" dirty="0">
                <a:solidFill>
                  <a:srgbClr val="333399"/>
                </a:solidFill>
                <a:latin typeface="Times New Roman" panose="02020603050405020304" pitchFamily="18" charset="0"/>
                <a:ea typeface="宋体" panose="02010600030101010101" pitchFamily="2" charset="-122"/>
                <a:cs typeface="Times New Roman" panose="02020603050405020304" pitchFamily="18" charset="0"/>
              </a:rPr>
              <a:t>Part II       Interview  (3 minutes)</a:t>
            </a:r>
            <a:r>
              <a:rPr kumimoji="0" lang="en-US" altLang="zh-CN" sz="2000" i="0" u="none" strike="noStrike" cap="none" normalizeH="0" baseline="0" dirty="0">
                <a:ln>
                  <a:noFill/>
                </a:ln>
                <a:solidFill>
                  <a:schemeClr val="tx1"/>
                </a:solidFill>
                <a:effectLst/>
              </a:rPr>
              <a:t/>
            </a:r>
            <a:br>
              <a:rPr kumimoji="0" lang="en-US" altLang="zh-CN" sz="2000" i="0" u="none" strike="noStrike" cap="none" normalizeH="0" baseline="0" dirty="0">
                <a:ln>
                  <a:noFill/>
                </a:ln>
                <a:solidFill>
                  <a:schemeClr val="tx1"/>
                </a:solidFill>
                <a:effectLst/>
              </a:rPr>
            </a:br>
            <a:r>
              <a:rPr lang="en-US" altLang="zh-CN" sz="2000" dirty="0">
                <a:latin typeface="Arial" panose="020B0604020202020204" pitchFamily="34" charset="0"/>
                <a:ea typeface="宋体" panose="02010600030101010101" pitchFamily="2" charset="-122"/>
                <a:cs typeface="Arial" panose="020B0604020202020204" pitchFamily="34" charset="0"/>
              </a:rPr>
              <a:t>Now you will see an advertisement.</a:t>
            </a:r>
            <a:r>
              <a:rPr kumimoji="0" lang="en-US" altLang="zh-CN" sz="2000" i="0" u="none" strike="noStrike" cap="none" normalizeH="0" baseline="0" dirty="0">
                <a:ln>
                  <a:noFill/>
                </a:ln>
                <a:solidFill>
                  <a:schemeClr val="tx1"/>
                </a:solidFill>
                <a:effectLst/>
              </a:rPr>
              <a:t/>
            </a:r>
            <a:br>
              <a:rPr kumimoji="0" lang="en-US" altLang="zh-CN" sz="2000" i="0" u="none" strike="noStrike" cap="none" normalizeH="0" baseline="0" dirty="0">
                <a:ln>
                  <a:noFill/>
                </a:ln>
                <a:solidFill>
                  <a:schemeClr val="tx1"/>
                </a:solidFill>
                <a:effectLst/>
              </a:rPr>
            </a:br>
            <a:endParaRPr lang="zh-CN" altLang="en-US" sz="2000" dirty="0"/>
          </a:p>
        </p:txBody>
      </p:sp>
      <p:sp>
        <p:nvSpPr>
          <p:cNvPr id="3" name="内容占位符 2">
            <a:extLst>
              <a:ext uri="{FF2B5EF4-FFF2-40B4-BE49-F238E27FC236}">
                <a16:creationId xmlns:a16="http://schemas.microsoft.com/office/drawing/2014/main" id="{01C8D3F0-F68D-44B7-9769-A60AB2B81531}"/>
              </a:ext>
            </a:extLst>
          </p:cNvPr>
          <p:cNvSpPr>
            <a:spLocks noGrp="1"/>
          </p:cNvSpPr>
          <p:nvPr>
            <p:ph idx="1"/>
          </p:nvPr>
        </p:nvSpPr>
        <p:spPr>
          <a:xfrm>
            <a:off x="838200" y="1825625"/>
            <a:ext cx="10515600" cy="4351338"/>
          </a:xfrm>
        </p:spPr>
        <p:txBody>
          <a:bodyPr/>
          <a:lstStyle/>
          <a:p>
            <a:endParaRPr lang="zh-CN" altLang="en-US" dirty="0"/>
          </a:p>
        </p:txBody>
      </p:sp>
      <p:pic>
        <p:nvPicPr>
          <p:cNvPr id="7169" name="图片 27" descr="119820_5306398_940606_image">
            <a:extLst>
              <a:ext uri="{FF2B5EF4-FFF2-40B4-BE49-F238E27FC236}">
                <a16:creationId xmlns:a16="http://schemas.microsoft.com/office/drawing/2014/main" id="{4F6BEF58-F578-4E18-89FC-A8A0808451A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61" y="1358282"/>
            <a:ext cx="10060250" cy="4021583"/>
          </a:xfrm>
          <a:prstGeom prst="rect">
            <a:avLst/>
          </a:prstGeom>
          <a:noFill/>
          <a:extLst>
            <a:ext uri="{909E8E84-426E-40DD-AFC4-6F175D3DCCD1}">
              <a14:hiddenFill xmlns:a14="http://schemas.microsoft.com/office/drawing/2010/main">
                <a:solidFill>
                  <a:srgbClr val="FFFFFF"/>
                </a:solidFill>
              </a14:hiddenFill>
            </a:ext>
          </a:extLst>
        </p:spPr>
      </p:pic>
      <p:pic>
        <p:nvPicPr>
          <p:cNvPr id="7170" name="图片 2" descr="i6">
            <a:extLst>
              <a:ext uri="{FF2B5EF4-FFF2-40B4-BE49-F238E27FC236}">
                <a16:creationId xmlns:a16="http://schemas.microsoft.com/office/drawing/2014/main" id="{ED32ED99-F5A5-4632-8CA4-C0753EE837B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69388" t="27673" r="15381" b="67583"/>
          <a:stretch>
            <a:fillRect/>
          </a:stretch>
        </p:blipFill>
        <p:spPr bwMode="auto">
          <a:xfrm>
            <a:off x="4116388" y="1608138"/>
            <a:ext cx="1341437" cy="268287"/>
          </a:xfrm>
          <a:prstGeom prst="rect">
            <a:avLst/>
          </a:prstGeom>
          <a:noFill/>
          <a:extLst>
            <a:ext uri="{909E8E84-426E-40DD-AFC4-6F175D3DCCD1}">
              <a14:hiddenFill xmlns:a14="http://schemas.microsoft.com/office/drawing/2010/main">
                <a:solidFill>
                  <a:srgbClr val="FFFFFF"/>
                </a:solidFill>
              </a14:hiddenFill>
            </a:ext>
          </a:extLst>
        </p:spPr>
      </p:pic>
      <p:pic>
        <p:nvPicPr>
          <p:cNvPr id="7171" name="图片 1">
            <a:extLst>
              <a:ext uri="{FF2B5EF4-FFF2-40B4-BE49-F238E27FC236}">
                <a16:creationId xmlns:a16="http://schemas.microsoft.com/office/drawing/2014/main" id="{2C971877-DCAC-47DB-B816-EFE9E1DA22E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25788" y="3041650"/>
            <a:ext cx="284162" cy="117475"/>
          </a:xfrm>
          <a:prstGeom prst="rect">
            <a:avLst/>
          </a:prstGeom>
          <a:noFill/>
          <a:extLst>
            <a:ext uri="{909E8E84-426E-40DD-AFC4-6F175D3DCCD1}">
              <a14:hiddenFill xmlns:a14="http://schemas.microsoft.com/office/drawing/2010/main">
                <a:solidFill>
                  <a:srgbClr val="FFFFFF"/>
                </a:solidFill>
              </a14:hiddenFill>
            </a:ext>
          </a:extLst>
        </p:spPr>
      </p:pic>
      <p:pic>
        <p:nvPicPr>
          <p:cNvPr id="7173" name="Picture 5">
            <a:extLst>
              <a:ext uri="{FF2B5EF4-FFF2-40B4-BE49-F238E27FC236}">
                <a16:creationId xmlns:a16="http://schemas.microsoft.com/office/drawing/2014/main" id="{C8EBE64E-ED9B-4309-ABAB-A7872C5C915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22838" y="2500313"/>
            <a:ext cx="279400" cy="85725"/>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a:extLst>
              <a:ext uri="{FF2B5EF4-FFF2-40B4-BE49-F238E27FC236}">
                <a16:creationId xmlns:a16="http://schemas.microsoft.com/office/drawing/2014/main" id="{E3456FFD-FDCF-4659-A7CF-4D29CD4840E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14925" y="3587750"/>
            <a:ext cx="279400" cy="8572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6">
            <a:extLst>
              <a:ext uri="{FF2B5EF4-FFF2-40B4-BE49-F238E27FC236}">
                <a16:creationId xmlns:a16="http://schemas.microsoft.com/office/drawing/2014/main" id="{0BE6A039-D693-4540-A931-C617E01CE280}"/>
              </a:ext>
            </a:extLst>
          </p:cNvPr>
          <p:cNvSpPr>
            <a:spLocks noChangeArrowheads="1"/>
          </p:cNvSpPr>
          <p:nvPr/>
        </p:nvSpPr>
        <p:spPr bwMode="auto">
          <a:xfrm flipH="1" flipV="1">
            <a:off x="-1775533" y="-1841235"/>
            <a:ext cx="1580224"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800" b="1" i="0" u="none" strike="noStrike" cap="none" normalizeH="0" baseline="0" dirty="0">
                <a:ln>
                  <a:noFill/>
                </a:ln>
                <a:solidFill>
                  <a:srgbClr val="FF0000"/>
                </a:solidFill>
                <a:effectLst/>
                <a:latin typeface="Times New Roman" panose="02020603050405020304" pitchFamily="18" charset="0"/>
                <a:ea typeface="宋体" panose="02010600030101010101" pitchFamily="2" charset="-122"/>
                <a:cs typeface="Century Gothic" panose="020B0502020202020204" pitchFamily="34" charset="0"/>
              </a:rPr>
              <a:t>No. 1</a:t>
            </a:r>
            <a:endParaRPr kumimoji="0" lang="en-US" altLang="zh-CN" sz="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dirty="0">
                <a:ln>
                  <a:noFill/>
                </a:ln>
                <a:solidFill>
                  <a:srgbClr val="333399"/>
                </a:solidFill>
                <a:effectLst/>
                <a:latin typeface="Times New Roman" panose="02020603050405020304" pitchFamily="18" charset="0"/>
                <a:ea typeface="宋体" panose="02010600030101010101" pitchFamily="2" charset="-122"/>
                <a:cs typeface="Times New Roman" panose="02020603050405020304" pitchFamily="18" charset="0"/>
              </a:rPr>
              <a:t>Part II                           Interview                       (3 minutes)</a:t>
            </a:r>
            <a:endParaRPr kumimoji="0" lang="en-US" altLang="zh-CN" sz="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Now you will see an advertisement.</a:t>
            </a:r>
            <a:endParaRPr kumimoji="0" lang="en-US" altLang="zh-CN" sz="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dirty="0">
              <a:ln>
                <a:noFill/>
              </a:ln>
              <a:solidFill>
                <a:schemeClr val="tx1"/>
              </a:solidFill>
              <a:effectLst/>
              <a:latin typeface="Arial" panose="020B0604020202020204" pitchFamily="34" charset="0"/>
            </a:endParaRPr>
          </a:p>
        </p:txBody>
      </p:sp>
      <p:sp>
        <p:nvSpPr>
          <p:cNvPr id="5" name="Rectangle 7">
            <a:extLst>
              <a:ext uri="{FF2B5EF4-FFF2-40B4-BE49-F238E27FC236}">
                <a16:creationId xmlns:a16="http://schemas.microsoft.com/office/drawing/2014/main" id="{CD044DDE-9D7E-4055-883A-51159D1D4362}"/>
              </a:ext>
            </a:extLst>
          </p:cNvPr>
          <p:cNvSpPr>
            <a:spLocks noChangeArrowheads="1"/>
          </p:cNvSpPr>
          <p:nvPr/>
        </p:nvSpPr>
        <p:spPr bwMode="auto">
          <a:xfrm>
            <a:off x="0" y="457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6" name="Rectangle 8">
            <a:extLst>
              <a:ext uri="{FF2B5EF4-FFF2-40B4-BE49-F238E27FC236}">
                <a16:creationId xmlns:a16="http://schemas.microsoft.com/office/drawing/2014/main" id="{E78F001C-217F-4EBB-93A1-96D1F96D6052}"/>
              </a:ext>
            </a:extLst>
          </p:cNvPr>
          <p:cNvSpPr>
            <a:spLocks noChangeArrowheads="1"/>
          </p:cNvSpPr>
          <p:nvPr/>
        </p:nvSpPr>
        <p:spPr bwMode="auto">
          <a:xfrm>
            <a:off x="-1" y="5494364"/>
            <a:ext cx="1135380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74613"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74613" algn="l"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Task: Suppose you are working with </a:t>
            </a:r>
            <a:r>
              <a:rPr kumimoji="0" lang="zh-CN" altLang="zh-CN" sz="1200" b="1"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Megalite Electrical &amp; Communications </a:t>
            </a:r>
            <a:r>
              <a:rPr kumimoji="0" lang="en-US" altLang="zh-CN" sz="1200" b="1"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and you are receiving a person who is interested in the services provided </a:t>
            </a:r>
          </a:p>
          <a:p>
            <a:pPr marL="0" marR="0" lvl="0" indent="74613" algn="l" defTabSz="914400" rtl="0" eaLnBrk="0" fontAlgn="base" latinLnBrk="0" hangingPunct="0">
              <a:lnSpc>
                <a:spcPct val="100000"/>
              </a:lnSpc>
              <a:spcBef>
                <a:spcPct val="0"/>
              </a:spcBef>
              <a:spcAft>
                <a:spcPct val="0"/>
              </a:spcAft>
              <a:buClrTx/>
              <a:buSzTx/>
              <a:buFontTx/>
              <a:buNone/>
              <a:tabLst/>
            </a:pPr>
            <a:r>
              <a:rPr lang="en-US" altLang="zh-CN" sz="1200" b="1" dirty="0">
                <a:ea typeface="宋体" panose="02010600030101010101" pitchFamily="2" charset="-122"/>
                <a:cs typeface="Arial" panose="020B0604020202020204" pitchFamily="34" charset="0"/>
              </a:rPr>
              <a:t>          </a:t>
            </a:r>
            <a:r>
              <a:rPr kumimoji="0" lang="en-US" altLang="zh-CN" sz="1200" b="1"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by   </a:t>
            </a:r>
            <a:r>
              <a:rPr kumimoji="0" lang="zh-CN" altLang="zh-CN" sz="1200" b="1"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Megalite Electrical &amp; Communications</a:t>
            </a:r>
            <a:r>
              <a:rPr kumimoji="0" lang="en-US" altLang="zh-CN" sz="1200" b="1"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 You will answer questions from the person.</a:t>
            </a:r>
            <a:endParaRPr kumimoji="0" lang="en-US" altLang="zh-CN" sz="800" b="0" i="0" u="none" strike="noStrike" cap="none" normalizeH="0" baseline="0" dirty="0">
              <a:ln>
                <a:noFill/>
              </a:ln>
              <a:solidFill>
                <a:schemeClr val="tx1"/>
              </a:solidFill>
              <a:effectLst/>
            </a:endParaRPr>
          </a:p>
        </p:txBody>
      </p:sp>
    </p:spTree>
    <p:extLst>
      <p:ext uri="{BB962C8B-B14F-4D97-AF65-F5344CB8AC3E}">
        <p14:creationId xmlns:p14="http://schemas.microsoft.com/office/powerpoint/2010/main" val="39562029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4E1AB8F-960E-49D1-BEC9-A9AD0F45AE95}"/>
              </a:ext>
            </a:extLst>
          </p:cNvPr>
          <p:cNvSpPr>
            <a:spLocks noGrp="1"/>
          </p:cNvSpPr>
          <p:nvPr>
            <p:ph type="title"/>
          </p:nvPr>
        </p:nvSpPr>
        <p:spPr>
          <a:xfrm>
            <a:off x="568172" y="292964"/>
            <a:ext cx="10421642" cy="1216240"/>
          </a:xfrm>
        </p:spPr>
        <p:txBody>
          <a:bodyPr>
            <a:normAutofit fontScale="90000"/>
          </a:bodyPr>
          <a:lstStyle/>
          <a:p>
            <a:r>
              <a:rPr lang="en-US" altLang="zh-CN" sz="2000" b="1" dirty="0"/>
              <a:t>No2</a:t>
            </a:r>
            <a:br>
              <a:rPr lang="en-US" altLang="zh-CN" sz="2000" b="1" dirty="0"/>
            </a:br>
            <a:r>
              <a:rPr lang="en-US" altLang="zh-CN" sz="2000" b="1" dirty="0"/>
              <a:t>Part I              Presentation    (3 minutes)</a:t>
            </a:r>
            <a:r>
              <a:rPr lang="zh-CN" altLang="zh-CN" sz="2000" dirty="0"/>
              <a:t/>
            </a:r>
            <a:br>
              <a:rPr lang="zh-CN" altLang="zh-CN" sz="2000" dirty="0"/>
            </a:br>
            <a:r>
              <a:rPr lang="en-US" altLang="zh-CN" sz="2000" dirty="0"/>
              <a:t> </a:t>
            </a:r>
            <a:r>
              <a:rPr lang="en-US" altLang="zh-CN" sz="2000" b="1" dirty="0" err="1"/>
              <a:t>Task:You</a:t>
            </a:r>
            <a:r>
              <a:rPr lang="en-US" altLang="zh-CN" sz="2000" b="1" dirty="0"/>
              <a:t> are required to talk about the following charts, giving your account of the survey</a:t>
            </a:r>
            <a:br>
              <a:rPr lang="en-US" altLang="zh-CN" sz="2000" b="1" dirty="0"/>
            </a:br>
            <a:r>
              <a:rPr lang="en-US" altLang="zh-CN" sz="2000" b="1" dirty="0"/>
              <a:t>         </a:t>
            </a:r>
            <a:r>
              <a:rPr lang="en-US" altLang="zh-CN" sz="2000" b="1" dirty="0" err="1"/>
              <a:t>result,and</a:t>
            </a:r>
            <a:r>
              <a:rPr lang="en-US" altLang="zh-CN" sz="2000" b="1" dirty="0"/>
              <a:t> explaining why more than half of AI (artificial intelligence) users believe AI will create</a:t>
            </a:r>
            <a:br>
              <a:rPr lang="en-US" altLang="zh-CN" sz="2000" b="1" dirty="0"/>
            </a:br>
            <a:r>
              <a:rPr lang="en-US" altLang="zh-CN" sz="2000" b="1" dirty="0"/>
              <a:t>         a net increase in jobs.</a:t>
            </a:r>
            <a:r>
              <a:rPr lang="zh-CN" altLang="zh-CN" sz="2000" dirty="0"/>
              <a:t/>
            </a:r>
            <a:br>
              <a:rPr lang="zh-CN" altLang="zh-CN" sz="2000" dirty="0"/>
            </a:br>
            <a:endParaRPr lang="zh-CN" altLang="en-US" sz="2000" dirty="0"/>
          </a:p>
        </p:txBody>
      </p:sp>
      <p:sp>
        <p:nvSpPr>
          <p:cNvPr id="3" name="内容占位符 2">
            <a:extLst>
              <a:ext uri="{FF2B5EF4-FFF2-40B4-BE49-F238E27FC236}">
                <a16:creationId xmlns:a16="http://schemas.microsoft.com/office/drawing/2014/main" id="{30587281-4C8D-4712-BC04-8648EA1E7CEE}"/>
              </a:ext>
            </a:extLst>
          </p:cNvPr>
          <p:cNvSpPr>
            <a:spLocks noGrp="1"/>
          </p:cNvSpPr>
          <p:nvPr>
            <p:ph idx="1"/>
          </p:nvPr>
        </p:nvSpPr>
        <p:spPr>
          <a:xfrm rot="10800000" flipV="1">
            <a:off x="642796" y="1509204"/>
            <a:ext cx="10230416" cy="4864436"/>
          </a:xfrm>
        </p:spPr>
        <p:txBody>
          <a:bodyPr>
            <a:normAutofit/>
          </a:bodyPr>
          <a:lstStyle/>
          <a:p>
            <a:endParaRPr lang="zh-CN" altLang="en-US" dirty="0"/>
          </a:p>
        </p:txBody>
      </p:sp>
      <p:sp>
        <p:nvSpPr>
          <p:cNvPr id="4" name="Rectangle 2">
            <a:extLst>
              <a:ext uri="{FF2B5EF4-FFF2-40B4-BE49-F238E27FC236}">
                <a16:creationId xmlns:a16="http://schemas.microsoft.com/office/drawing/2014/main" id="{DBE92637-4D39-448A-BC07-5B5E3B1CCA7D}"/>
              </a:ext>
            </a:extLst>
          </p:cNvPr>
          <p:cNvSpPr>
            <a:spLocks noChangeArrowheads="1"/>
          </p:cNvSpPr>
          <p:nvPr/>
        </p:nvSpPr>
        <p:spPr bwMode="auto">
          <a:xfrm flipV="1">
            <a:off x="4947822" y="420068"/>
            <a:ext cx="9831648" cy="82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5" name="Rectangle 3">
            <a:extLst>
              <a:ext uri="{FF2B5EF4-FFF2-40B4-BE49-F238E27FC236}">
                <a16:creationId xmlns:a16="http://schemas.microsoft.com/office/drawing/2014/main" id="{3C4757FC-1B43-4395-9542-91C1CF4DE834}"/>
              </a:ext>
            </a:extLst>
          </p:cNvPr>
          <p:cNvSpPr>
            <a:spLocks noChangeArrowheads="1"/>
          </p:cNvSpPr>
          <p:nvPr/>
        </p:nvSpPr>
        <p:spPr bwMode="auto">
          <a:xfrm flipV="1">
            <a:off x="5481222" y="4230068"/>
            <a:ext cx="9831648" cy="82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6" name="Rectangle 5">
            <a:extLst>
              <a:ext uri="{FF2B5EF4-FFF2-40B4-BE49-F238E27FC236}">
                <a16:creationId xmlns:a16="http://schemas.microsoft.com/office/drawing/2014/main" id="{B2903868-E11A-4F06-926D-005DE8C95B96}"/>
              </a:ext>
            </a:extLst>
          </p:cNvPr>
          <p:cNvSpPr>
            <a:spLocks noChangeArrowheads="1"/>
          </p:cNvSpPr>
          <p:nvPr/>
        </p:nvSpPr>
        <p:spPr bwMode="auto">
          <a:xfrm>
            <a:off x="3500672" y="291348"/>
            <a:ext cx="8691328" cy="1658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pic>
        <p:nvPicPr>
          <p:cNvPr id="6148" name="图片 9" descr="da_1506003516934">
            <a:extLst>
              <a:ext uri="{FF2B5EF4-FFF2-40B4-BE49-F238E27FC236}">
                <a16:creationId xmlns:a16="http://schemas.microsoft.com/office/drawing/2014/main" id="{6AD799B6-F1EE-4B18-A334-E887AC7316D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6146"/>
          <a:stretch>
            <a:fillRect/>
          </a:stretch>
        </p:blipFill>
        <p:spPr bwMode="auto">
          <a:xfrm>
            <a:off x="733331" y="1636308"/>
            <a:ext cx="9561947" cy="4357086"/>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D3FA8606-E498-4329-B33B-B8FB71C46DA4}"/>
              </a:ext>
            </a:extLst>
          </p:cNvPr>
          <p:cNvSpPr>
            <a:spLocks noChangeArrowheads="1"/>
          </p:cNvSpPr>
          <p:nvPr/>
        </p:nvSpPr>
        <p:spPr bwMode="auto">
          <a:xfrm>
            <a:off x="4034072" y="4101348"/>
            <a:ext cx="8691328" cy="1658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1305423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02492E7-D7C2-46FE-97E3-99025B1B30A4}"/>
              </a:ext>
            </a:extLst>
          </p:cNvPr>
          <p:cNvSpPr>
            <a:spLocks noGrp="1"/>
          </p:cNvSpPr>
          <p:nvPr>
            <p:ph type="title"/>
          </p:nvPr>
        </p:nvSpPr>
        <p:spPr>
          <a:xfrm>
            <a:off x="838200" y="461639"/>
            <a:ext cx="9912658" cy="1038687"/>
          </a:xfrm>
        </p:spPr>
        <p:txBody>
          <a:bodyPr>
            <a:normAutofit fontScale="90000"/>
          </a:bodyPr>
          <a:lstStyle/>
          <a:p>
            <a:r>
              <a:rPr lang="en-US" altLang="zh-CN" sz="2200" b="1" dirty="0"/>
              <a:t>No. 2</a:t>
            </a:r>
            <a:r>
              <a:rPr lang="zh-CN" altLang="zh-CN" sz="2200" dirty="0"/>
              <a:t/>
            </a:r>
            <a:br>
              <a:rPr lang="zh-CN" altLang="zh-CN" sz="2200" dirty="0"/>
            </a:br>
            <a:r>
              <a:rPr lang="en-US" altLang="zh-CN" sz="2200" b="1" dirty="0"/>
              <a:t> Part II                           Interview                       (3 minutes)</a:t>
            </a:r>
            <a:r>
              <a:rPr lang="zh-CN" altLang="zh-CN" sz="2200" dirty="0"/>
              <a:t/>
            </a:r>
            <a:br>
              <a:rPr lang="zh-CN" altLang="zh-CN" sz="2200" dirty="0"/>
            </a:br>
            <a:r>
              <a:rPr lang="en-US" altLang="zh-CN" sz="2200" b="1" dirty="0"/>
              <a:t> Now you will see an advertisement.</a:t>
            </a:r>
            <a:r>
              <a:rPr lang="zh-CN" altLang="zh-CN" sz="2200" dirty="0"/>
              <a:t/>
            </a:r>
            <a:br>
              <a:rPr lang="zh-CN" altLang="zh-CN" sz="2200" dirty="0"/>
            </a:br>
            <a:r>
              <a:rPr lang="en-US" altLang="zh-CN" b="1" dirty="0"/>
              <a:t> </a:t>
            </a:r>
            <a:r>
              <a:rPr lang="zh-CN" altLang="zh-CN" dirty="0"/>
              <a:t/>
            </a:r>
            <a:br>
              <a:rPr lang="zh-CN" altLang="zh-CN" dirty="0"/>
            </a:br>
            <a:endParaRPr lang="zh-CN" altLang="en-US" dirty="0"/>
          </a:p>
        </p:txBody>
      </p:sp>
      <p:sp>
        <p:nvSpPr>
          <p:cNvPr id="3" name="内容占位符 2">
            <a:extLst>
              <a:ext uri="{FF2B5EF4-FFF2-40B4-BE49-F238E27FC236}">
                <a16:creationId xmlns:a16="http://schemas.microsoft.com/office/drawing/2014/main" id="{7843786F-1BF7-4B1E-A0BE-430F8BE92C61}"/>
              </a:ext>
            </a:extLst>
          </p:cNvPr>
          <p:cNvSpPr>
            <a:spLocks noGrp="1"/>
          </p:cNvSpPr>
          <p:nvPr>
            <p:ph idx="1"/>
          </p:nvPr>
        </p:nvSpPr>
        <p:spPr>
          <a:xfrm>
            <a:off x="838200" y="5223849"/>
            <a:ext cx="15825598" cy="1339669"/>
          </a:xfrm>
        </p:spPr>
        <p:txBody>
          <a:bodyPr/>
          <a:lstStyle/>
          <a:p>
            <a:r>
              <a:rPr lang="en-US" altLang="zh-CN" sz="2000" b="1" dirty="0"/>
              <a:t>Task: Suppose you are working with </a:t>
            </a:r>
            <a:r>
              <a:rPr lang="en-US" altLang="zh-CN" sz="2000" b="1" dirty="0" err="1"/>
              <a:t>AccessMaids</a:t>
            </a:r>
            <a:r>
              <a:rPr lang="en-US" altLang="zh-CN" sz="2000" b="1" dirty="0"/>
              <a:t> Inc. and you are receiving a person </a:t>
            </a:r>
          </a:p>
          <a:p>
            <a:pPr marL="0" indent="0">
              <a:buNone/>
            </a:pPr>
            <a:r>
              <a:rPr lang="en-US" altLang="zh-CN" sz="2000" b="1" dirty="0"/>
              <a:t>    who is interested in the services provided by </a:t>
            </a:r>
            <a:r>
              <a:rPr lang="en-US" altLang="zh-CN" sz="2000" b="1" dirty="0" err="1"/>
              <a:t>AccessMaids</a:t>
            </a:r>
            <a:r>
              <a:rPr lang="en-US" altLang="zh-CN" sz="2000" b="1" dirty="0"/>
              <a:t> Inc. You will answer questions </a:t>
            </a:r>
          </a:p>
          <a:p>
            <a:pPr marL="0" indent="0">
              <a:buNone/>
            </a:pPr>
            <a:r>
              <a:rPr lang="en-US" altLang="zh-CN" sz="2000" b="1" dirty="0"/>
              <a:t>    from the person.</a:t>
            </a:r>
            <a:endParaRPr lang="zh-CN" altLang="zh-CN" sz="2000" dirty="0"/>
          </a:p>
          <a:p>
            <a:endParaRPr lang="zh-CN" altLang="en-US" dirty="0"/>
          </a:p>
        </p:txBody>
      </p:sp>
      <p:pic>
        <p:nvPicPr>
          <p:cNvPr id="8194" name="图片 31" descr="house-cleaning-services-brochure_236621">
            <a:extLst>
              <a:ext uri="{FF2B5EF4-FFF2-40B4-BE49-F238E27FC236}">
                <a16:creationId xmlns:a16="http://schemas.microsoft.com/office/drawing/2014/main" id="{E3DCA532-59CE-4190-9039-714C1433681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7565" y="802975"/>
            <a:ext cx="9144000" cy="4420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4017338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77DBC73-2058-4BF6-9F41-5F209966B548}"/>
              </a:ext>
            </a:extLst>
          </p:cNvPr>
          <p:cNvSpPr>
            <a:spLocks noGrp="1"/>
          </p:cNvSpPr>
          <p:nvPr>
            <p:ph type="title"/>
          </p:nvPr>
        </p:nvSpPr>
        <p:spPr>
          <a:xfrm>
            <a:off x="838200" y="365125"/>
            <a:ext cx="10515600" cy="1783271"/>
          </a:xfrm>
        </p:spPr>
        <p:txBody>
          <a:bodyPr>
            <a:normAutofit fontScale="90000"/>
          </a:bodyPr>
          <a:lstStyle/>
          <a:p>
            <a:r>
              <a:rPr lang="en-US" altLang="zh-CN" b="1" dirty="0"/>
              <a:t>No. 3</a:t>
            </a:r>
            <a:r>
              <a:rPr lang="zh-CN" altLang="zh-CN" dirty="0"/>
              <a:t/>
            </a:r>
            <a:br>
              <a:rPr lang="zh-CN" altLang="zh-CN" dirty="0"/>
            </a:br>
            <a:r>
              <a:rPr lang="en-US" altLang="zh-CN" sz="2200" b="1" dirty="0"/>
              <a:t>Part I               Presentation       (3minutes)</a:t>
            </a:r>
            <a:r>
              <a:rPr lang="zh-CN" altLang="zh-CN" sz="2200" dirty="0"/>
              <a:t/>
            </a:r>
            <a:br>
              <a:rPr lang="zh-CN" altLang="zh-CN" sz="2200" dirty="0"/>
            </a:br>
            <a:r>
              <a:rPr lang="en-US" altLang="zh-CN" sz="2200" dirty="0"/>
              <a:t> </a:t>
            </a:r>
            <a:r>
              <a:rPr lang="en-US" altLang="zh-CN" sz="2200" b="1" dirty="0"/>
              <a:t>Task: You are required to talk about the following illustration, giving your account</a:t>
            </a:r>
            <a:br>
              <a:rPr lang="en-US" altLang="zh-CN" sz="2200" b="1" dirty="0"/>
            </a:br>
            <a:r>
              <a:rPr lang="en-US" altLang="zh-CN" sz="2200" b="1" dirty="0"/>
              <a:t>          of the survey result, and explaining why car-sharing has been developing so fast in China.</a:t>
            </a:r>
            <a:r>
              <a:rPr lang="zh-CN" altLang="zh-CN" sz="2200" dirty="0"/>
              <a:t/>
            </a:r>
            <a:br>
              <a:rPr lang="zh-CN" altLang="zh-CN" sz="2200" dirty="0"/>
            </a:br>
            <a:endParaRPr lang="zh-CN" altLang="en-US" sz="2200" dirty="0"/>
          </a:p>
        </p:txBody>
      </p:sp>
      <p:sp>
        <p:nvSpPr>
          <p:cNvPr id="3" name="内容占位符 2">
            <a:extLst>
              <a:ext uri="{FF2B5EF4-FFF2-40B4-BE49-F238E27FC236}">
                <a16:creationId xmlns:a16="http://schemas.microsoft.com/office/drawing/2014/main" id="{0E1CF8F3-BA61-4F69-8D13-1C54BD0845B7}"/>
              </a:ext>
            </a:extLst>
          </p:cNvPr>
          <p:cNvSpPr>
            <a:spLocks noGrp="1"/>
          </p:cNvSpPr>
          <p:nvPr>
            <p:ph idx="1"/>
          </p:nvPr>
        </p:nvSpPr>
        <p:spPr>
          <a:xfrm>
            <a:off x="932155" y="2390995"/>
            <a:ext cx="10013272" cy="3924959"/>
          </a:xfrm>
        </p:spPr>
        <p:txBody>
          <a:bodyPr/>
          <a:lstStyle/>
          <a:p>
            <a:endParaRPr lang="zh-CN" altLang="en-US" dirty="0"/>
          </a:p>
        </p:txBody>
      </p:sp>
      <p:pic>
        <p:nvPicPr>
          <p:cNvPr id="1026" name="图片 4" descr="52dcc9b0db9249029bb5c2aab17d77a0">
            <a:extLst>
              <a:ext uri="{FF2B5EF4-FFF2-40B4-BE49-F238E27FC236}">
                <a16:creationId xmlns:a16="http://schemas.microsoft.com/office/drawing/2014/main" id="{ECCD6E1A-EACA-43AF-86F4-A124C3E6809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46736"/>
          <a:stretch>
            <a:fillRect/>
          </a:stretch>
        </p:blipFill>
        <p:spPr bwMode="auto">
          <a:xfrm>
            <a:off x="1091953" y="2458324"/>
            <a:ext cx="7386221" cy="3857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401801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595F8CF-3FC0-4228-A016-FF2F83EAB313}"/>
              </a:ext>
            </a:extLst>
          </p:cNvPr>
          <p:cNvSpPr>
            <a:spLocks noGrp="1"/>
          </p:cNvSpPr>
          <p:nvPr>
            <p:ph type="title"/>
          </p:nvPr>
        </p:nvSpPr>
        <p:spPr>
          <a:xfrm>
            <a:off x="701337" y="681037"/>
            <a:ext cx="8646850" cy="872555"/>
          </a:xfrm>
        </p:spPr>
        <p:txBody>
          <a:bodyPr>
            <a:normAutofit fontScale="90000"/>
          </a:bodyPr>
          <a:lstStyle/>
          <a:p>
            <a:r>
              <a:rPr lang="en-US" altLang="zh-CN" sz="2200" b="1" dirty="0"/>
              <a:t>No. 3</a:t>
            </a:r>
            <a:r>
              <a:rPr lang="zh-CN" altLang="zh-CN" sz="2200" dirty="0"/>
              <a:t/>
            </a:r>
            <a:br>
              <a:rPr lang="zh-CN" altLang="zh-CN" sz="2200" dirty="0"/>
            </a:br>
            <a:r>
              <a:rPr lang="en-US" altLang="zh-CN" sz="2200" b="1" dirty="0"/>
              <a:t>Part II             Interview   (3 minutes)</a:t>
            </a:r>
            <a:r>
              <a:rPr lang="zh-CN" altLang="zh-CN" sz="2200" dirty="0"/>
              <a:t/>
            </a:r>
            <a:br>
              <a:rPr lang="zh-CN" altLang="zh-CN" sz="2200" dirty="0"/>
            </a:br>
            <a:r>
              <a:rPr lang="en-US" altLang="zh-CN" sz="2200" b="1" dirty="0"/>
              <a:t> Now you will see an advertisement.</a:t>
            </a:r>
            <a:r>
              <a:rPr lang="zh-CN" altLang="zh-CN" dirty="0"/>
              <a:t/>
            </a:r>
            <a:br>
              <a:rPr lang="zh-CN" altLang="zh-CN" dirty="0"/>
            </a:br>
            <a:r>
              <a:rPr lang="en-US" altLang="zh-CN" i="1" dirty="0"/>
              <a:t> </a:t>
            </a:r>
            <a:r>
              <a:rPr lang="zh-CN" altLang="zh-CN" dirty="0"/>
              <a:t/>
            </a:r>
            <a:br>
              <a:rPr lang="zh-CN" altLang="zh-CN" dirty="0"/>
            </a:br>
            <a:endParaRPr lang="zh-CN" altLang="en-US" dirty="0"/>
          </a:p>
        </p:txBody>
      </p:sp>
      <p:sp>
        <p:nvSpPr>
          <p:cNvPr id="3" name="内容占位符 2">
            <a:extLst>
              <a:ext uri="{FF2B5EF4-FFF2-40B4-BE49-F238E27FC236}">
                <a16:creationId xmlns:a16="http://schemas.microsoft.com/office/drawing/2014/main" id="{A910C5E3-8059-4B9C-A0B1-C8FD271F3C39}"/>
              </a:ext>
            </a:extLst>
          </p:cNvPr>
          <p:cNvSpPr>
            <a:spLocks noGrp="1"/>
          </p:cNvSpPr>
          <p:nvPr>
            <p:ph idx="1"/>
          </p:nvPr>
        </p:nvSpPr>
        <p:spPr>
          <a:xfrm>
            <a:off x="3083291" y="4718789"/>
            <a:ext cx="17531509" cy="1458173"/>
          </a:xfrm>
        </p:spPr>
        <p:txBody>
          <a:bodyPr/>
          <a:lstStyle/>
          <a:p>
            <a:endParaRPr lang="zh-CN" altLang="en-US" dirty="0"/>
          </a:p>
        </p:txBody>
      </p:sp>
      <p:pic>
        <p:nvPicPr>
          <p:cNvPr id="3074" name="图片 24" descr="PROD_1000016191_f_20151229153318482">
            <a:extLst>
              <a:ext uri="{FF2B5EF4-FFF2-40B4-BE49-F238E27FC236}">
                <a16:creationId xmlns:a16="http://schemas.microsoft.com/office/drawing/2014/main" id="{EA23C21B-422E-4F22-BDCD-C38E8206DF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2972" y="1117313"/>
            <a:ext cx="7827820" cy="41880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 name="矩形 3">
            <a:extLst>
              <a:ext uri="{FF2B5EF4-FFF2-40B4-BE49-F238E27FC236}">
                <a16:creationId xmlns:a16="http://schemas.microsoft.com/office/drawing/2014/main" id="{F1283329-695C-4888-9F5F-AEC79F3865F4}"/>
              </a:ext>
            </a:extLst>
          </p:cNvPr>
          <p:cNvSpPr/>
          <p:nvPr/>
        </p:nvSpPr>
        <p:spPr>
          <a:xfrm>
            <a:off x="659496" y="5447875"/>
            <a:ext cx="10412891" cy="883062"/>
          </a:xfrm>
          <a:prstGeom prst="rect">
            <a:avLst/>
          </a:prstGeom>
        </p:spPr>
        <p:txBody>
          <a:bodyPr wrap="square">
            <a:spAutoFit/>
          </a:bodyPr>
          <a:lstStyle/>
          <a:p>
            <a:pPr indent="-449580" algn="just">
              <a:lnSpc>
                <a:spcPts val="1200"/>
              </a:lnSpc>
              <a:spcAft>
                <a:spcPts val="0"/>
              </a:spcAft>
            </a:pPr>
            <a:r>
              <a:rPr lang="en-US" altLang="zh-CN" sz="2000" b="1" kern="100" dirty="0">
                <a:latin typeface="Arial" panose="020B0604020202020204" pitchFamily="34" charset="0"/>
                <a:ea typeface="宋体" panose="02010600030101010101" pitchFamily="2" charset="-122"/>
              </a:rPr>
              <a:t>Task: Suppose you are working with </a:t>
            </a:r>
            <a:r>
              <a:rPr lang="zh-CN" altLang="zh-CN" sz="2000" b="1" kern="100" dirty="0">
                <a:latin typeface="Times New Roman" panose="02020603050405020304" pitchFamily="18" charset="0"/>
                <a:ea typeface="Arial" panose="020B0604020202020204" pitchFamily="34" charset="0"/>
              </a:rPr>
              <a:t>Arpel Security Systems</a:t>
            </a:r>
            <a:r>
              <a:rPr lang="en-US" altLang="zh-CN" sz="2000" b="1" kern="100" dirty="0">
                <a:latin typeface="Arial" panose="020B0604020202020204" pitchFamily="34" charset="0"/>
                <a:ea typeface="宋体" panose="02010600030101010101" pitchFamily="2" charset="-122"/>
              </a:rPr>
              <a:t> and you are   receiving </a:t>
            </a:r>
          </a:p>
          <a:p>
            <a:pPr indent="-449580" algn="just">
              <a:lnSpc>
                <a:spcPts val="1200"/>
              </a:lnSpc>
              <a:spcAft>
                <a:spcPts val="0"/>
              </a:spcAft>
            </a:pPr>
            <a:endParaRPr lang="en-US" altLang="zh-CN" sz="2000" b="1" kern="100" dirty="0">
              <a:latin typeface="Arial" panose="020B0604020202020204" pitchFamily="34" charset="0"/>
              <a:ea typeface="宋体" panose="02010600030101010101" pitchFamily="2" charset="-122"/>
            </a:endParaRPr>
          </a:p>
          <a:p>
            <a:pPr indent="-449580" algn="just">
              <a:lnSpc>
                <a:spcPts val="1200"/>
              </a:lnSpc>
              <a:spcAft>
                <a:spcPts val="0"/>
              </a:spcAft>
            </a:pPr>
            <a:r>
              <a:rPr lang="en-US" altLang="zh-CN" sz="2000" b="1" kern="100" dirty="0">
                <a:latin typeface="Arial" panose="020B0604020202020204" pitchFamily="34" charset="0"/>
                <a:ea typeface="宋体" panose="02010600030101010101" pitchFamily="2" charset="-122"/>
              </a:rPr>
              <a:t>           a person who is interested in the services provided by </a:t>
            </a:r>
            <a:r>
              <a:rPr lang="zh-CN" altLang="zh-CN" sz="2000" b="1" kern="100" dirty="0">
                <a:latin typeface="Times New Roman" panose="02020603050405020304" pitchFamily="18" charset="0"/>
                <a:ea typeface="Arial" panose="020B0604020202020204" pitchFamily="34" charset="0"/>
              </a:rPr>
              <a:t>Arpel Securi</a:t>
            </a:r>
            <a:r>
              <a:rPr lang="en-US" altLang="zh-CN" sz="2000" b="1" kern="100" dirty="0">
                <a:latin typeface="Times New Roman" panose="02020603050405020304" pitchFamily="18" charset="0"/>
                <a:ea typeface="Arial" panose="020B0604020202020204" pitchFamily="34" charset="0"/>
              </a:rPr>
              <a:t>ty </a:t>
            </a:r>
            <a:r>
              <a:rPr lang="zh-CN" altLang="zh-CN" sz="2000" b="1" kern="100" dirty="0">
                <a:latin typeface="Times New Roman" panose="02020603050405020304" pitchFamily="18" charset="0"/>
                <a:ea typeface="Arial" panose="020B0604020202020204" pitchFamily="34" charset="0"/>
              </a:rPr>
              <a:t>Systems</a:t>
            </a:r>
            <a:r>
              <a:rPr lang="en-US" altLang="zh-CN" sz="2000" b="1" kern="100" dirty="0">
                <a:latin typeface="Arial" panose="020B0604020202020204" pitchFamily="34" charset="0"/>
                <a:ea typeface="宋体" panose="02010600030101010101" pitchFamily="2" charset="-122"/>
              </a:rPr>
              <a:t>.</a:t>
            </a:r>
          </a:p>
          <a:p>
            <a:pPr indent="-449580" algn="just">
              <a:lnSpc>
                <a:spcPts val="1200"/>
              </a:lnSpc>
              <a:spcAft>
                <a:spcPts val="0"/>
              </a:spcAft>
            </a:pPr>
            <a:endParaRPr lang="en-US" altLang="zh-CN" sz="2000" b="1" kern="100" dirty="0">
              <a:latin typeface="Arial" panose="020B0604020202020204" pitchFamily="34" charset="0"/>
              <a:ea typeface="宋体" panose="02010600030101010101" pitchFamily="2" charset="-122"/>
            </a:endParaRPr>
          </a:p>
          <a:p>
            <a:pPr indent="-449580" algn="just">
              <a:lnSpc>
                <a:spcPts val="1200"/>
              </a:lnSpc>
              <a:spcAft>
                <a:spcPts val="0"/>
              </a:spcAft>
            </a:pPr>
            <a:r>
              <a:rPr lang="en-US" altLang="zh-CN" sz="2000" b="1" kern="100" dirty="0">
                <a:latin typeface="Arial" panose="020B0604020202020204" pitchFamily="34" charset="0"/>
                <a:ea typeface="宋体" panose="02010600030101010101" pitchFamily="2" charset="-122"/>
              </a:rPr>
              <a:t>           You will answer questions from the person.</a:t>
            </a:r>
            <a:endParaRPr lang="zh-CN" altLang="zh-CN" sz="2000" kern="1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5630919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E22D3BB-DDF4-499F-AC00-C95E6DC1E769}"/>
              </a:ext>
            </a:extLst>
          </p:cNvPr>
          <p:cNvSpPr>
            <a:spLocks noGrp="1"/>
          </p:cNvSpPr>
          <p:nvPr>
            <p:ph type="title"/>
          </p:nvPr>
        </p:nvSpPr>
        <p:spPr>
          <a:xfrm>
            <a:off x="838200" y="106532"/>
            <a:ext cx="10515600" cy="1580225"/>
          </a:xfrm>
        </p:spPr>
        <p:txBody>
          <a:bodyPr>
            <a:normAutofit fontScale="90000"/>
          </a:bodyPr>
          <a:lstStyle/>
          <a:p>
            <a:r>
              <a:rPr lang="zh-CN" altLang="zh-CN" b="1" dirty="0"/>
              <a:t> </a:t>
            </a:r>
            <a:r>
              <a:rPr lang="zh-CN" altLang="zh-CN" dirty="0"/>
              <a:t/>
            </a:r>
            <a:br>
              <a:rPr lang="zh-CN" altLang="zh-CN" dirty="0"/>
            </a:br>
            <a:r>
              <a:rPr lang="en-US" altLang="zh-CN" sz="2200" b="1" dirty="0"/>
              <a:t>No. 4</a:t>
            </a:r>
            <a:r>
              <a:rPr lang="zh-CN" altLang="zh-CN" sz="2200" dirty="0"/>
              <a:t/>
            </a:r>
            <a:br>
              <a:rPr lang="zh-CN" altLang="zh-CN" sz="2200" dirty="0"/>
            </a:br>
            <a:r>
              <a:rPr lang="en-US" altLang="zh-CN" sz="2200" dirty="0"/>
              <a:t> </a:t>
            </a:r>
            <a:r>
              <a:rPr lang="en-US" altLang="zh-CN" sz="2200" b="1" dirty="0"/>
              <a:t>Part I             Presentation    (3minutes)</a:t>
            </a:r>
            <a:r>
              <a:rPr lang="zh-CN" altLang="zh-CN" sz="2200" dirty="0"/>
              <a:t/>
            </a:r>
            <a:br>
              <a:rPr lang="zh-CN" altLang="zh-CN" sz="2200" dirty="0"/>
            </a:br>
            <a:r>
              <a:rPr lang="en-US" altLang="zh-CN" sz="2200" b="1" dirty="0" err="1"/>
              <a:t>Task:You</a:t>
            </a:r>
            <a:r>
              <a:rPr lang="en-US" altLang="zh-CN" sz="2200" b="1" dirty="0"/>
              <a:t> are required to talk about </a:t>
            </a:r>
            <a:r>
              <a:rPr lang="en-US" altLang="zh-CN" sz="2200" b="1" dirty="0" err="1"/>
              <a:t>thefollowing</a:t>
            </a:r>
            <a:r>
              <a:rPr lang="en-US" altLang="zh-CN" sz="2200" b="1" dirty="0"/>
              <a:t>  chart, giving your account of the survey </a:t>
            </a:r>
            <a:br>
              <a:rPr lang="en-US" altLang="zh-CN" sz="2200" b="1" dirty="0"/>
            </a:br>
            <a:r>
              <a:rPr lang="en-US" altLang="zh-CN" sz="2200" b="1" dirty="0"/>
              <a:t>        result, and explaining the reasons behind the increasing smartphone market shares of </a:t>
            </a:r>
            <a:br>
              <a:rPr lang="en-US" altLang="zh-CN" sz="2200" b="1" dirty="0"/>
            </a:br>
            <a:r>
              <a:rPr lang="en-US" altLang="zh-CN" sz="2200" b="1" dirty="0"/>
              <a:t>        the domestic manufacturers.</a:t>
            </a:r>
            <a:r>
              <a:rPr lang="zh-CN" altLang="zh-CN" sz="2200" dirty="0"/>
              <a:t/>
            </a:r>
            <a:br>
              <a:rPr lang="zh-CN" altLang="zh-CN" sz="2200" dirty="0"/>
            </a:br>
            <a:endParaRPr lang="zh-CN" altLang="en-US" sz="2200" dirty="0"/>
          </a:p>
        </p:txBody>
      </p:sp>
      <p:sp>
        <p:nvSpPr>
          <p:cNvPr id="3" name="内容占位符 2">
            <a:extLst>
              <a:ext uri="{FF2B5EF4-FFF2-40B4-BE49-F238E27FC236}">
                <a16:creationId xmlns:a16="http://schemas.microsoft.com/office/drawing/2014/main" id="{FA0810ED-4B80-49E5-A7BC-A72C780CA4A4}"/>
              </a:ext>
            </a:extLst>
          </p:cNvPr>
          <p:cNvSpPr>
            <a:spLocks noGrp="1"/>
          </p:cNvSpPr>
          <p:nvPr>
            <p:ph idx="1"/>
          </p:nvPr>
        </p:nvSpPr>
        <p:spPr>
          <a:xfrm>
            <a:off x="905347" y="1865014"/>
            <a:ext cx="17894628" cy="6820573"/>
          </a:xfrm>
        </p:spPr>
        <p:txBody>
          <a:bodyPr/>
          <a:lstStyle/>
          <a:p>
            <a:endParaRPr lang="zh-CN" altLang="en-US" dirty="0"/>
          </a:p>
        </p:txBody>
      </p:sp>
      <p:pic>
        <p:nvPicPr>
          <p:cNvPr id="2050" name="图片 4" descr="p5">
            <a:extLst>
              <a:ext uri="{FF2B5EF4-FFF2-40B4-BE49-F238E27FC236}">
                <a16:creationId xmlns:a16="http://schemas.microsoft.com/office/drawing/2014/main" id="{A85D95FF-595D-4AAC-AAD3-47C966188F5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l="11729" t="10983" r="11935" b="2023"/>
          <a:stretch>
            <a:fillRect/>
          </a:stretch>
        </p:blipFill>
        <p:spPr bwMode="auto">
          <a:xfrm>
            <a:off x="1376127" y="2073244"/>
            <a:ext cx="8120958" cy="428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429562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51E0EA5-F47D-457B-9A29-3981CD889B45}"/>
              </a:ext>
            </a:extLst>
          </p:cNvPr>
          <p:cNvSpPr>
            <a:spLocks noGrp="1"/>
          </p:cNvSpPr>
          <p:nvPr>
            <p:ph type="title"/>
          </p:nvPr>
        </p:nvSpPr>
        <p:spPr>
          <a:xfrm>
            <a:off x="838200" y="0"/>
            <a:ext cx="10515600" cy="1109710"/>
          </a:xfrm>
        </p:spPr>
        <p:txBody>
          <a:bodyPr>
            <a:normAutofit fontScale="90000"/>
          </a:bodyPr>
          <a:lstStyle/>
          <a:p>
            <a:r>
              <a:rPr lang="en-US" altLang="zh-CN" sz="2000" b="1" dirty="0"/>
              <a:t>No. 4</a:t>
            </a:r>
            <a:r>
              <a:rPr lang="zh-CN" altLang="zh-CN" sz="2000" dirty="0"/>
              <a:t/>
            </a:r>
            <a:br>
              <a:rPr lang="zh-CN" altLang="zh-CN" sz="2000" dirty="0"/>
            </a:br>
            <a:r>
              <a:rPr lang="en-US" altLang="zh-CN" sz="2000" b="1" dirty="0"/>
              <a:t>Part II          Interview   (3 minutes)</a:t>
            </a:r>
            <a:r>
              <a:rPr lang="zh-CN" altLang="zh-CN" sz="2000" dirty="0"/>
              <a:t/>
            </a:r>
            <a:br>
              <a:rPr lang="zh-CN" altLang="zh-CN" sz="2000" dirty="0"/>
            </a:br>
            <a:r>
              <a:rPr lang="en-US" altLang="zh-CN" sz="2000" b="1" dirty="0"/>
              <a:t>Now you will see an advertisement.</a:t>
            </a:r>
            <a:r>
              <a:rPr lang="zh-CN" altLang="zh-CN" sz="2000" dirty="0"/>
              <a:t/>
            </a:r>
            <a:br>
              <a:rPr lang="zh-CN" altLang="zh-CN" sz="2000" dirty="0"/>
            </a:br>
            <a:endParaRPr lang="zh-CN" altLang="en-US" sz="2000" dirty="0"/>
          </a:p>
        </p:txBody>
      </p:sp>
      <p:sp>
        <p:nvSpPr>
          <p:cNvPr id="3" name="内容占位符 2">
            <a:extLst>
              <a:ext uri="{FF2B5EF4-FFF2-40B4-BE49-F238E27FC236}">
                <a16:creationId xmlns:a16="http://schemas.microsoft.com/office/drawing/2014/main" id="{CA1937A2-B06A-4955-B18B-E0F30065E557}"/>
              </a:ext>
            </a:extLst>
          </p:cNvPr>
          <p:cNvSpPr>
            <a:spLocks noGrp="1"/>
          </p:cNvSpPr>
          <p:nvPr>
            <p:ph idx="1"/>
          </p:nvPr>
        </p:nvSpPr>
        <p:spPr>
          <a:xfrm>
            <a:off x="3051018" y="4934139"/>
            <a:ext cx="13721880" cy="481239"/>
          </a:xfrm>
        </p:spPr>
        <p:txBody>
          <a:bodyPr/>
          <a:lstStyle/>
          <a:p>
            <a:endParaRPr lang="zh-CN" altLang="en-US" dirty="0"/>
          </a:p>
        </p:txBody>
      </p:sp>
      <p:pic>
        <p:nvPicPr>
          <p:cNvPr id="4098" name="图片 5" descr="i5">
            <a:extLst>
              <a:ext uri="{FF2B5EF4-FFF2-40B4-BE49-F238E27FC236}">
                <a16:creationId xmlns:a16="http://schemas.microsoft.com/office/drawing/2014/main" id="{749B8D7A-F656-42C0-AF05-FFDEE561724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5824" t="5852" r="23860" b="52213"/>
          <a:stretch>
            <a:fillRect/>
          </a:stretch>
        </p:blipFill>
        <p:spPr bwMode="auto">
          <a:xfrm>
            <a:off x="989775" y="829448"/>
            <a:ext cx="6108142" cy="1705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图片 26" descr="80TH ANNIVERSARY FLYER_tiff">
            <a:extLst>
              <a:ext uri="{FF2B5EF4-FFF2-40B4-BE49-F238E27FC236}">
                <a16:creationId xmlns:a16="http://schemas.microsoft.com/office/drawing/2014/main" id="{2996A46B-AE72-4FD9-ADB9-90AD90C8850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1456" t="42444"/>
          <a:stretch>
            <a:fillRect/>
          </a:stretch>
        </p:blipFill>
        <p:spPr bwMode="auto">
          <a:xfrm>
            <a:off x="1122630" y="2643612"/>
            <a:ext cx="5902859" cy="40016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 name="矩形 3">
            <a:extLst>
              <a:ext uri="{FF2B5EF4-FFF2-40B4-BE49-F238E27FC236}">
                <a16:creationId xmlns:a16="http://schemas.microsoft.com/office/drawing/2014/main" id="{EDBA82B6-C2E5-4E3E-B013-518B8949862F}"/>
              </a:ext>
            </a:extLst>
          </p:cNvPr>
          <p:cNvSpPr/>
          <p:nvPr/>
        </p:nvSpPr>
        <p:spPr>
          <a:xfrm>
            <a:off x="7249492" y="1249377"/>
            <a:ext cx="4293675" cy="1954318"/>
          </a:xfrm>
          <a:prstGeom prst="rect">
            <a:avLst/>
          </a:prstGeom>
        </p:spPr>
        <p:txBody>
          <a:bodyPr wrap="square">
            <a:spAutoFit/>
          </a:bodyPr>
          <a:lstStyle/>
          <a:p>
            <a:pPr indent="-449580" algn="just">
              <a:lnSpc>
                <a:spcPts val="1200"/>
              </a:lnSpc>
              <a:spcAft>
                <a:spcPts val="0"/>
              </a:spcAft>
            </a:pPr>
            <a:r>
              <a:rPr lang="en-US" altLang="zh-CN" b="1" kern="100" dirty="0" err="1">
                <a:latin typeface="Arial" panose="020B0604020202020204" pitchFamily="34" charset="0"/>
                <a:ea typeface="宋体" panose="02010600030101010101" pitchFamily="2" charset="-122"/>
              </a:rPr>
              <a:t>Task:Suppose</a:t>
            </a:r>
            <a:r>
              <a:rPr lang="en-US" altLang="zh-CN" b="1" kern="100" dirty="0">
                <a:latin typeface="Arial" panose="020B0604020202020204" pitchFamily="34" charset="0"/>
                <a:ea typeface="宋体" panose="02010600030101010101" pitchFamily="2" charset="-122"/>
              </a:rPr>
              <a:t> you are working with</a:t>
            </a:r>
          </a:p>
          <a:p>
            <a:pPr indent="-449580" algn="just">
              <a:lnSpc>
                <a:spcPts val="1200"/>
              </a:lnSpc>
              <a:spcAft>
                <a:spcPts val="0"/>
              </a:spcAft>
            </a:pPr>
            <a:endParaRPr lang="en-US" altLang="zh-CN" b="1" kern="100" dirty="0">
              <a:latin typeface="Arial" panose="020B0604020202020204" pitchFamily="34" charset="0"/>
              <a:ea typeface="宋体" panose="02010600030101010101" pitchFamily="2" charset="-122"/>
            </a:endParaRPr>
          </a:p>
          <a:p>
            <a:pPr indent="-449580" algn="just">
              <a:lnSpc>
                <a:spcPts val="1200"/>
              </a:lnSpc>
              <a:spcAft>
                <a:spcPts val="0"/>
              </a:spcAft>
            </a:pPr>
            <a:r>
              <a:rPr lang="en-US" altLang="zh-CN" b="1" kern="100" dirty="0">
                <a:latin typeface="Arial" panose="020B0604020202020204" pitchFamily="34" charset="0"/>
                <a:ea typeface="宋体" panose="02010600030101010101" pitchFamily="2" charset="-122"/>
              </a:rPr>
              <a:t>         North Western Warehouse Co.</a:t>
            </a:r>
          </a:p>
          <a:p>
            <a:pPr indent="-449580" algn="just">
              <a:lnSpc>
                <a:spcPts val="1200"/>
              </a:lnSpc>
              <a:spcAft>
                <a:spcPts val="0"/>
              </a:spcAft>
            </a:pPr>
            <a:endParaRPr lang="en-US" altLang="zh-CN" b="1" kern="100" dirty="0">
              <a:latin typeface="Arial" panose="020B0604020202020204" pitchFamily="34" charset="0"/>
              <a:ea typeface="宋体" panose="02010600030101010101" pitchFamily="2" charset="-122"/>
            </a:endParaRPr>
          </a:p>
          <a:p>
            <a:pPr indent="-449580" algn="just">
              <a:lnSpc>
                <a:spcPts val="1200"/>
              </a:lnSpc>
              <a:spcAft>
                <a:spcPts val="0"/>
              </a:spcAft>
            </a:pPr>
            <a:r>
              <a:rPr lang="en-US" altLang="zh-CN" b="1" kern="100" dirty="0">
                <a:latin typeface="Arial" panose="020B0604020202020204" pitchFamily="34" charset="0"/>
                <a:ea typeface="宋体" panose="02010600030101010101" pitchFamily="2" charset="-122"/>
              </a:rPr>
              <a:t>         and you are receiving a person</a:t>
            </a:r>
          </a:p>
          <a:p>
            <a:pPr indent="-449580" algn="just">
              <a:lnSpc>
                <a:spcPts val="1200"/>
              </a:lnSpc>
              <a:spcAft>
                <a:spcPts val="0"/>
              </a:spcAft>
            </a:pPr>
            <a:endParaRPr lang="en-US" altLang="zh-CN" b="1" kern="100" dirty="0">
              <a:latin typeface="Arial" panose="020B0604020202020204" pitchFamily="34" charset="0"/>
              <a:ea typeface="宋体" panose="02010600030101010101" pitchFamily="2" charset="-122"/>
            </a:endParaRPr>
          </a:p>
          <a:p>
            <a:pPr indent="-449580" algn="just">
              <a:lnSpc>
                <a:spcPts val="1200"/>
              </a:lnSpc>
              <a:spcAft>
                <a:spcPts val="0"/>
              </a:spcAft>
            </a:pPr>
            <a:r>
              <a:rPr lang="en-US" altLang="zh-CN" b="1" kern="100" dirty="0">
                <a:latin typeface="Arial" panose="020B0604020202020204" pitchFamily="34" charset="0"/>
                <a:ea typeface="宋体" panose="02010600030101010101" pitchFamily="2" charset="-122"/>
              </a:rPr>
              <a:t>         who is interested in the services</a:t>
            </a:r>
          </a:p>
          <a:p>
            <a:pPr indent="-449580" algn="just">
              <a:lnSpc>
                <a:spcPts val="1200"/>
              </a:lnSpc>
              <a:spcAft>
                <a:spcPts val="0"/>
              </a:spcAft>
            </a:pPr>
            <a:endParaRPr lang="en-US" altLang="zh-CN" b="1" kern="100" dirty="0">
              <a:latin typeface="Arial" panose="020B0604020202020204" pitchFamily="34" charset="0"/>
              <a:ea typeface="宋体" panose="02010600030101010101" pitchFamily="2" charset="-122"/>
            </a:endParaRPr>
          </a:p>
          <a:p>
            <a:pPr indent="-449580" algn="just">
              <a:lnSpc>
                <a:spcPts val="1200"/>
              </a:lnSpc>
              <a:spcAft>
                <a:spcPts val="0"/>
              </a:spcAft>
            </a:pPr>
            <a:r>
              <a:rPr lang="en-US" altLang="zh-CN" b="1" kern="100" dirty="0">
                <a:latin typeface="Arial" panose="020B0604020202020204" pitchFamily="34" charset="0"/>
                <a:ea typeface="宋体" panose="02010600030101010101" pitchFamily="2" charset="-122"/>
              </a:rPr>
              <a:t>         provided by North Western</a:t>
            </a:r>
          </a:p>
          <a:p>
            <a:pPr indent="-449580" algn="just">
              <a:lnSpc>
                <a:spcPts val="1200"/>
              </a:lnSpc>
              <a:spcAft>
                <a:spcPts val="0"/>
              </a:spcAft>
            </a:pPr>
            <a:endParaRPr lang="en-US" altLang="zh-CN" b="1" kern="100" dirty="0">
              <a:latin typeface="Arial" panose="020B0604020202020204" pitchFamily="34" charset="0"/>
              <a:ea typeface="宋体" panose="02010600030101010101" pitchFamily="2" charset="-122"/>
            </a:endParaRPr>
          </a:p>
          <a:p>
            <a:pPr indent="-449580" algn="just">
              <a:lnSpc>
                <a:spcPts val="1200"/>
              </a:lnSpc>
              <a:spcAft>
                <a:spcPts val="0"/>
              </a:spcAft>
            </a:pPr>
            <a:r>
              <a:rPr lang="en-US" altLang="zh-CN" b="1" kern="100" dirty="0">
                <a:latin typeface="Arial" panose="020B0604020202020204" pitchFamily="34" charset="0"/>
                <a:ea typeface="宋体" panose="02010600030101010101" pitchFamily="2" charset="-122"/>
              </a:rPr>
              <a:t>         Warehouse Co.</a:t>
            </a:r>
            <a:endParaRPr lang="zh-CN" altLang="zh-CN" sz="1400" kern="100" dirty="0">
              <a:latin typeface="Times New Roman" panose="02020603050405020304" pitchFamily="18" charset="0"/>
              <a:ea typeface="宋体" panose="02010600030101010101" pitchFamily="2" charset="-122"/>
            </a:endParaRPr>
          </a:p>
          <a:p>
            <a:pPr indent="-449580" algn="just">
              <a:lnSpc>
                <a:spcPts val="1200"/>
              </a:lnSpc>
              <a:spcAft>
                <a:spcPts val="0"/>
              </a:spcAft>
            </a:pPr>
            <a:r>
              <a:rPr lang="en-US" altLang="zh-CN" b="1" kern="100" dirty="0">
                <a:latin typeface="Arial" panose="020B0604020202020204" pitchFamily="34" charset="0"/>
                <a:ea typeface="宋体" panose="02010600030101010101" pitchFamily="2" charset="-122"/>
              </a:rPr>
              <a:t> </a:t>
            </a:r>
            <a:endParaRPr lang="zh-CN" altLang="zh-CN" sz="1400" kern="1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25439075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476</Words>
  <Application>Microsoft Office PowerPoint</Application>
  <PresentationFormat>宽屏</PresentationFormat>
  <Paragraphs>35</Paragraphs>
  <Slides>9</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9</vt:i4>
      </vt:variant>
    </vt:vector>
  </HeadingPairs>
  <TitlesOfParts>
    <vt:vector size="16" baseType="lpstr">
      <vt:lpstr>等线</vt:lpstr>
      <vt:lpstr>等线 Light</vt:lpstr>
      <vt:lpstr>宋体</vt:lpstr>
      <vt:lpstr>Arial</vt:lpstr>
      <vt:lpstr>Century Gothic</vt:lpstr>
      <vt:lpstr>Times New Roman</vt:lpstr>
      <vt:lpstr>Office 主题​​</vt:lpstr>
      <vt:lpstr>2020年沈阳职业院校技能大赛</vt:lpstr>
      <vt:lpstr>No1 Part I                   Presentation            (3minutes)  Task: You are required to talk about the following chart, giving your account of the survey           result, and explaining why many employees are worried that they will end up relying          on robots, or robots will take their jobs. </vt:lpstr>
      <vt:lpstr>No. 1 Part II       Interview  (3 minutes) Now you will see an advertisement. </vt:lpstr>
      <vt:lpstr>No2 Part I              Presentation    (3 minutes)  Task:You are required to talk about the following charts, giving your account of the survey          result,and explaining why more than half of AI (artificial intelligence) users believe AI will create          a net increase in jobs. </vt:lpstr>
      <vt:lpstr>No. 2  Part II                           Interview                       (3 minutes)  Now you will see an advertisement.   </vt:lpstr>
      <vt:lpstr>No. 3 Part I               Presentation       (3minutes)  Task: You are required to talk about the following illustration, giving your account           of the survey result, and explaining why car-sharing has been developing so fast in China. </vt:lpstr>
      <vt:lpstr>No. 3 Part II             Interview   (3 minutes)  Now you will see an advertisement.   </vt:lpstr>
      <vt:lpstr>  No. 4  Part I             Presentation    (3minutes) Task:You are required to talk about thefollowing  chart, giving your account of the survey          result, and explaining the reasons behind the increasing smartphone market shares of          the domestic manufacturers. </vt:lpstr>
      <vt:lpstr>No. 4 Part II          Interview   (3 minutes) Now you will see an advertisement.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2020年沈阳职业院校技能大赛</dc:title>
  <dc:creator>cui</dc:creator>
  <cp:lastModifiedBy>cui</cp:lastModifiedBy>
  <cp:revision>1</cp:revision>
  <dcterms:created xsi:type="dcterms:W3CDTF">2020-09-25T04:48:40Z</dcterms:created>
  <dcterms:modified xsi:type="dcterms:W3CDTF">2020-09-25T04:50:29Z</dcterms:modified>
</cp:coreProperties>
</file>