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7" r:id="rId2"/>
    <p:sldId id="432" r:id="rId3"/>
    <p:sldId id="408" r:id="rId4"/>
    <p:sldId id="409" r:id="rId5"/>
    <p:sldId id="423" r:id="rId6"/>
    <p:sldId id="258" r:id="rId7"/>
    <p:sldId id="424" r:id="rId8"/>
    <p:sldId id="425" r:id="rId9"/>
    <p:sldId id="426" r:id="rId10"/>
    <p:sldId id="427" r:id="rId11"/>
    <p:sldId id="428" r:id="rId12"/>
    <p:sldId id="429" r:id="rId13"/>
    <p:sldId id="430" r:id="rId14"/>
    <p:sldId id="431" r:id="rId15"/>
    <p:sldId id="267" r:id="rId16"/>
    <p:sldId id="271" r:id="rId17"/>
    <p:sldId id="272" r:id="rId18"/>
    <p:sldId id="342" r:id="rId19"/>
    <p:sldId id="281" r:id="rId20"/>
    <p:sldId id="282" r:id="rId21"/>
    <p:sldId id="283" r:id="rId22"/>
    <p:sldId id="284" r:id="rId23"/>
    <p:sldId id="285" r:id="rId24"/>
    <p:sldId id="286" r:id="rId25"/>
    <p:sldId id="287" r:id="rId26"/>
    <p:sldId id="288" r:id="rId27"/>
    <p:sldId id="289" r:id="rId28"/>
    <p:sldId id="395" r:id="rId29"/>
    <p:sldId id="396" r:id="rId30"/>
    <p:sldId id="397" r:id="rId31"/>
    <p:sldId id="296" r:id="rId32"/>
  </p:sldIdLst>
  <p:sldSz cx="9144000" cy="5143500" type="screen16x9"/>
  <p:notesSz cx="6858000" cy="9144000"/>
  <p:embeddedFontLst>
    <p:embeddedFont>
      <p:font typeface="黑体" pitchFamily="49" charset="-122"/>
      <p:regular r:id="rId34"/>
    </p:embeddedFont>
    <p:embeddedFont>
      <p:font typeface="微软雅黑" pitchFamily="34" charset="-122"/>
      <p:regular r:id="rId35"/>
      <p:bold r:id="rId36"/>
    </p:embeddedFont>
    <p:embeddedFont>
      <p:font typeface="仿宋" pitchFamily="49" charset="-122"/>
      <p:regular r:id="rId37"/>
    </p:embeddedFont>
    <p:embeddedFont>
      <p:font typeface="Arial Black" pitchFamily="34" charset="0"/>
      <p:bold r:id="rId38"/>
    </p:embeddedFont>
    <p:embeddedFont>
      <p:font typeface="方正正中黑简体" charset="-122"/>
      <p:regular r:id="rId39"/>
    </p:embeddedFont>
    <p:embeddedFont>
      <p:font typeface="Calibri" pitchFamily="34" charset="0"/>
      <p:regular r:id="rId40"/>
      <p:bold r:id="rId41"/>
      <p:italic r:id="rId42"/>
      <p:boldItalic r:id="rId43"/>
    </p:embeddedFont>
    <p:embeddedFont>
      <p:font typeface="华文细黑" pitchFamily="2" charset="-122"/>
      <p:regular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E9"/>
    <a:srgbClr val="EC9A12"/>
    <a:srgbClr val="901C83"/>
    <a:srgbClr val="00679F"/>
    <a:srgbClr val="F8B62D"/>
    <a:srgbClr val="073797"/>
    <a:srgbClr val="1D2088"/>
    <a:srgbClr val="3B9FD2"/>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100" d="100"/>
          <a:sy n="100" d="100"/>
        </p:scale>
        <p:origin x="-432" y="42"/>
      </p:cViewPr>
      <p:guideLst>
        <p:guide orient="horz" pos="1619"/>
        <p:guide pos="2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10395-B750-4E0A-AD0D-D932F9A9EFB2}" type="datetimeFigureOut">
              <a:rPr lang="zh-CN" altLang="en-US" smtClean="0"/>
              <a:pPr/>
              <a:t>2019/7/24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F115E-4678-44DC-AF7D-DCD06E63CA7E}" type="slidenum">
              <a:rPr lang="zh-CN" altLang="en-US" smtClean="0"/>
              <a:pPr/>
              <a:t>‹#›</a:t>
            </a:fld>
            <a:endParaRPr lang="zh-CN" altLang="en-US"/>
          </a:p>
        </p:txBody>
      </p:sp>
    </p:spTree>
    <p:extLst>
      <p:ext uri="{BB962C8B-B14F-4D97-AF65-F5344CB8AC3E}">
        <p14:creationId xmlns:p14="http://schemas.microsoft.com/office/powerpoint/2010/main" val="3729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9F115E-4678-44DC-AF7D-DCD06E63CA7E}" type="slidenum">
              <a:rPr lang="zh-CN" altLang="en-US" smtClean="0"/>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179512" y="4975016"/>
            <a:ext cx="7848872" cy="81009"/>
          </a:xfrm>
          <a:prstGeom prst="rect">
            <a:avLst/>
          </a:prstGeom>
          <a:gradFill flip="none" rotWithShape="1">
            <a:gsLst>
              <a:gs pos="0">
                <a:srgbClr val="3B9FD2"/>
              </a:gs>
              <a:gs pos="100000">
                <a:srgbClr val="2726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29"/>
          <p:cNvGrpSpPr>
            <a:grpSpLocks noChangeAspect="1"/>
          </p:cNvGrpSpPr>
          <p:nvPr userDrawn="1"/>
        </p:nvGrpSpPr>
        <p:grpSpPr bwMode="auto">
          <a:xfrm>
            <a:off x="8123739" y="4371950"/>
            <a:ext cx="891418" cy="685874"/>
            <a:chOff x="1452" y="521"/>
            <a:chExt cx="2858" cy="2199"/>
          </a:xfrm>
        </p:grpSpPr>
        <p:sp>
          <p:nvSpPr>
            <p:cNvPr id="10"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solidFill>
              <a:srgbClr val="EB9A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solidFill>
              <a:srgbClr val="EB9A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solidFill>
              <a:srgbClr val="2DA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solidFill>
              <a:srgbClr val="2DA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solidFill>
              <a:srgbClr val="901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35"/>
            <p:cNvSpPr>
              <a:spLocks noChangeArrowheads="1"/>
            </p:cNvSpPr>
            <p:nvPr/>
          </p:nvSpPr>
          <p:spPr bwMode="auto">
            <a:xfrm>
              <a:off x="2983" y="535"/>
              <a:ext cx="165" cy="166"/>
            </a:xfrm>
            <a:prstGeom prst="ellipse">
              <a:avLst/>
            </a:prstGeom>
            <a:solidFill>
              <a:srgbClr val="901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solidFill>
              <a:srgbClr val="006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57"/>
            <p:cNvSpPr>
              <a:spLocks noChangeArrowheads="1"/>
            </p:cNvSpPr>
            <p:nvPr/>
          </p:nvSpPr>
          <p:spPr bwMode="auto">
            <a:xfrm>
              <a:off x="2475"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65"/>
            <p:cNvSpPr>
              <a:spLocks noChangeArrowheads="1"/>
            </p:cNvSpPr>
            <p:nvPr/>
          </p:nvSpPr>
          <p:spPr bwMode="auto">
            <a:xfrm>
              <a:off x="3127"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69"/>
            <p:cNvSpPr>
              <a:spLocks noChangeArrowheads="1"/>
            </p:cNvSpPr>
            <p:nvPr/>
          </p:nvSpPr>
          <p:spPr bwMode="auto">
            <a:xfrm>
              <a:off x="3420"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78"/>
            <p:cNvSpPr>
              <a:spLocks noChangeArrowheads="1"/>
            </p:cNvSpPr>
            <p:nvPr/>
          </p:nvSpPr>
          <p:spPr bwMode="auto">
            <a:xfrm>
              <a:off x="4161" y="2626"/>
              <a:ext cx="15"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59" name="矩形 58"/>
          <p:cNvSpPr/>
          <p:nvPr userDrawn="1"/>
        </p:nvSpPr>
        <p:spPr>
          <a:xfrm>
            <a:off x="0" y="0"/>
            <a:ext cx="9144000" cy="411510"/>
          </a:xfrm>
          <a:prstGeom prst="rect">
            <a:avLst/>
          </a:prstGeom>
          <a:solidFill>
            <a:srgbClr val="006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60" name="Freeform 9"/>
          <p:cNvSpPr/>
          <p:nvPr userDrawn="1"/>
        </p:nvSpPr>
        <p:spPr bwMode="auto">
          <a:xfrm>
            <a:off x="595933" y="165822"/>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solidFill>
            <a:srgbClr val="FFFFFF">
              <a:alpha val="25098"/>
            </a:srgbClr>
          </a:solidFill>
          <a:ln>
            <a:noFill/>
          </a:ln>
        </p:spPr>
        <p:txBody>
          <a:bodyPr vert="horz" wrap="square" lIns="91440" tIns="45720" rIns="91440" bIns="45720" numCol="1" anchor="t" anchorCtr="0" compatLnSpc="1"/>
          <a:lstStyle/>
          <a:p>
            <a:endParaRPr lang="zh-CN" altLang="en-US"/>
          </a:p>
        </p:txBody>
      </p:sp>
      <p:sp>
        <p:nvSpPr>
          <p:cNvPr id="61" name="Freeform 9"/>
          <p:cNvSpPr/>
          <p:nvPr userDrawn="1"/>
        </p:nvSpPr>
        <p:spPr bwMode="auto">
          <a:xfrm rot="10800000">
            <a:off x="179512" y="0"/>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solidFill>
            <a:srgbClr val="FFFFFF">
              <a:alpha val="25098"/>
            </a:srgbClr>
          </a:solidFill>
          <a:ln>
            <a:noFill/>
          </a:ln>
        </p:spPr>
        <p:txBody>
          <a:bodyPr vert="horz" wrap="square" lIns="91440" tIns="45720" rIns="91440" bIns="45720" numCol="1" anchor="t" anchorCtr="0" compatLnSpc="1"/>
          <a:lstStyle/>
          <a:p>
            <a:endParaRPr lang="zh-CN" altLang="en-US"/>
          </a:p>
        </p:txBody>
      </p:sp>
      <p:sp>
        <p:nvSpPr>
          <p:cNvPr id="62" name="矩形 61"/>
          <p:cNvSpPr/>
          <p:nvPr userDrawn="1"/>
        </p:nvSpPr>
        <p:spPr>
          <a:xfrm>
            <a:off x="0" y="411510"/>
            <a:ext cx="9144000" cy="45719"/>
          </a:xfrm>
          <a:prstGeom prst="rect">
            <a:avLst/>
          </a:pr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p:spPr>
        <p:txBody>
          <a:bodyPr vert="horz" wrap="square" lIns="91440" tIns="45720" rIns="91440" bIns="45720" numCol="1" anchor="t" anchorCtr="0" compatLnSpc="1"/>
          <a:lstStyle/>
          <a:p>
            <a:endParaRPr lang="zh-CN" altLang="en-US">
              <a:solidFill>
                <a:schemeClr val="tx1"/>
              </a:solidFill>
            </a:endParaRPr>
          </a:p>
        </p:txBody>
      </p:sp>
      <p:pic>
        <p:nvPicPr>
          <p:cNvPr id="64" name="Picture 2" descr="E:\work\2014.8.1logo\logo\22-01.png"/>
          <p:cNvPicPr>
            <a:picLocks noChangeAspect="1" noChangeArrowheads="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23986" b="21509"/>
          <a:stretch>
            <a:fillRect/>
          </a:stretch>
        </p:blipFill>
        <p:spPr bwMode="auto">
          <a:xfrm>
            <a:off x="8369300" y="90886"/>
            <a:ext cx="625890" cy="24122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矩形 4"/>
          <p:cNvSpPr/>
          <p:nvPr userDrawn="1"/>
        </p:nvSpPr>
        <p:spPr>
          <a:xfrm>
            <a:off x="0" y="4731990"/>
            <a:ext cx="9144000" cy="411510"/>
          </a:xfrm>
          <a:prstGeom prst="rect">
            <a:avLst/>
          </a:prstGeom>
          <a:solidFill>
            <a:srgbClr val="006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 name="矩形 7"/>
          <p:cNvSpPr/>
          <p:nvPr userDrawn="1"/>
        </p:nvSpPr>
        <p:spPr>
          <a:xfrm>
            <a:off x="0" y="4686269"/>
            <a:ext cx="9144000" cy="45719"/>
          </a:xfrm>
          <a:prstGeom prst="rect">
            <a:avLst/>
          </a:prstGeom>
          <a:solidFill>
            <a:schemeClr val="bg1">
              <a:lumMod val="85000"/>
            </a:schemeClr>
          </a:solidFill>
          <a:ln>
            <a:noFill/>
          </a:ln>
          <a:effectLst/>
        </p:spPr>
        <p:txBody>
          <a:bodyPr vert="horz" wrap="square" lIns="91440" tIns="45720" rIns="91440" bIns="45720" numCol="1" anchor="t" anchorCtr="0" compatLnSpc="1"/>
          <a:lstStyle/>
          <a:p>
            <a:endParaRPr lang="zh-CN" altLang="en-US">
              <a:solidFill>
                <a:schemeClr val="tx1"/>
              </a:solidFill>
            </a:endParaRPr>
          </a:p>
        </p:txBody>
      </p:sp>
      <p:pic>
        <p:nvPicPr>
          <p:cNvPr id="9" name="Picture 10" descr="E:\work\2016.3.17\未标题-5.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24" b="26125"/>
          <a:stretch>
            <a:fillRect/>
          </a:stretch>
        </p:blipFill>
        <p:spPr bwMode="auto">
          <a:xfrm>
            <a:off x="7836085" y="4731989"/>
            <a:ext cx="1308277" cy="411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work\2014.8.1logo\logo\22-0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3986" b="21509"/>
          <a:stretch>
            <a:fillRect/>
          </a:stretch>
        </p:blipFill>
        <p:spPr bwMode="auto">
          <a:xfrm>
            <a:off x="163711" y="4762965"/>
            <a:ext cx="936789" cy="3610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1" name="Group 29"/>
          <p:cNvGrpSpPr>
            <a:grpSpLocks noChangeAspect="1"/>
          </p:cNvGrpSpPr>
          <p:nvPr userDrawn="1"/>
        </p:nvGrpSpPr>
        <p:grpSpPr bwMode="auto">
          <a:xfrm>
            <a:off x="113510" y="118942"/>
            <a:ext cx="857543" cy="659810"/>
            <a:chOff x="1452" y="521"/>
            <a:chExt cx="2858" cy="2199"/>
          </a:xfrm>
        </p:grpSpPr>
        <p:sp>
          <p:nvSpPr>
            <p:cNvPr id="112"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solidFill>
              <a:srgbClr val="EB9A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solidFill>
              <a:srgbClr val="EB9A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solidFill>
              <a:srgbClr val="2DA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solidFill>
              <a:srgbClr val="2DA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solidFill>
              <a:srgbClr val="901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35"/>
            <p:cNvSpPr>
              <a:spLocks noChangeArrowheads="1"/>
            </p:cNvSpPr>
            <p:nvPr/>
          </p:nvSpPr>
          <p:spPr bwMode="auto">
            <a:xfrm>
              <a:off x="2983" y="535"/>
              <a:ext cx="165" cy="166"/>
            </a:xfrm>
            <a:prstGeom prst="ellipse">
              <a:avLst/>
            </a:prstGeom>
            <a:solidFill>
              <a:srgbClr val="901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solidFill>
              <a:srgbClr val="006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Rectangle 57"/>
            <p:cNvSpPr>
              <a:spLocks noChangeArrowheads="1"/>
            </p:cNvSpPr>
            <p:nvPr/>
          </p:nvSpPr>
          <p:spPr bwMode="auto">
            <a:xfrm>
              <a:off x="2475"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Rectangle 65"/>
            <p:cNvSpPr>
              <a:spLocks noChangeArrowheads="1"/>
            </p:cNvSpPr>
            <p:nvPr/>
          </p:nvSpPr>
          <p:spPr bwMode="auto">
            <a:xfrm>
              <a:off x="3127"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69"/>
            <p:cNvSpPr>
              <a:spLocks noChangeArrowheads="1"/>
            </p:cNvSpPr>
            <p:nvPr/>
          </p:nvSpPr>
          <p:spPr bwMode="auto">
            <a:xfrm>
              <a:off x="3420" y="2626"/>
              <a:ext cx="1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Rectangle 78"/>
            <p:cNvSpPr>
              <a:spLocks noChangeArrowheads="1"/>
            </p:cNvSpPr>
            <p:nvPr/>
          </p:nvSpPr>
          <p:spPr bwMode="auto">
            <a:xfrm>
              <a:off x="4161" y="2626"/>
              <a:ext cx="15"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2019/7/24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27784;&#25945;&#21457;&#65288;2019&#65289;27&#21495;&#27784;&#38451;&#24066;&#25945;&#32946;&#23616;%20&#24066;&#20154;&#31038;&#23616;%20&#24066;&#24635;&#24037;&#20250;%20&#22242;&#24066;&#22996;&#20851;&#20110;&#20030;&#21150;2019&#24180;&#27784;&#38451;&#32844;&#19994;&#38498;&#26657;&#25216;&#33021;&#22823;&#36187;&#30340;&#36890;&#30693;725.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 y="0"/>
            <a:ext cx="9144001" cy="5137522"/>
          </a:xfrm>
          <a:prstGeom prst="rect">
            <a:avLst/>
          </a:prstGeom>
          <a:gradFill flip="none" rotWithShape="1">
            <a:gsLst>
              <a:gs pos="73000">
                <a:schemeClr val="tx1"/>
              </a:gs>
              <a:gs pos="100000">
                <a:srgbClr val="0737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2" name="Picture 114" descr="E:\work\2016.3.17\未标题-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7" r="1226" b="1447"/>
          <a:stretch>
            <a:fillRect/>
          </a:stretch>
        </p:blipFill>
        <p:spPr bwMode="auto">
          <a:xfrm rot="10800000">
            <a:off x="4283967" y="-1"/>
            <a:ext cx="4860033"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a:xfrm>
            <a:off x="0" y="1645541"/>
            <a:ext cx="9144000" cy="3501506"/>
          </a:xfrm>
          <a:custGeom>
            <a:avLst/>
            <a:gdLst>
              <a:gd name="connsiteX0" fmla="*/ 9144000 w 9144000"/>
              <a:gd name="connsiteY0" fmla="*/ 0 h 3501506"/>
              <a:gd name="connsiteX1" fmla="*/ 9144000 w 9144000"/>
              <a:gd name="connsiteY1" fmla="*/ 3501506 h 3501506"/>
              <a:gd name="connsiteX2" fmla="*/ 0 w 9144000"/>
              <a:gd name="connsiteY2" fmla="*/ 3501506 h 3501506"/>
              <a:gd name="connsiteX3" fmla="*/ 0 w 9144000"/>
              <a:gd name="connsiteY3" fmla="*/ 2512856 h 3501506"/>
              <a:gd name="connsiteX4" fmla="*/ 1115616 w 9144000"/>
              <a:gd name="connsiteY4" fmla="*/ 2601037 h 3501506"/>
              <a:gd name="connsiteX5" fmla="*/ 9144000 w 9144000"/>
              <a:gd name="connsiteY5" fmla="*/ 0 h 3501506"/>
              <a:gd name="connsiteX0-1" fmla="*/ 9144000 w 9144000"/>
              <a:gd name="connsiteY0-2" fmla="*/ 0 h 3501506"/>
              <a:gd name="connsiteX1-3" fmla="*/ 9144000 w 9144000"/>
              <a:gd name="connsiteY1-4" fmla="*/ 3501506 h 3501506"/>
              <a:gd name="connsiteX2-5" fmla="*/ 0 w 9144000"/>
              <a:gd name="connsiteY2-6" fmla="*/ 3501506 h 3501506"/>
              <a:gd name="connsiteX3-7" fmla="*/ 0 w 9144000"/>
              <a:gd name="connsiteY3-8" fmla="*/ 2512856 h 3501506"/>
              <a:gd name="connsiteX4-9" fmla="*/ 1115616 w 9144000"/>
              <a:gd name="connsiteY4-10" fmla="*/ 2601037 h 3501506"/>
              <a:gd name="connsiteX5-11" fmla="*/ 9144000 w 9144000"/>
              <a:gd name="connsiteY5-12" fmla="*/ 0 h 3501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44000" h="3501506">
                <a:moveTo>
                  <a:pt x="9144000" y="0"/>
                </a:moveTo>
                <a:lnTo>
                  <a:pt x="9144000" y="3501506"/>
                </a:lnTo>
                <a:lnTo>
                  <a:pt x="0" y="3501506"/>
                </a:lnTo>
                <a:lnTo>
                  <a:pt x="0" y="2512856"/>
                </a:lnTo>
                <a:cubicBezTo>
                  <a:pt x="378133" y="2563430"/>
                  <a:pt x="737793" y="2601037"/>
                  <a:pt x="1115616" y="2601037"/>
                </a:cubicBezTo>
                <a:cubicBezTo>
                  <a:pt x="4634870" y="2601037"/>
                  <a:pt x="7680151" y="1541906"/>
                  <a:pt x="9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3" name="Picture 115" descr="E:\work\2016.3.17\未标题-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 y="1914545"/>
            <a:ext cx="8315239" cy="2964564"/>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91"/>
          <p:cNvSpPr/>
          <p:nvPr/>
        </p:nvSpPr>
        <p:spPr bwMode="auto">
          <a:xfrm flipH="1">
            <a:off x="-19049" y="1457325"/>
            <a:ext cx="9163050" cy="3715157"/>
          </a:xfrm>
          <a:custGeom>
            <a:avLst/>
            <a:gdLst>
              <a:gd name="T0" fmla="*/ 2460 w 2689"/>
              <a:gd name="T1" fmla="*/ 731 h 984"/>
              <a:gd name="T2" fmla="*/ 2689 w 2689"/>
              <a:gd name="T3" fmla="*/ 718 h 984"/>
              <a:gd name="T4" fmla="*/ 0 w 2689"/>
              <a:gd name="T5" fmla="*/ 109 h 984"/>
              <a:gd name="T6" fmla="*/ 0 w 2689"/>
              <a:gd name="T7" fmla="*/ 0 h 984"/>
              <a:gd name="T8" fmla="*/ 2460 w 2689"/>
              <a:gd name="T9" fmla="*/ 731 h 984"/>
            </a:gdLst>
            <a:ahLst/>
            <a:cxnLst>
              <a:cxn ang="0">
                <a:pos x="T0" y="T1"/>
              </a:cxn>
              <a:cxn ang="0">
                <a:pos x="T2" y="T3"/>
              </a:cxn>
              <a:cxn ang="0">
                <a:pos x="T4" y="T5"/>
              </a:cxn>
              <a:cxn ang="0">
                <a:pos x="T6" y="T7"/>
              </a:cxn>
              <a:cxn ang="0">
                <a:pos x="T8" y="T9"/>
              </a:cxn>
            </a:cxnLst>
            <a:rect l="0" t="0" r="r" b="b"/>
            <a:pathLst>
              <a:path w="2689" h="984">
                <a:moveTo>
                  <a:pt x="2460" y="731"/>
                </a:moveTo>
                <a:cubicBezTo>
                  <a:pt x="2689" y="718"/>
                  <a:pt x="2689" y="718"/>
                  <a:pt x="2689" y="718"/>
                </a:cubicBezTo>
                <a:cubicBezTo>
                  <a:pt x="2689" y="718"/>
                  <a:pt x="1280" y="984"/>
                  <a:pt x="0" y="109"/>
                </a:cubicBezTo>
                <a:cubicBezTo>
                  <a:pt x="0" y="0"/>
                  <a:pt x="0" y="0"/>
                  <a:pt x="0" y="0"/>
                </a:cubicBezTo>
                <a:cubicBezTo>
                  <a:pt x="1010" y="670"/>
                  <a:pt x="2020" y="739"/>
                  <a:pt x="2460" y="731"/>
                </a:cubicBezTo>
                <a:close/>
              </a:path>
            </a:pathLst>
          </a:cu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Rectangle 120"/>
          <p:cNvSpPr>
            <a:spLocks noChangeArrowheads="1"/>
          </p:cNvSpPr>
          <p:nvPr/>
        </p:nvSpPr>
        <p:spPr bwMode="auto">
          <a:xfrm>
            <a:off x="251460" y="1452880"/>
            <a:ext cx="5500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spc="300" dirty="0" smtClean="0">
                <a:solidFill>
                  <a:srgbClr val="00A0E9"/>
                </a:solidFill>
                <a:latin typeface="微软雅黑" panose="020B0503020204020204" pitchFamily="34" charset="-122"/>
                <a:ea typeface="微软雅黑" panose="020B0503020204020204" pitchFamily="34" charset="-122"/>
              </a:rPr>
              <a:t>2019</a:t>
            </a:r>
            <a:r>
              <a:rPr lang="zh-CN" altLang="en-US" sz="2400" spc="300" dirty="0" smtClean="0">
                <a:solidFill>
                  <a:srgbClr val="00A0E9"/>
                </a:solidFill>
                <a:latin typeface="微软雅黑" panose="020B0503020204020204" pitchFamily="34" charset="-122"/>
                <a:ea typeface="微软雅黑" panose="020B0503020204020204" pitchFamily="34" charset="-122"/>
              </a:rPr>
              <a:t>年沈阳</a:t>
            </a:r>
            <a:r>
              <a:rPr lang="zh-CN" altLang="en-US" sz="2400" spc="300" dirty="0">
                <a:solidFill>
                  <a:srgbClr val="00A0E9"/>
                </a:solidFill>
                <a:latin typeface="微软雅黑" panose="020B0503020204020204" pitchFamily="34" charset="-122"/>
                <a:ea typeface="微软雅黑" panose="020B0503020204020204" pitchFamily="34" charset="-122"/>
              </a:rPr>
              <a:t>职业院校技能大赛</a:t>
            </a:r>
            <a:endParaRPr lang="en-US" altLang="zh-CN" sz="2400" spc="300" dirty="0">
              <a:solidFill>
                <a:srgbClr val="00A0E9"/>
              </a:solidFill>
              <a:latin typeface="微软雅黑" panose="020B0503020204020204" pitchFamily="34" charset="-122"/>
              <a:ea typeface="微软雅黑" panose="020B0503020204020204" pitchFamily="34" charset="-122"/>
            </a:endParaRPr>
          </a:p>
        </p:txBody>
      </p:sp>
      <p:sp>
        <p:nvSpPr>
          <p:cNvPr id="2" name="矩形 1"/>
          <p:cNvSpPr/>
          <p:nvPr/>
        </p:nvSpPr>
        <p:spPr>
          <a:xfrm>
            <a:off x="551815" y="2072640"/>
            <a:ext cx="520001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en-US" altLang="zh-CN" sz="4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r>
              <a:rPr lang="zh-CN" altLang="en-US"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承办校</a:t>
            </a:r>
            <a:endParaRPr lang="en-US" altLang="zh-CN"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endParaRPr>
          </a:p>
          <a:p>
            <a:pPr fontAlgn="base">
              <a:spcBef>
                <a:spcPct val="0"/>
              </a:spcBef>
              <a:spcAft>
                <a:spcPct val="0"/>
              </a:spcAft>
            </a:pPr>
            <a:r>
              <a:rPr lang="en-US" altLang="zh-CN"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r>
              <a:rPr lang="zh-CN" altLang="en-US"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培   训</a:t>
            </a:r>
            <a:r>
              <a:rPr lang="zh-CN" altLang="zh-CN"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会</a:t>
            </a:r>
            <a:r>
              <a:rPr lang="en-US" altLang="zh-CN"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endParaRPr lang="en-US" altLang="zh-CN" sz="2800" b="1" spc="300" dirty="0">
              <a:solidFill>
                <a:schemeClr val="bg2"/>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grpSp>
        <p:nvGrpSpPr>
          <p:cNvPr id="61" name="Group 29"/>
          <p:cNvGrpSpPr>
            <a:grpSpLocks noChangeAspect="1"/>
          </p:cNvGrpSpPr>
          <p:nvPr/>
        </p:nvGrpSpPr>
        <p:grpSpPr bwMode="auto">
          <a:xfrm>
            <a:off x="292816" y="215188"/>
            <a:ext cx="1435707" cy="1104660"/>
            <a:chOff x="1452" y="521"/>
            <a:chExt cx="2858" cy="2199"/>
          </a:xfrm>
          <a:solidFill>
            <a:schemeClr val="bg1"/>
          </a:solidFill>
        </p:grpSpPr>
        <p:sp>
          <p:nvSpPr>
            <p:cNvPr id="62"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35"/>
            <p:cNvSpPr>
              <a:spLocks noChangeArrowheads="1"/>
            </p:cNvSpPr>
            <p:nvPr/>
          </p:nvSpPr>
          <p:spPr bwMode="auto">
            <a:xfrm>
              <a:off x="2983" y="535"/>
              <a:ext cx="165" cy="1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7"/>
            <p:cNvSpPr>
              <a:spLocks noChangeArrowheads="1"/>
            </p:cNvSpPr>
            <p:nvPr/>
          </p:nvSpPr>
          <p:spPr bwMode="auto">
            <a:xfrm>
              <a:off x="2475"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65"/>
            <p:cNvSpPr>
              <a:spLocks noChangeArrowheads="1"/>
            </p:cNvSpPr>
            <p:nvPr/>
          </p:nvSpPr>
          <p:spPr bwMode="auto">
            <a:xfrm>
              <a:off x="3127"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69"/>
            <p:cNvSpPr>
              <a:spLocks noChangeArrowheads="1"/>
            </p:cNvSpPr>
            <p:nvPr/>
          </p:nvSpPr>
          <p:spPr bwMode="auto">
            <a:xfrm>
              <a:off x="3420"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8"/>
            <p:cNvSpPr>
              <a:spLocks noChangeArrowheads="1"/>
            </p:cNvSpPr>
            <p:nvPr/>
          </p:nvSpPr>
          <p:spPr bwMode="auto">
            <a:xfrm>
              <a:off x="4161" y="2626"/>
              <a:ext cx="15"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3" name="TextBox 2"/>
          <p:cNvSpPr txBox="1"/>
          <p:nvPr/>
        </p:nvSpPr>
        <p:spPr>
          <a:xfrm>
            <a:off x="6084168" y="4102596"/>
            <a:ext cx="2232248" cy="369332"/>
          </a:xfrm>
          <a:prstGeom prst="rect">
            <a:avLst/>
          </a:prstGeom>
          <a:noFill/>
        </p:spPr>
        <p:txBody>
          <a:bodyPr wrap="square" rtlCol="0">
            <a:spAutoFit/>
          </a:bodyPr>
          <a:lstStyle/>
          <a:p>
            <a:r>
              <a:rPr lang="en-US" altLang="zh-CN" b="1" spc="300" dirty="0">
                <a:latin typeface="华文细黑" pitchFamily="2" charset="-122"/>
                <a:ea typeface="华文细黑" pitchFamily="2" charset="-122"/>
                <a:cs typeface="宋体" panose="02010600030101010101" pitchFamily="2" charset="-122"/>
              </a:rPr>
              <a:t>2019</a:t>
            </a:r>
            <a:r>
              <a:rPr lang="zh-CN" altLang="en-US" b="1" spc="300" dirty="0">
                <a:latin typeface="华文细黑" pitchFamily="2" charset="-122"/>
                <a:ea typeface="华文细黑" pitchFamily="2" charset="-122"/>
                <a:cs typeface="宋体" panose="02010600030101010101" pitchFamily="2" charset="-122"/>
              </a:rPr>
              <a:t>年</a:t>
            </a:r>
            <a:r>
              <a:rPr lang="en-US" altLang="zh-CN" b="1" spc="300" dirty="0">
                <a:latin typeface="华文细黑" pitchFamily="2" charset="-122"/>
                <a:ea typeface="华文细黑" pitchFamily="2" charset="-122"/>
                <a:cs typeface="宋体" panose="02010600030101010101" pitchFamily="2" charset="-122"/>
              </a:rPr>
              <a:t>7</a:t>
            </a:r>
            <a:r>
              <a:rPr lang="zh-CN" altLang="en-US" b="1" spc="300" dirty="0">
                <a:latin typeface="华文细黑" pitchFamily="2" charset="-122"/>
                <a:ea typeface="华文细黑" pitchFamily="2" charset="-122"/>
                <a:cs typeface="宋体" panose="02010600030101010101" pitchFamily="2" charset="-122"/>
              </a:rPr>
              <a:t>月</a:t>
            </a:r>
            <a:r>
              <a:rPr lang="en-US" altLang="zh-CN" b="1" spc="300" dirty="0">
                <a:latin typeface="华文细黑" pitchFamily="2" charset="-122"/>
                <a:ea typeface="华文细黑" pitchFamily="2" charset="-122"/>
                <a:cs typeface="宋体" panose="02010600030101010101" pitchFamily="2" charset="-122"/>
              </a:rPr>
              <a:t>25</a:t>
            </a:r>
            <a:r>
              <a:rPr lang="zh-CN" altLang="en-US" b="1" spc="300" dirty="0" smtClean="0">
                <a:latin typeface="华文细黑" pitchFamily="2" charset="-122"/>
                <a:ea typeface="华文细黑" pitchFamily="2" charset="-122"/>
                <a:cs typeface="宋体" panose="02010600030101010101" pitchFamily="2" charset="-122"/>
              </a:rPr>
              <a:t>日</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428596" y="0"/>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303854"/>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299567"/>
            <a:ext cx="356188" cy="461665"/>
          </a:xfrm>
          <a:prstGeom prst="rect">
            <a:avLst/>
          </a:prstGeom>
          <a:noFill/>
        </p:spPr>
        <p:txBody>
          <a:bodyPr wrap="none" rtlCol="0">
            <a:spAutoFit/>
          </a:bodyPr>
          <a:lstStyle/>
          <a:p>
            <a:r>
              <a:rPr lang="en-US" altLang="zh-CN" sz="2400" b="1" dirty="0" smtClean="0">
                <a:solidFill>
                  <a:schemeClr val="bg1"/>
                </a:solidFill>
              </a:rPr>
              <a:t>4</a:t>
            </a:r>
            <a:endParaRPr lang="zh-CN" altLang="en-US" sz="2400" b="1" dirty="0">
              <a:solidFill>
                <a:schemeClr val="bg1"/>
              </a:solidFill>
            </a:endParaRPr>
          </a:p>
        </p:txBody>
      </p:sp>
      <p:cxnSp>
        <p:nvCxnSpPr>
          <p:cNvPr id="34" name="直接连接符 33"/>
          <p:cNvCxnSpPr/>
          <p:nvPr/>
        </p:nvCxnSpPr>
        <p:spPr>
          <a:xfrm>
            <a:off x="566361" y="1717590"/>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299567"/>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做好赛程安排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735832"/>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730289"/>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914607"/>
            <a:ext cx="57376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按照大赛办统一规定，明确涵盖全部大赛筹备时间段相关安排； </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涵盖比赛前后包括报到、入场等具体时间安排；</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涵盖整体正式比赛阶段的时间安排（候场等）。</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135877"/>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131590"/>
            <a:ext cx="356188" cy="461665"/>
          </a:xfrm>
          <a:prstGeom prst="rect">
            <a:avLst/>
          </a:prstGeom>
          <a:noFill/>
        </p:spPr>
        <p:txBody>
          <a:bodyPr wrap="none" rtlCol="0">
            <a:spAutoFit/>
          </a:bodyPr>
          <a:lstStyle/>
          <a:p>
            <a:r>
              <a:rPr lang="en-US" altLang="zh-CN" sz="2400" b="1" dirty="0" smtClean="0">
                <a:solidFill>
                  <a:schemeClr val="bg1"/>
                </a:solidFill>
              </a:rPr>
              <a:t>5</a:t>
            </a:r>
            <a:endParaRPr lang="zh-CN" altLang="en-US" sz="2400" b="1" dirty="0">
              <a:solidFill>
                <a:schemeClr val="bg1"/>
              </a:solidFill>
            </a:endParaRPr>
          </a:p>
        </p:txBody>
      </p:sp>
      <p:cxnSp>
        <p:nvCxnSpPr>
          <p:cNvPr id="34" name="直接连接符 33"/>
          <p:cNvCxnSpPr/>
          <p:nvPr/>
        </p:nvCxnSpPr>
        <p:spPr>
          <a:xfrm>
            <a:off x="566361" y="1549613"/>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131590"/>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做好场地安排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1" y="1861104"/>
            <a:ext cx="1893099"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8968" y="1855561"/>
            <a:ext cx="1338828"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赛场安排：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2552066" y="1854699"/>
            <a:ext cx="58363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比赛场地划分，具体房间号，工位安排，赛场示意图； 赛场内外布置相关指示、引导标识。赛场指示条幅</a:t>
            </a:r>
            <a:r>
              <a:rPr lang="zh-CN" altLang="en-US" sz="1400" dirty="0" smtClean="0">
                <a:latin typeface="微软雅黑" panose="020B0503020204020204" pitchFamily="34" charset="-122"/>
                <a:ea typeface="微软雅黑" panose="020B0503020204020204" pitchFamily="34" charset="-122"/>
              </a:rPr>
              <a:t>、各种</a:t>
            </a:r>
            <a:r>
              <a:rPr lang="zh-CN" altLang="en-US" sz="1400" dirty="0">
                <a:latin typeface="微软雅黑" panose="020B0503020204020204" pitchFamily="34" charset="-122"/>
                <a:ea typeface="微软雅黑" panose="020B0503020204020204" pitchFamily="34" charset="-122"/>
              </a:rPr>
              <a:t>场地门贴、工位号牌等；赛场工作人员、服务人员、志愿者服装统一。</a:t>
            </a:r>
          </a:p>
        </p:txBody>
      </p:sp>
      <p:cxnSp>
        <p:nvCxnSpPr>
          <p:cNvPr id="16" name="直接连接符 15"/>
          <p:cNvCxnSpPr/>
          <p:nvPr/>
        </p:nvCxnSpPr>
        <p:spPr>
          <a:xfrm>
            <a:off x="2552066" y="3003798"/>
            <a:ext cx="605238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61" y="3157309"/>
            <a:ext cx="1893099"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8968" y="3151766"/>
            <a:ext cx="18004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相关场地安排：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2552066" y="3150904"/>
            <a:ext cx="5836357" cy="105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辅助场地安排，包括赛项说明会、领队会、休息室、候考室、裁判会议室、备用考场、</a:t>
            </a:r>
            <a:r>
              <a:rPr lang="zh-CN" altLang="en-US" sz="1400" b="1" dirty="0">
                <a:latin typeface="微软雅黑" panose="020B0503020204020204" pitchFamily="34" charset="-122"/>
                <a:ea typeface="微软雅黑" panose="020B0503020204020204" pitchFamily="34" charset="-122"/>
              </a:rPr>
              <a:t>加密室</a:t>
            </a:r>
            <a:r>
              <a:rPr lang="zh-CN" altLang="en-US" sz="1400" dirty="0">
                <a:latin typeface="微软雅黑" panose="020B0503020204020204" pitchFamily="34" charset="-122"/>
                <a:ea typeface="微软雅黑" panose="020B0503020204020204" pitchFamily="34" charset="-122"/>
              </a:rPr>
              <a:t>等。各个场地负责人、赛场内外服务教师及学生等。</a:t>
            </a:r>
          </a:p>
        </p:txBody>
      </p:sp>
      <p:cxnSp>
        <p:nvCxnSpPr>
          <p:cNvPr id="15" name="直接连接符 14"/>
          <p:cNvCxnSpPr/>
          <p:nvPr/>
        </p:nvCxnSpPr>
        <p:spPr>
          <a:xfrm>
            <a:off x="2552066" y="4300003"/>
            <a:ext cx="605238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459652"/>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455365"/>
            <a:ext cx="356188" cy="461665"/>
          </a:xfrm>
          <a:prstGeom prst="rect">
            <a:avLst/>
          </a:prstGeom>
          <a:noFill/>
        </p:spPr>
        <p:txBody>
          <a:bodyPr wrap="none" rtlCol="0">
            <a:spAutoFit/>
          </a:bodyPr>
          <a:lstStyle/>
          <a:p>
            <a:r>
              <a:rPr lang="en-US" altLang="zh-CN" sz="2400" b="1" dirty="0" smtClean="0">
                <a:solidFill>
                  <a:schemeClr val="bg1"/>
                </a:solidFill>
              </a:rPr>
              <a:t>6</a:t>
            </a:r>
            <a:endParaRPr lang="zh-CN" altLang="en-US" sz="2400" b="1" dirty="0">
              <a:solidFill>
                <a:schemeClr val="bg1"/>
              </a:solidFill>
            </a:endParaRPr>
          </a:p>
        </p:txBody>
      </p:sp>
      <p:cxnSp>
        <p:nvCxnSpPr>
          <p:cNvPr id="34" name="直接连接符 33"/>
          <p:cNvCxnSpPr/>
          <p:nvPr/>
        </p:nvCxnSpPr>
        <p:spPr>
          <a:xfrm>
            <a:off x="566361" y="873388"/>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455365"/>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做好观摩安排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891630"/>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886087"/>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917030"/>
            <a:ext cx="68897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以不影响选手竞赛为前提， 分现场观摩和大屏幕观摩两种方式，明确地点和时间。可安排参观校园，要有具体接待人，明确工作任务和职责。</a:t>
            </a:r>
          </a:p>
        </p:txBody>
      </p:sp>
      <p:sp>
        <p:nvSpPr>
          <p:cNvPr id="10" name="矩形 9"/>
          <p:cNvSpPr/>
          <p:nvPr/>
        </p:nvSpPr>
        <p:spPr>
          <a:xfrm>
            <a:off x="566362" y="1687420"/>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2476" y="1683133"/>
            <a:ext cx="356188" cy="461665"/>
          </a:xfrm>
          <a:prstGeom prst="rect">
            <a:avLst/>
          </a:prstGeom>
          <a:noFill/>
        </p:spPr>
        <p:txBody>
          <a:bodyPr wrap="none" rtlCol="0">
            <a:spAutoFit/>
          </a:bodyPr>
          <a:lstStyle/>
          <a:p>
            <a:r>
              <a:rPr lang="en-US" altLang="zh-CN" sz="2400" b="1" dirty="0" smtClean="0">
                <a:solidFill>
                  <a:schemeClr val="bg1"/>
                </a:solidFill>
              </a:rPr>
              <a:t>7</a:t>
            </a:r>
            <a:endParaRPr lang="zh-CN" altLang="en-US" sz="2400" b="1" dirty="0">
              <a:solidFill>
                <a:schemeClr val="bg1"/>
              </a:solidFill>
            </a:endParaRPr>
          </a:p>
        </p:txBody>
      </p:sp>
      <p:cxnSp>
        <p:nvCxnSpPr>
          <p:cNvPr id="12" name="直接连接符 11"/>
          <p:cNvCxnSpPr/>
          <p:nvPr/>
        </p:nvCxnSpPr>
        <p:spPr>
          <a:xfrm>
            <a:off x="566361" y="2101156"/>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64206" y="1683133"/>
            <a:ext cx="1569660"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做好接待安排</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566362" y="2119398"/>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1999" y="2113855"/>
            <a:ext cx="946093"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6" name="矩形 15"/>
          <p:cNvSpPr/>
          <p:nvPr/>
        </p:nvSpPr>
        <p:spPr>
          <a:xfrm>
            <a:off x="1498639" y="2144798"/>
            <a:ext cx="6889785" cy="105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每赛项安排裁判、领队、指导教师及参赛选手就餐（</a:t>
            </a:r>
            <a:r>
              <a:rPr lang="zh-CN" altLang="en-US" sz="1400" dirty="0" smtClean="0">
                <a:latin typeface="微软雅黑" panose="020B0503020204020204" pitchFamily="34" charset="-122"/>
                <a:ea typeface="微软雅黑" panose="020B0503020204020204" pitchFamily="34" charset="-122"/>
              </a:rPr>
              <a:t>标准</a:t>
            </a:r>
            <a:r>
              <a:rPr lang="en-US" altLang="zh-CN" sz="1400" dirty="0" smtClean="0">
                <a:latin typeface="微软雅黑" panose="020B0503020204020204" pitchFamily="34" charset="-122"/>
                <a:ea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rPr>
              <a:t>元）。 安排外地参赛选手住宿（费用由参赛单位自理）。出现考试交叉，安排好错时、封闭就餐问题。提供必要的饮水等服务。</a:t>
            </a:r>
          </a:p>
        </p:txBody>
      </p:sp>
      <p:sp>
        <p:nvSpPr>
          <p:cNvPr id="17" name="矩形 16"/>
          <p:cNvSpPr/>
          <p:nvPr/>
        </p:nvSpPr>
        <p:spPr>
          <a:xfrm>
            <a:off x="566362" y="3201486"/>
            <a:ext cx="861730" cy="426436"/>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2476" y="3197199"/>
            <a:ext cx="356188" cy="461665"/>
          </a:xfrm>
          <a:prstGeom prst="rect">
            <a:avLst/>
          </a:prstGeom>
          <a:noFill/>
        </p:spPr>
        <p:txBody>
          <a:bodyPr wrap="none" rtlCol="0">
            <a:spAutoFit/>
          </a:bodyPr>
          <a:lstStyle/>
          <a:p>
            <a:r>
              <a:rPr lang="en-US" altLang="zh-CN" sz="2400" b="1" dirty="0" smtClean="0">
                <a:solidFill>
                  <a:schemeClr val="bg1"/>
                </a:solidFill>
              </a:rPr>
              <a:t>8</a:t>
            </a:r>
            <a:endParaRPr lang="zh-CN" altLang="en-US" sz="2400" b="1" dirty="0">
              <a:solidFill>
                <a:schemeClr val="bg1"/>
              </a:solidFill>
            </a:endParaRPr>
          </a:p>
        </p:txBody>
      </p:sp>
      <p:cxnSp>
        <p:nvCxnSpPr>
          <p:cNvPr id="19" name="直接连接符 18"/>
          <p:cNvCxnSpPr/>
          <p:nvPr/>
        </p:nvCxnSpPr>
        <p:spPr>
          <a:xfrm>
            <a:off x="566361" y="3615222"/>
            <a:ext cx="8038087" cy="0"/>
          </a:xfrm>
          <a:prstGeom prst="line">
            <a:avLst/>
          </a:prstGeom>
          <a:ln>
            <a:solidFill>
              <a:srgbClr val="EC9A12"/>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64206" y="3197199"/>
            <a:ext cx="2723823" cy="416589"/>
          </a:xfrm>
          <a:prstGeom prst="rect">
            <a:avLst/>
          </a:prstGeom>
        </p:spPr>
        <p:txBody>
          <a:bodyPr wrap="none">
            <a:spAutoFit/>
          </a:bodyPr>
          <a:lstStyle/>
          <a:p>
            <a:pPr>
              <a:lnSpc>
                <a:spcPts val="2800"/>
              </a:lnSpc>
            </a:pPr>
            <a:r>
              <a:rPr lang="zh-CN" altLang="en-US"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rPr>
              <a:t>做好作品及影音资料安排</a:t>
            </a:r>
            <a:endParaRPr lang="zh-CN" altLang="zh-CN"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1" name="矩形 20"/>
          <p:cNvSpPr/>
          <p:nvPr/>
        </p:nvSpPr>
        <p:spPr>
          <a:xfrm>
            <a:off x="566362" y="3633464"/>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1999" y="3627921"/>
            <a:ext cx="946093" cy="416589"/>
          </a:xfrm>
          <a:prstGeom prst="rect">
            <a:avLst/>
          </a:prstGeom>
        </p:spPr>
        <p:txBody>
          <a:bodyPr wrap="none">
            <a:spAutoFit/>
          </a:bodyPr>
          <a:lstStyle/>
          <a:p>
            <a:pPr>
              <a:lnSpc>
                <a:spcPts val="2800"/>
              </a:lnSpc>
            </a:pPr>
            <a:r>
              <a:rPr lang="zh-CN" altLang="en-US"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3" name="矩形 22"/>
          <p:cNvSpPr/>
          <p:nvPr/>
        </p:nvSpPr>
        <p:spPr>
          <a:xfrm>
            <a:off x="1498639" y="3658864"/>
            <a:ext cx="6889785" cy="105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各赛项优秀作品进行回收。 比赛现场</a:t>
            </a:r>
            <a:r>
              <a:rPr lang="zh-CN" altLang="en-US" sz="1400" dirty="0">
                <a:solidFill>
                  <a:srgbClr val="FF0000"/>
                </a:solidFill>
                <a:latin typeface="微软雅黑" panose="020B0503020204020204" pitchFamily="34" charset="-122"/>
                <a:ea typeface="微软雅黑" panose="020B0503020204020204" pitchFamily="34" charset="-122"/>
              </a:rPr>
              <a:t>全程录像</a:t>
            </a:r>
            <a:r>
              <a:rPr lang="zh-CN" altLang="en-US" sz="1400" dirty="0">
                <a:latin typeface="微软雅黑" panose="020B0503020204020204" pitchFamily="34" charset="-122"/>
                <a:ea typeface="微软雅黑" panose="020B0503020204020204" pitchFamily="34" charset="-122"/>
              </a:rPr>
              <a:t>、提供高清晰度精彩瞬间照片（</a:t>
            </a:r>
            <a:r>
              <a:rPr lang="zh-CN" altLang="en-US" sz="1400" b="1" dirty="0">
                <a:latin typeface="微软雅黑" panose="020B0503020204020204" pitchFamily="34" charset="-122"/>
                <a:ea typeface="微软雅黑" panose="020B0503020204020204" pitchFamily="34" charset="-122"/>
              </a:rPr>
              <a:t>照片长边</a:t>
            </a:r>
            <a:r>
              <a:rPr lang="en-US" altLang="zh-CN" sz="1400" b="1" dirty="0">
                <a:latin typeface="微软雅黑" panose="020B0503020204020204" pitchFamily="34" charset="-122"/>
                <a:ea typeface="微软雅黑" panose="020B0503020204020204" pitchFamily="34" charset="-122"/>
              </a:rPr>
              <a:t>3000</a:t>
            </a:r>
            <a:r>
              <a:rPr lang="zh-CN" altLang="en-US" sz="1400" dirty="0">
                <a:latin typeface="微软雅黑" panose="020B0503020204020204" pitchFamily="34" charset="-122"/>
                <a:ea typeface="微软雅黑" panose="020B0503020204020204" pitchFamily="34" charset="-122"/>
              </a:rPr>
              <a:t>）。赛项结束第二天，承办校要将录像原始</a:t>
            </a:r>
            <a:r>
              <a:rPr lang="zh-CN" altLang="en-US" sz="1400" dirty="0" smtClean="0">
                <a:latin typeface="微软雅黑" panose="020B0503020204020204" pitchFamily="34" charset="-122"/>
                <a:ea typeface="微软雅黑" panose="020B0503020204020204" pitchFamily="34" charset="-122"/>
              </a:rPr>
              <a:t>资料拷贝</a:t>
            </a:r>
            <a:r>
              <a:rPr lang="zh-CN" altLang="en-US" sz="1400" dirty="0">
                <a:latin typeface="微软雅黑" panose="020B0503020204020204" pitchFamily="34" charset="-122"/>
                <a:ea typeface="微软雅黑" panose="020B0503020204020204" pitchFamily="34" charset="-122"/>
              </a:rPr>
              <a:t>上交大赛办。相关资料及作品赛后一周内上交大赛办。</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207885"/>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203598"/>
            <a:ext cx="356188" cy="461665"/>
          </a:xfrm>
          <a:prstGeom prst="rect">
            <a:avLst/>
          </a:prstGeom>
          <a:noFill/>
        </p:spPr>
        <p:txBody>
          <a:bodyPr wrap="none" rtlCol="0">
            <a:spAutoFit/>
          </a:bodyPr>
          <a:lstStyle/>
          <a:p>
            <a:r>
              <a:rPr lang="en-US" altLang="zh-CN" sz="2400" b="1" dirty="0" smtClean="0">
                <a:solidFill>
                  <a:schemeClr val="bg1"/>
                </a:solidFill>
              </a:rPr>
              <a:t>9</a:t>
            </a:r>
            <a:endParaRPr lang="zh-CN" altLang="en-US" sz="2400" b="1" dirty="0">
              <a:solidFill>
                <a:schemeClr val="bg1"/>
              </a:solidFill>
            </a:endParaRPr>
          </a:p>
        </p:txBody>
      </p:sp>
      <p:cxnSp>
        <p:nvCxnSpPr>
          <p:cNvPr id="34" name="直接连接符 33"/>
          <p:cNvCxnSpPr/>
          <p:nvPr/>
        </p:nvCxnSpPr>
        <p:spPr>
          <a:xfrm>
            <a:off x="566361" y="1621621"/>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203598"/>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做好资源转化</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639863"/>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634320"/>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665263"/>
            <a:ext cx="68897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安排专人负责，将大赛的资料收集整理，按照</a:t>
            </a:r>
            <a:r>
              <a:rPr lang="en-US" altLang="zh-CN" sz="1400" dirty="0" smtClean="0">
                <a:latin typeface="微软雅黑" panose="020B0503020204020204" pitchFamily="34" charset="-122"/>
                <a:ea typeface="微软雅黑" panose="020B0503020204020204" pitchFamily="34" charset="-122"/>
              </a:rPr>
              <a:t>2019</a:t>
            </a:r>
            <a:r>
              <a:rPr lang="zh-CN" altLang="en-US" sz="1400" dirty="0" smtClean="0">
                <a:latin typeface="微软雅黑" panose="020B0503020204020204" pitchFamily="34" charset="-122"/>
                <a:ea typeface="微软雅黑" panose="020B0503020204020204" pitchFamily="34" charset="-122"/>
              </a:rPr>
              <a:t>年沈阳</a:t>
            </a:r>
            <a:r>
              <a:rPr lang="zh-CN" altLang="en-US" sz="1400" dirty="0">
                <a:latin typeface="微软雅黑" panose="020B0503020204020204" pitchFamily="34" charset="-122"/>
                <a:ea typeface="微软雅黑" panose="020B0503020204020204" pitchFamily="34" charset="-122"/>
              </a:rPr>
              <a:t>职业院校技能大赛资源转化管理办法，将其转化成教学资源。</a:t>
            </a:r>
          </a:p>
        </p:txBody>
      </p:sp>
      <p:sp>
        <p:nvSpPr>
          <p:cNvPr id="10" name="矩形 9"/>
          <p:cNvSpPr/>
          <p:nvPr/>
        </p:nvSpPr>
        <p:spPr>
          <a:xfrm>
            <a:off x="566362" y="2579669"/>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2476" y="2575382"/>
            <a:ext cx="527709" cy="461665"/>
          </a:xfrm>
          <a:prstGeom prst="rect">
            <a:avLst/>
          </a:prstGeom>
          <a:noFill/>
        </p:spPr>
        <p:txBody>
          <a:bodyPr wrap="none" rtlCol="0">
            <a:spAutoFit/>
          </a:bodyPr>
          <a:lstStyle/>
          <a:p>
            <a:r>
              <a:rPr lang="en-US" altLang="zh-CN" sz="2400" b="1" dirty="0" smtClean="0">
                <a:solidFill>
                  <a:schemeClr val="bg1"/>
                </a:solidFill>
              </a:rPr>
              <a:t>10</a:t>
            </a:r>
            <a:endParaRPr lang="zh-CN" altLang="en-US" sz="2400" b="1" dirty="0">
              <a:solidFill>
                <a:schemeClr val="bg1"/>
              </a:solidFill>
            </a:endParaRPr>
          </a:p>
        </p:txBody>
      </p:sp>
      <p:cxnSp>
        <p:nvCxnSpPr>
          <p:cNvPr id="12" name="直接连接符 11"/>
          <p:cNvCxnSpPr/>
          <p:nvPr/>
        </p:nvCxnSpPr>
        <p:spPr>
          <a:xfrm>
            <a:off x="566361" y="2993405"/>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64206" y="2575382"/>
            <a:ext cx="3383280" cy="447040"/>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做好大赛媒体宣传及新闻稿报送</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566362" y="3011647"/>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1999" y="3006104"/>
            <a:ext cx="946093"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6" name="矩形 15"/>
          <p:cNvSpPr/>
          <p:nvPr/>
        </p:nvSpPr>
        <p:spPr>
          <a:xfrm>
            <a:off x="1498639" y="3037047"/>
            <a:ext cx="688978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承办学校自行安排赛项指南、媒体宣传等工作，各赛项负责人在开赛后第二天将比赛的音像资料及文字新闻稿件报送大赛办，报送邮箱地址</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solidFill>
                  <a:srgbClr val="FF0000"/>
                </a:solidFill>
              </a:rPr>
              <a:t> 94232448 @</a:t>
            </a:r>
            <a:r>
              <a:rPr lang="en-US" altLang="zh-CN" sz="1400" dirty="0" err="1" smtClean="0">
                <a:solidFill>
                  <a:srgbClr val="FF0000"/>
                </a:solidFill>
              </a:rPr>
              <a:t>qq.com</a:t>
            </a:r>
            <a:r>
              <a:rPr lang="en-US" altLang="zh-CN" sz="1400" dirty="0" smtClean="0">
                <a:solidFill>
                  <a:srgbClr val="FF0000"/>
                </a:solidFill>
              </a:rPr>
              <a:t> </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由大赛办负责人审阅后，报送市教育局审批，最后发送到信息平台发布。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063869"/>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059582"/>
            <a:ext cx="510717" cy="461665"/>
          </a:xfrm>
          <a:prstGeom prst="rect">
            <a:avLst/>
          </a:prstGeom>
          <a:noFill/>
        </p:spPr>
        <p:txBody>
          <a:bodyPr wrap="none" rtlCol="0">
            <a:spAutoFit/>
          </a:bodyPr>
          <a:lstStyle/>
          <a:p>
            <a:r>
              <a:rPr lang="en-US" altLang="zh-CN" sz="2400" b="1" dirty="0" smtClean="0">
                <a:solidFill>
                  <a:schemeClr val="bg1"/>
                </a:solidFill>
              </a:rPr>
              <a:t>11</a:t>
            </a:r>
            <a:endParaRPr lang="zh-CN" altLang="en-US" sz="2400" b="1" dirty="0">
              <a:solidFill>
                <a:schemeClr val="bg1"/>
              </a:solidFill>
            </a:endParaRPr>
          </a:p>
        </p:txBody>
      </p:sp>
      <p:cxnSp>
        <p:nvCxnSpPr>
          <p:cNvPr id="34" name="直接连接符 33"/>
          <p:cNvCxnSpPr/>
          <p:nvPr/>
        </p:nvCxnSpPr>
        <p:spPr>
          <a:xfrm>
            <a:off x="566361" y="1477605"/>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059582"/>
            <a:ext cx="1569660" cy="416589"/>
          </a:xfrm>
          <a:prstGeom prst="rect">
            <a:avLst/>
          </a:prstGeom>
        </p:spPr>
        <p:txBody>
          <a:bodyPr wrap="none">
            <a:spAutoFit/>
          </a:bodyPr>
          <a:lstStyle/>
          <a:p>
            <a:pPr>
              <a:lnSpc>
                <a:spcPts val="2800"/>
              </a:lnSpc>
            </a:pP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赛项预算</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521247"/>
            <a:ext cx="68897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根据实际需要做好赛项耗材和</a:t>
            </a:r>
            <a:r>
              <a:rPr lang="zh-CN" altLang="en-US" sz="1400" dirty="0" smtClean="0">
                <a:latin typeface="微软雅黑" panose="020B0503020204020204" pitchFamily="34" charset="-122"/>
                <a:ea typeface="微软雅黑" panose="020B0503020204020204" pitchFamily="34" charset="-122"/>
              </a:rPr>
              <a:t>备品、工作人员、餐费等大赛办统一拨付预算</a:t>
            </a:r>
            <a:r>
              <a:rPr lang="zh-CN" altLang="en-US" sz="1400" dirty="0">
                <a:latin typeface="微软雅黑" panose="020B0503020204020204" pitchFamily="34" charset="-122"/>
                <a:ea typeface="微软雅黑" panose="020B0503020204020204" pitchFamily="34" charset="-122"/>
              </a:rPr>
              <a:t>，避免虚报少报等现象，影响赛事的</a:t>
            </a:r>
            <a:r>
              <a:rPr lang="zh-CN" altLang="en-US" sz="1400" dirty="0" smtClean="0">
                <a:latin typeface="微软雅黑" panose="020B0503020204020204" pitchFamily="34" charset="-122"/>
                <a:ea typeface="微软雅黑" panose="020B0503020204020204" pitchFamily="34" charset="-122"/>
              </a:rPr>
              <a:t>安排。</a:t>
            </a:r>
            <a:r>
              <a:rPr lang="zh-CN" altLang="en-US" sz="1400" b="1" dirty="0" smtClean="0">
                <a:latin typeface="微软雅黑" panose="020B0503020204020204" pitchFamily="34" charset="-122"/>
                <a:ea typeface="微软雅黑" panose="020B0503020204020204" pitchFamily="34" charset="-122"/>
              </a:rPr>
              <a:t>人员费用标准，工作人员每天</a:t>
            </a:r>
            <a:r>
              <a:rPr lang="en-US" altLang="zh-CN" sz="1400" b="1" dirty="0" smtClean="0">
                <a:latin typeface="微软雅黑" panose="020B0503020204020204" pitchFamily="34" charset="-122"/>
                <a:ea typeface="微软雅黑" panose="020B0503020204020204" pitchFamily="34" charset="-122"/>
              </a:rPr>
              <a:t>100</a:t>
            </a:r>
            <a:r>
              <a:rPr lang="zh-CN" altLang="en-US" sz="1400" b="1" dirty="0" smtClean="0">
                <a:latin typeface="微软雅黑" panose="020B0503020204020204" pitchFamily="34" charset="-122"/>
                <a:ea typeface="微软雅黑" panose="020B0503020204020204" pitchFamily="34" charset="-122"/>
              </a:rPr>
              <a:t>元，午餐费每人每天</a:t>
            </a:r>
            <a:r>
              <a:rPr lang="en-US" altLang="zh-CN" sz="1400" b="1" dirty="0" smtClean="0">
                <a:latin typeface="微软雅黑" panose="020B0503020204020204" pitchFamily="34" charset="-122"/>
                <a:ea typeface="微软雅黑" panose="020B0503020204020204" pitchFamily="34" charset="-122"/>
              </a:rPr>
              <a:t>40</a:t>
            </a:r>
            <a:r>
              <a:rPr lang="zh-CN" altLang="en-US" sz="1400" b="1" dirty="0" smtClean="0">
                <a:latin typeface="微软雅黑" panose="020B0503020204020204" pitchFamily="34" charset="-122"/>
                <a:ea typeface="微软雅黑" panose="020B0503020204020204" pitchFamily="34" charset="-122"/>
              </a:rPr>
              <a:t>元。裁判员每天</a:t>
            </a:r>
            <a:r>
              <a:rPr lang="en-US" altLang="zh-CN" sz="1400" b="1" dirty="0" smtClean="0">
                <a:latin typeface="微软雅黑" panose="020B0503020204020204" pitchFamily="34" charset="-122"/>
                <a:ea typeface="微软雅黑" panose="020B0503020204020204" pitchFamily="34" charset="-122"/>
              </a:rPr>
              <a:t>800</a:t>
            </a:r>
            <a:r>
              <a:rPr lang="zh-CN" altLang="en-US" sz="1400" b="1" dirty="0" smtClean="0">
                <a:latin typeface="微软雅黑" panose="020B0503020204020204" pitchFamily="34" charset="-122"/>
                <a:ea typeface="微软雅黑" panose="020B0503020204020204" pitchFamily="34" charset="-122"/>
              </a:rPr>
              <a:t>元，承办校支付费用。（</a:t>
            </a:r>
            <a:r>
              <a:rPr lang="zh-CN" altLang="en-US" sz="1400" b="1" dirty="0" smtClean="0">
                <a:solidFill>
                  <a:srgbClr val="FF0000"/>
                </a:solidFill>
                <a:latin typeface="微软雅黑" panose="020B0503020204020204" pitchFamily="34" charset="-122"/>
                <a:ea typeface="微软雅黑" panose="020B0503020204020204" pitchFamily="34" charset="-122"/>
              </a:rPr>
              <a:t>此项工作已完成，承办校按照批复预算上交发票。</a:t>
            </a:r>
            <a:r>
              <a:rPr lang="zh-CN" altLang="en-US" sz="1400" b="1" dirty="0" smtClean="0">
                <a:latin typeface="微软雅黑" panose="020B0503020204020204" pitchFamily="34" charset="-122"/>
                <a:ea typeface="微软雅黑" panose="020B0503020204020204" pitchFamily="34" charset="-122"/>
              </a:rPr>
              <a:t>）</a:t>
            </a:r>
          </a:p>
        </p:txBody>
      </p:sp>
      <p:sp>
        <p:nvSpPr>
          <p:cNvPr id="10" name="矩形 9"/>
          <p:cNvSpPr/>
          <p:nvPr/>
        </p:nvSpPr>
        <p:spPr>
          <a:xfrm>
            <a:off x="500034" y="3143254"/>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4348" y="3143254"/>
            <a:ext cx="527709" cy="461665"/>
          </a:xfrm>
          <a:prstGeom prst="rect">
            <a:avLst/>
          </a:prstGeom>
          <a:noFill/>
        </p:spPr>
        <p:txBody>
          <a:bodyPr wrap="none" rtlCol="0">
            <a:spAutoFit/>
          </a:bodyPr>
          <a:lstStyle/>
          <a:p>
            <a:r>
              <a:rPr lang="en-US" altLang="zh-CN" sz="2400" b="1" dirty="0" smtClean="0">
                <a:solidFill>
                  <a:schemeClr val="bg1"/>
                </a:solidFill>
              </a:rPr>
              <a:t>12</a:t>
            </a:r>
            <a:endParaRPr lang="zh-CN" altLang="en-US" sz="2400" b="1" dirty="0">
              <a:solidFill>
                <a:schemeClr val="bg1"/>
              </a:solidFill>
            </a:endParaRPr>
          </a:p>
        </p:txBody>
      </p:sp>
      <p:cxnSp>
        <p:nvCxnSpPr>
          <p:cNvPr id="12" name="直接连接符 11"/>
          <p:cNvCxnSpPr/>
          <p:nvPr/>
        </p:nvCxnSpPr>
        <p:spPr>
          <a:xfrm>
            <a:off x="642910" y="3214692"/>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00166" y="3214692"/>
            <a:ext cx="1097280" cy="447040"/>
          </a:xfrm>
          <a:prstGeom prst="rect">
            <a:avLst/>
          </a:prstGeom>
        </p:spPr>
        <p:txBody>
          <a:bodyPr wrap="none">
            <a:spAutoFit/>
          </a:bodyPr>
          <a:lstStyle/>
          <a:p>
            <a:pPr algn="l">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安全预案</a:t>
            </a:r>
          </a:p>
        </p:txBody>
      </p:sp>
      <p:sp>
        <p:nvSpPr>
          <p:cNvPr id="16" name="矩形 15"/>
          <p:cNvSpPr/>
          <p:nvPr/>
        </p:nvSpPr>
        <p:spPr>
          <a:xfrm>
            <a:off x="1500166" y="3429006"/>
            <a:ext cx="688978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承办</a:t>
            </a:r>
            <a:r>
              <a:rPr lang="zh-CN" altLang="en-US" sz="1400" dirty="0">
                <a:latin typeface="微软雅黑" panose="020B0503020204020204" pitchFamily="34" charset="-122"/>
                <a:ea typeface="微软雅黑" panose="020B0503020204020204" pitchFamily="34" charset="-122"/>
              </a:rPr>
              <a:t>学校要安排专人负责安全，做好安保工作，制定相关</a:t>
            </a:r>
            <a:r>
              <a:rPr lang="zh-CN" altLang="en-US" sz="1400" dirty="0">
                <a:solidFill>
                  <a:srgbClr val="FF0000"/>
                </a:solidFill>
                <a:latin typeface="微软雅黑" panose="020B0503020204020204" pitchFamily="34" charset="-122"/>
                <a:ea typeface="微软雅黑" panose="020B0503020204020204" pitchFamily="34" charset="-122"/>
              </a:rPr>
              <a:t>安全预案</a:t>
            </a:r>
            <a:r>
              <a:rPr lang="zh-CN" altLang="en-US" sz="1400" dirty="0">
                <a:latin typeface="微软雅黑" panose="020B0503020204020204" pitchFamily="34" charset="-122"/>
                <a:ea typeface="微软雅黑" panose="020B0503020204020204" pitchFamily="34" charset="-122"/>
              </a:rPr>
              <a:t>，报送技能大赛办公室备案（与赛项实施方案于</a:t>
            </a:r>
            <a:r>
              <a:rPr lang="en-US" altLang="zh-CN" sz="1400" b="1" dirty="0">
                <a:latin typeface="微软雅黑" panose="020B0503020204020204" pitchFamily="34" charset="-122"/>
                <a:ea typeface="微软雅黑" panose="020B0503020204020204" pitchFamily="34" charset="-122"/>
              </a:rPr>
              <a:t>8</a:t>
            </a:r>
            <a:r>
              <a:rPr lang="zh-CN" altLang="en-US" sz="1400" b="1" dirty="0">
                <a:latin typeface="微软雅黑" panose="020B0503020204020204" pitchFamily="34" charset="-122"/>
                <a:ea typeface="微软雅黑" panose="020B0503020204020204" pitchFamily="34" charset="-122"/>
              </a:rPr>
              <a:t>月</a:t>
            </a:r>
            <a:r>
              <a:rPr lang="en-US" altLang="zh-CN" sz="1400" b="1" dirty="0">
                <a:latin typeface="微软雅黑" panose="020B0503020204020204" pitchFamily="34" charset="-122"/>
                <a:ea typeface="微软雅黑" panose="020B0503020204020204" pitchFamily="34" charset="-122"/>
              </a:rPr>
              <a:t>31</a:t>
            </a:r>
            <a:r>
              <a:rPr lang="zh-CN" altLang="en-US" sz="1400" b="1" dirty="0">
                <a:latin typeface="微软雅黑" panose="020B0503020204020204" pitchFamily="34" charset="-122"/>
                <a:ea typeface="微软雅黑" panose="020B0503020204020204" pitchFamily="34" charset="-122"/>
              </a:rPr>
              <a:t>日</a:t>
            </a:r>
            <a:r>
              <a:rPr lang="zh-CN" altLang="en-US" sz="1400" dirty="0">
                <a:latin typeface="微软雅黑" panose="020B0503020204020204" pitchFamily="34" charset="-122"/>
                <a:ea typeface="微软雅黑" panose="020B0503020204020204" pitchFamily="34" charset="-122"/>
              </a:rPr>
              <a:t>同时上报）。</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3" name="矩形 2"/>
          <p:cNvSpPr/>
          <p:nvPr/>
        </p:nvSpPr>
        <p:spPr>
          <a:xfrm>
            <a:off x="571472" y="1428742"/>
            <a:ext cx="8136904" cy="41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smtClean="0"/>
              <a:t>审查并指导</a:t>
            </a:r>
            <a:r>
              <a:rPr lang="en-US" sz="1600" dirty="0" smtClean="0"/>
              <a:t>18</a:t>
            </a:r>
            <a:r>
              <a:rPr lang="zh-CN" altLang="en-US" sz="1600" dirty="0" smtClean="0"/>
              <a:t>所学校完成赛场设施设备等环境建设；指导各学校精心备赛。</a:t>
            </a:r>
            <a:endParaRPr lang="zh-CN" altLang="zh-CN" sz="1600" dirty="0">
              <a:latin typeface="微软雅黑" panose="020B0503020204020204" pitchFamily="34" charset="-122"/>
              <a:ea typeface="微软雅黑" panose="020B0503020204020204" pitchFamily="34" charset="-122"/>
            </a:endParaRPr>
          </a:p>
        </p:txBody>
      </p:sp>
      <p:sp>
        <p:nvSpPr>
          <p:cNvPr id="4" name="剪去单角的矩形 3"/>
          <p:cNvSpPr/>
          <p:nvPr/>
        </p:nvSpPr>
        <p:spPr>
          <a:xfrm>
            <a:off x="539552" y="987574"/>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3568" y="980498"/>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876" y="932313"/>
            <a:ext cx="356188" cy="461665"/>
          </a:xfrm>
          <a:prstGeom prst="rect">
            <a:avLst/>
          </a:prstGeom>
          <a:noFill/>
        </p:spPr>
        <p:txBody>
          <a:bodyPr wrap="none" rtlCol="0">
            <a:spAutoFit/>
          </a:bodyPr>
          <a:lstStyle/>
          <a:p>
            <a:r>
              <a:rPr lang="en-US" altLang="zh-CN" sz="2400" b="1" dirty="0">
                <a:solidFill>
                  <a:srgbClr val="00679F"/>
                </a:solidFill>
              </a:rPr>
              <a:t>1</a:t>
            </a:r>
            <a:endParaRPr lang="zh-CN" altLang="en-US" sz="2400" b="1" dirty="0">
              <a:solidFill>
                <a:srgbClr val="00679F"/>
              </a:solidFill>
            </a:endParaRPr>
          </a:p>
        </p:txBody>
      </p:sp>
      <p:sp>
        <p:nvSpPr>
          <p:cNvPr id="14" name="矩形 13"/>
          <p:cNvSpPr/>
          <p:nvPr/>
        </p:nvSpPr>
        <p:spPr>
          <a:xfrm>
            <a:off x="1331640" y="964933"/>
            <a:ext cx="1800493" cy="451406"/>
          </a:xfrm>
          <a:prstGeom prst="rect">
            <a:avLst/>
          </a:prstGeom>
        </p:spPr>
        <p:txBody>
          <a:bodyPr wrap="none">
            <a:spAutoFit/>
          </a:bodyPr>
          <a:lstStyle/>
          <a:p>
            <a:pPr>
              <a:lnSpc>
                <a:spcPts val="2800"/>
              </a:lnSpc>
              <a:spcAft>
                <a:spcPts val="0"/>
              </a:spcAft>
            </a:pPr>
            <a:r>
              <a:rPr lang="zh-CN" altLang="zh-CN"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开</a:t>
            </a: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zh-CN"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筹备</a:t>
            </a:r>
            <a:r>
              <a:rPr lang="zh-CN"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及实施</a:t>
            </a:r>
            <a:endParaRPr lang="zh-CN" altLang="zh-CN" sz="1100" kern="1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1617" y="2247612"/>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11617" y="2883568"/>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smtClean="0"/>
              <a:t>拟于</a:t>
            </a:r>
            <a:r>
              <a:rPr lang="en-US" sz="1600" dirty="0" smtClean="0"/>
              <a:t>8</a:t>
            </a:r>
            <a:r>
              <a:rPr lang="zh-CN" altLang="en-US" sz="1600" dirty="0" smtClean="0"/>
              <a:t>月</a:t>
            </a:r>
            <a:r>
              <a:rPr lang="en-US" sz="1600" dirty="0" smtClean="0"/>
              <a:t>25</a:t>
            </a:r>
            <a:r>
              <a:rPr lang="zh-CN" altLang="en-US" sz="1600" dirty="0" smtClean="0"/>
              <a:t>日前，将</a:t>
            </a:r>
            <a:r>
              <a:rPr lang="en-US" sz="1600" dirty="0" smtClean="0"/>
              <a:t>88</a:t>
            </a:r>
            <a:r>
              <a:rPr lang="zh-CN" altLang="en-US" sz="1600" dirty="0" smtClean="0"/>
              <a:t>个赛项规程及相关样题题库完成，并与承办校确认比赛环境及技术支持等相关事宜，征求意见，无异议后在沈阳职业院校技能大赛网上发布。</a:t>
            </a:r>
            <a:endParaRPr lang="zh-CN" altLang="zh-CN" sz="1600" dirty="0">
              <a:latin typeface="微软雅黑" panose="020B0503020204020204" pitchFamily="34" charset="-122"/>
              <a:ea typeface="微软雅黑" panose="020B0503020204020204" pitchFamily="34" charset="-122"/>
            </a:endParaRPr>
          </a:p>
        </p:txBody>
      </p:sp>
      <p:sp>
        <p:nvSpPr>
          <p:cNvPr id="18" name="剪去单角的矩形 17"/>
          <p:cNvSpPr/>
          <p:nvPr/>
        </p:nvSpPr>
        <p:spPr>
          <a:xfrm>
            <a:off x="539551" y="2456561"/>
            <a:ext cx="390466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3568" y="2449485"/>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23876" y="2401300"/>
            <a:ext cx="356188" cy="461665"/>
          </a:xfrm>
          <a:prstGeom prst="rect">
            <a:avLst/>
          </a:prstGeom>
          <a:noFill/>
        </p:spPr>
        <p:txBody>
          <a:bodyPr wrap="none" rtlCol="0">
            <a:spAutoFit/>
          </a:bodyPr>
          <a:lstStyle/>
          <a:p>
            <a:r>
              <a:rPr lang="en-US" altLang="zh-CN" sz="2400" b="1" dirty="0" smtClean="0">
                <a:solidFill>
                  <a:srgbClr val="901C83"/>
                </a:solidFill>
              </a:rPr>
              <a:t>2</a:t>
            </a:r>
            <a:endParaRPr lang="zh-CN" altLang="en-US" sz="2400" b="1" dirty="0">
              <a:solidFill>
                <a:srgbClr val="901C83"/>
              </a:solidFill>
            </a:endParaRPr>
          </a:p>
        </p:txBody>
      </p:sp>
      <p:sp>
        <p:nvSpPr>
          <p:cNvPr id="21" name="矩形 20"/>
          <p:cNvSpPr/>
          <p:nvPr/>
        </p:nvSpPr>
        <p:spPr>
          <a:xfrm>
            <a:off x="1331640" y="2433920"/>
            <a:ext cx="2954655"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撰写赛项规程及样题、题库</a:t>
            </a:r>
          </a:p>
        </p:txBody>
      </p:sp>
      <p:cxnSp>
        <p:nvCxnSpPr>
          <p:cNvPr id="22" name="直接连接符 21"/>
          <p:cNvCxnSpPr/>
          <p:nvPr/>
        </p:nvCxnSpPr>
        <p:spPr>
          <a:xfrm>
            <a:off x="511617" y="4244681"/>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500034" y="0"/>
            <a:ext cx="4334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大赛实施网上报名，时间为</a:t>
            </a:r>
            <a:r>
              <a:rPr lang="en-US" altLang="zh-CN" sz="1600" dirty="0">
                <a:latin typeface="微软雅黑" panose="020B0503020204020204" pitchFamily="34" charset="-122"/>
                <a:ea typeface="微软雅黑" panose="020B0503020204020204" pitchFamily="34" charset="-122"/>
              </a:rPr>
              <a:t>9</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日</a:t>
            </a:r>
            <a:r>
              <a:rPr lang="zh-CN" altLang="en-US" sz="1600" dirty="0">
                <a:latin typeface="微软雅黑" panose="020B0503020204020204" pitchFamily="34" charset="-122"/>
                <a:ea typeface="微软雅黑" panose="020B0503020204020204" pitchFamily="34" charset="-122"/>
              </a:rPr>
              <a:t>至</a:t>
            </a:r>
            <a:r>
              <a:rPr lang="en-US" altLang="zh-CN" sz="1600" dirty="0">
                <a:latin typeface="微软雅黑" panose="020B0503020204020204" pitchFamily="34" charset="-122"/>
                <a:ea typeface="微软雅黑" panose="020B0503020204020204" pitchFamily="34" charset="-122"/>
              </a:rPr>
              <a:t>9</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9</a:t>
            </a:r>
            <a:r>
              <a:rPr lang="zh-CN" altLang="en-US" sz="1600" dirty="0" smtClean="0">
                <a:latin typeface="微软雅黑" panose="020B0503020204020204" pitchFamily="34" charset="-122"/>
                <a:ea typeface="微软雅黑" panose="020B0503020204020204" pitchFamily="34" charset="-122"/>
              </a:rPr>
              <a:t>日</a:t>
            </a:r>
            <a:r>
              <a:rPr lang="zh-CN" altLang="en-US" sz="1600" dirty="0">
                <a:latin typeface="微软雅黑" panose="020B0503020204020204" pitchFamily="34" charset="-122"/>
                <a:ea typeface="微软雅黑" panose="020B0503020204020204" pitchFamily="34" charset="-122"/>
              </a:rPr>
              <a:t>，大赛办提供报名流程及报名注意事项，报名截止后，大赛办将关闭报名系统，统计报名信息，并作出相应的数据分析。</a:t>
            </a:r>
            <a:endParaRPr lang="zh-CN" altLang="zh-CN" sz="1600" dirty="0">
              <a:latin typeface="微软雅黑" panose="020B0503020204020204" pitchFamily="34" charset="-122"/>
              <a:ea typeface="微软雅黑" panose="020B0503020204020204" pitchFamily="34" charset="-122"/>
            </a:endParaRP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6188" cy="461665"/>
          </a:xfrm>
          <a:prstGeom prst="rect">
            <a:avLst/>
          </a:prstGeom>
          <a:noFill/>
        </p:spPr>
        <p:txBody>
          <a:bodyPr wrap="none" rtlCol="0">
            <a:spAutoFit/>
          </a:bodyPr>
          <a:lstStyle/>
          <a:p>
            <a:r>
              <a:rPr lang="en-US" altLang="zh-CN" sz="2400" b="1" dirty="0" smtClean="0">
                <a:solidFill>
                  <a:srgbClr val="00679F"/>
                </a:solidFill>
              </a:rPr>
              <a:t>3</a:t>
            </a:r>
            <a:endParaRPr lang="zh-CN" altLang="en-US" sz="2400" b="1" dirty="0">
              <a:solidFill>
                <a:srgbClr val="00679F"/>
              </a:solidFill>
            </a:endParaRPr>
          </a:p>
        </p:txBody>
      </p:sp>
      <p:sp>
        <p:nvSpPr>
          <p:cNvPr id="9" name="矩形 8"/>
          <p:cNvSpPr/>
          <p:nvPr/>
        </p:nvSpPr>
        <p:spPr>
          <a:xfrm>
            <a:off x="1331640" y="681942"/>
            <a:ext cx="1107996"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报名统计</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zh-CN" sz="1600" dirty="0">
                <a:latin typeface="微软雅黑" panose="020B0503020204020204" pitchFamily="34" charset="-122"/>
                <a:ea typeface="微软雅黑" panose="020B0503020204020204" pitchFamily="34" charset="-122"/>
              </a:rPr>
              <a:t>大赛指南内容包括：大赛简介、赛程安排、承办学校信息、参赛人员情况、大赛制度文件、承办院校风采等。</a:t>
            </a: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3876" y="2118309"/>
            <a:ext cx="356188" cy="461665"/>
          </a:xfrm>
          <a:prstGeom prst="rect">
            <a:avLst/>
          </a:prstGeom>
          <a:noFill/>
        </p:spPr>
        <p:txBody>
          <a:bodyPr wrap="none" rtlCol="0">
            <a:spAutoFit/>
          </a:bodyPr>
          <a:lstStyle/>
          <a:p>
            <a:r>
              <a:rPr lang="en-US" altLang="zh-CN" sz="2400" b="1" dirty="0" smtClean="0">
                <a:solidFill>
                  <a:srgbClr val="901C83"/>
                </a:solidFill>
              </a:rPr>
              <a:t>4</a:t>
            </a:r>
            <a:endParaRPr lang="zh-CN" altLang="en-US" sz="2400" b="1" dirty="0">
              <a:solidFill>
                <a:srgbClr val="901C83"/>
              </a:solidFill>
            </a:endParaRPr>
          </a:p>
        </p:txBody>
      </p:sp>
      <p:sp>
        <p:nvSpPr>
          <p:cNvPr id="16" name="矩形 15"/>
          <p:cNvSpPr/>
          <p:nvPr/>
        </p:nvSpPr>
        <p:spPr>
          <a:xfrm>
            <a:off x="1331640" y="2150929"/>
            <a:ext cx="1569660"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大赛指南编写</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11617" y="4019014"/>
            <a:ext cx="813690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smtClean="0">
                <a:latin typeface="微软雅黑" panose="020B0503020204020204" pitchFamily="34" charset="-122"/>
                <a:ea typeface="微软雅黑" panose="020B0503020204020204" pitchFamily="34" charset="-122"/>
              </a:rPr>
              <a:t>建立</a:t>
            </a:r>
            <a:r>
              <a:rPr lang="en-US" altLang="zh-CN" sz="1600" dirty="0" smtClean="0">
                <a:latin typeface="微软雅黑" panose="020B0503020204020204" pitchFamily="34" charset="-122"/>
                <a:ea typeface="微软雅黑" panose="020B0503020204020204" pitchFamily="34" charset="-122"/>
              </a:rPr>
              <a:t>88</a:t>
            </a:r>
            <a:r>
              <a:rPr lang="zh-CN" altLang="en-US" sz="1600" dirty="0" smtClean="0">
                <a:latin typeface="微软雅黑" panose="020B0503020204020204" pitchFamily="34" charset="-122"/>
                <a:ea typeface="微软雅黑" panose="020B0503020204020204" pitchFamily="34" charset="-122"/>
              </a:rPr>
              <a:t>个赛</a:t>
            </a:r>
            <a:r>
              <a:rPr lang="zh-CN" altLang="en-US" sz="1600" dirty="0">
                <a:latin typeface="微软雅黑" panose="020B0503020204020204" pitchFamily="34" charset="-122"/>
                <a:ea typeface="微软雅黑" panose="020B0503020204020204" pitchFamily="34" charset="-122"/>
              </a:rPr>
              <a:t>项专家资源库</a:t>
            </a:r>
            <a:r>
              <a:rPr lang="zh-CN" altLang="en-US" sz="1600" dirty="0" smtClean="0">
                <a:latin typeface="微软雅黑" panose="020B0503020204020204" pitchFamily="34" charset="-122"/>
                <a:ea typeface="微软雅黑" panose="020B0503020204020204" pitchFamily="34" charset="-122"/>
              </a:rPr>
              <a:t>，专家</a:t>
            </a:r>
            <a:r>
              <a:rPr lang="zh-CN" altLang="en-US" sz="1600" dirty="0">
                <a:latin typeface="微软雅黑" panose="020B0503020204020204" pitchFamily="34" charset="-122"/>
                <a:ea typeface="微软雅黑" panose="020B0503020204020204" pitchFamily="34" charset="-122"/>
              </a:rPr>
              <a:t>组成：行业专家大师、中、高职专家教师、企业专家、人社、工会、团市委专家等。</a:t>
            </a:r>
            <a:endParaRPr lang="zh-CN" altLang="zh-CN" sz="1600" dirty="0">
              <a:latin typeface="微软雅黑" panose="020B0503020204020204" pitchFamily="34" charset="-122"/>
              <a:ea typeface="微软雅黑" panose="020B0503020204020204" pitchFamily="34" charset="-122"/>
            </a:endParaRPr>
          </a:p>
        </p:txBody>
      </p:sp>
      <p:sp>
        <p:nvSpPr>
          <p:cNvPr id="19" name="剪去单角的矩形 18"/>
          <p:cNvSpPr/>
          <p:nvPr/>
        </p:nvSpPr>
        <p:spPr>
          <a:xfrm>
            <a:off x="539551" y="3592007"/>
            <a:ext cx="3600401" cy="432048"/>
          </a:xfrm>
          <a:prstGeom prst="snip1Rect">
            <a:avLst>
              <a:gd name="adj" fmla="val 50000"/>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568" y="3584931"/>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3876" y="3536746"/>
            <a:ext cx="356188" cy="461665"/>
          </a:xfrm>
          <a:prstGeom prst="rect">
            <a:avLst/>
          </a:prstGeom>
          <a:noFill/>
        </p:spPr>
        <p:txBody>
          <a:bodyPr wrap="none" rtlCol="0">
            <a:spAutoFit/>
          </a:bodyPr>
          <a:lstStyle/>
          <a:p>
            <a:r>
              <a:rPr lang="en-US" altLang="zh-CN" sz="2400" b="1" dirty="0" smtClean="0">
                <a:solidFill>
                  <a:srgbClr val="EC9A12"/>
                </a:solidFill>
              </a:rPr>
              <a:t>5</a:t>
            </a:r>
            <a:endParaRPr lang="zh-CN" altLang="en-US" sz="2400" b="1" dirty="0">
              <a:solidFill>
                <a:srgbClr val="EC9A12"/>
              </a:solidFill>
            </a:endParaRPr>
          </a:p>
        </p:txBody>
      </p:sp>
      <p:sp>
        <p:nvSpPr>
          <p:cNvPr id="22" name="矩形 21"/>
          <p:cNvSpPr/>
          <p:nvPr/>
        </p:nvSpPr>
        <p:spPr>
          <a:xfrm>
            <a:off x="1331640" y="3569366"/>
            <a:ext cx="1338828"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专家库建立</a:t>
            </a:r>
          </a:p>
        </p:txBody>
      </p:sp>
      <p:sp>
        <p:nvSpPr>
          <p:cNvPr id="23" name="TextBox 19"/>
          <p:cNvSpPr txBox="1">
            <a:spLocks noChangeArrowheads="1"/>
          </p:cNvSpPr>
          <p:nvPr/>
        </p:nvSpPr>
        <p:spPr bwMode="auto">
          <a:xfrm>
            <a:off x="285720" y="0"/>
            <a:ext cx="704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smtClean="0">
                <a:solidFill>
                  <a:srgbClr val="F8B62D"/>
                </a:solidFill>
              </a:rPr>
              <a:t> </a:t>
            </a:r>
            <a:r>
              <a:rPr lang="en-US" altLang="zh-CN" sz="2000" b="1" i="1" dirty="0" smtClean="0">
                <a:solidFill>
                  <a:srgbClr val="F8B62D"/>
                </a:solidFill>
              </a:rPr>
              <a:t>  </a:t>
            </a:r>
            <a:r>
              <a:rPr lang="en-US" altLang="zh-CN" sz="2000" b="1" dirty="0" smtClean="0">
                <a:solidFill>
                  <a:srgbClr val="F8B62D"/>
                </a:solidFill>
              </a:rPr>
              <a:t>      </a:t>
            </a:r>
            <a:endParaRPr lang="zh-CN" altLang="en-US" sz="2000" b="1" dirty="0">
              <a:solidFill>
                <a:srgbClr val="F8B62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大赛工作证件</a:t>
            </a:r>
            <a:r>
              <a:rPr lang="zh-CN" altLang="en-US" sz="1600" dirty="0" smtClean="0">
                <a:latin typeface="微软雅黑" panose="020B0503020204020204" pitchFamily="34" charset="-122"/>
                <a:ea typeface="微软雅黑" panose="020B0503020204020204" pitchFamily="34" charset="-122"/>
              </a:rPr>
              <a:t>、参赛选手证、大赛手册等由</a:t>
            </a:r>
            <a:r>
              <a:rPr lang="zh-CN" altLang="en-US" sz="1600" dirty="0">
                <a:latin typeface="微软雅黑" panose="020B0503020204020204" pitchFamily="34" charset="-122"/>
                <a:ea typeface="微软雅黑" panose="020B0503020204020204" pitchFamily="34" charset="-122"/>
              </a:rPr>
              <a:t>大赛办统一提供给承办学校，实施统一化、标准化、规范化办赛</a:t>
            </a:r>
            <a:r>
              <a:rPr lang="zh-CN" altLang="en-US"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6188" cy="461665"/>
          </a:xfrm>
          <a:prstGeom prst="rect">
            <a:avLst/>
          </a:prstGeom>
          <a:noFill/>
        </p:spPr>
        <p:txBody>
          <a:bodyPr wrap="none" rtlCol="0">
            <a:spAutoFit/>
          </a:bodyPr>
          <a:lstStyle/>
          <a:p>
            <a:r>
              <a:rPr lang="en-US" altLang="zh-CN" sz="2400" b="1" dirty="0" smtClean="0">
                <a:solidFill>
                  <a:srgbClr val="00679F"/>
                </a:solidFill>
              </a:rPr>
              <a:t>6</a:t>
            </a:r>
            <a:endParaRPr lang="zh-CN" altLang="en-US" sz="2400" b="1" dirty="0">
              <a:solidFill>
                <a:srgbClr val="00679F"/>
              </a:solidFill>
            </a:endParaRPr>
          </a:p>
        </p:txBody>
      </p:sp>
      <p:sp>
        <p:nvSpPr>
          <p:cNvPr id="9" name="矩形 8"/>
          <p:cNvSpPr/>
          <p:nvPr/>
        </p:nvSpPr>
        <p:spPr>
          <a:xfrm>
            <a:off x="1331640" y="681942"/>
            <a:ext cx="1338828"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宣传品印刷</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大赛办将在每个赛事后</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个工作日内，收集整理比赛相关音像文字等相关</a:t>
            </a:r>
            <a:r>
              <a:rPr lang="zh-CN" altLang="en-US" sz="1600" dirty="0" smtClean="0">
                <a:latin typeface="微软雅黑" panose="020B0503020204020204" pitchFamily="34" charset="-122"/>
                <a:ea typeface="微软雅黑" panose="020B0503020204020204" pitchFamily="34" charset="-122"/>
              </a:rPr>
              <a:t>资料。</a:t>
            </a:r>
            <a:endParaRPr lang="zh-CN" altLang="zh-CN" sz="1600" dirty="0">
              <a:latin typeface="微软雅黑" panose="020B0503020204020204" pitchFamily="34" charset="-122"/>
              <a:ea typeface="微软雅黑" panose="020B0503020204020204" pitchFamily="34" charset="-122"/>
            </a:endParaRP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3876" y="2118309"/>
            <a:ext cx="356188" cy="461665"/>
          </a:xfrm>
          <a:prstGeom prst="rect">
            <a:avLst/>
          </a:prstGeom>
          <a:noFill/>
        </p:spPr>
        <p:txBody>
          <a:bodyPr wrap="none" rtlCol="0">
            <a:spAutoFit/>
          </a:bodyPr>
          <a:lstStyle/>
          <a:p>
            <a:r>
              <a:rPr lang="en-US" altLang="zh-CN" sz="2400" b="1" dirty="0" smtClean="0">
                <a:solidFill>
                  <a:srgbClr val="901C83"/>
                </a:solidFill>
              </a:rPr>
              <a:t>7</a:t>
            </a:r>
            <a:endParaRPr lang="zh-CN" altLang="en-US" sz="2400" b="1" dirty="0">
              <a:solidFill>
                <a:srgbClr val="901C83"/>
              </a:solidFill>
            </a:endParaRPr>
          </a:p>
        </p:txBody>
      </p:sp>
      <p:sp>
        <p:nvSpPr>
          <p:cNvPr id="16" name="矩形 15"/>
          <p:cNvSpPr/>
          <p:nvPr/>
        </p:nvSpPr>
        <p:spPr>
          <a:xfrm>
            <a:off x="1331640" y="2150929"/>
            <a:ext cx="2031325"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收集整理赛事信息</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11617" y="4019014"/>
            <a:ext cx="813690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大赛办将针对比赛各环节作出数据分析，并将分析结果及比赛资源转化为学习包供学校教学使用，同时作为选手训练的资源库，积极备赛，参与上一级别比赛。</a:t>
            </a:r>
            <a:endParaRPr lang="zh-CN" altLang="zh-CN" sz="1600" dirty="0">
              <a:latin typeface="微软雅黑" panose="020B0503020204020204" pitchFamily="34" charset="-122"/>
              <a:ea typeface="微软雅黑" panose="020B0503020204020204" pitchFamily="34" charset="-122"/>
            </a:endParaRPr>
          </a:p>
        </p:txBody>
      </p:sp>
      <p:sp>
        <p:nvSpPr>
          <p:cNvPr id="19" name="剪去单角的矩形 18"/>
          <p:cNvSpPr/>
          <p:nvPr/>
        </p:nvSpPr>
        <p:spPr>
          <a:xfrm>
            <a:off x="539551" y="3592007"/>
            <a:ext cx="3600401" cy="432048"/>
          </a:xfrm>
          <a:prstGeom prst="snip1Rect">
            <a:avLst>
              <a:gd name="adj" fmla="val 50000"/>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568" y="3584931"/>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3876" y="3536746"/>
            <a:ext cx="356188" cy="461665"/>
          </a:xfrm>
          <a:prstGeom prst="rect">
            <a:avLst/>
          </a:prstGeom>
          <a:noFill/>
        </p:spPr>
        <p:txBody>
          <a:bodyPr wrap="none" rtlCol="0">
            <a:spAutoFit/>
          </a:bodyPr>
          <a:lstStyle/>
          <a:p>
            <a:r>
              <a:rPr lang="en-US" altLang="zh-CN" sz="2400" b="1" dirty="0" smtClean="0">
                <a:solidFill>
                  <a:srgbClr val="EC9A12"/>
                </a:solidFill>
              </a:rPr>
              <a:t>8</a:t>
            </a:r>
            <a:endParaRPr lang="zh-CN" altLang="en-US" sz="2400" b="1" dirty="0">
              <a:solidFill>
                <a:srgbClr val="EC9A12"/>
              </a:solidFill>
            </a:endParaRPr>
          </a:p>
        </p:txBody>
      </p:sp>
      <p:sp>
        <p:nvSpPr>
          <p:cNvPr id="22" name="矩形 21"/>
          <p:cNvSpPr/>
          <p:nvPr/>
        </p:nvSpPr>
        <p:spPr>
          <a:xfrm>
            <a:off x="1331640" y="3569366"/>
            <a:ext cx="2492990" cy="451406"/>
          </a:xfrm>
          <a:prstGeom prst="rect">
            <a:avLst/>
          </a:prstGeom>
        </p:spPr>
        <p:txBody>
          <a:bodyPr wrap="none">
            <a:spAutoFit/>
          </a:bodyPr>
          <a:lstStyle/>
          <a:p>
            <a:pPr>
              <a:lnSpc>
                <a:spcPts val="28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后数据分析资源转化</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大赛办为每个赛场及参赛选手、工作人员办理大赛保险。</a:t>
            </a: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2425" cy="457200"/>
          </a:xfrm>
          <a:prstGeom prst="rect">
            <a:avLst/>
          </a:prstGeom>
          <a:noFill/>
        </p:spPr>
        <p:txBody>
          <a:bodyPr wrap="none" rtlCol="0">
            <a:spAutoFit/>
          </a:bodyPr>
          <a:lstStyle/>
          <a:p>
            <a:r>
              <a:rPr lang="en-US" sz="2400" b="1" dirty="0" smtClean="0">
                <a:solidFill>
                  <a:srgbClr val="00679F"/>
                </a:solidFill>
              </a:rPr>
              <a:t>9</a:t>
            </a:r>
            <a:endParaRPr lang="en-US" sz="2400" b="1" dirty="0">
              <a:solidFill>
                <a:srgbClr val="00679F"/>
              </a:solidFill>
            </a:endParaRPr>
          </a:p>
        </p:txBody>
      </p:sp>
      <p:sp>
        <p:nvSpPr>
          <p:cNvPr id="9" name="矩形 8"/>
          <p:cNvSpPr/>
          <p:nvPr/>
        </p:nvSpPr>
        <p:spPr>
          <a:xfrm>
            <a:off x="1331640" y="681942"/>
            <a:ext cx="1097280" cy="447040"/>
          </a:xfrm>
          <a:prstGeom prst="rect">
            <a:avLst/>
          </a:prstGeom>
        </p:spPr>
        <p:txBody>
          <a:bodyPr wrap="none">
            <a:spAutoFit/>
          </a:bodyPr>
          <a:lstStyle/>
          <a:p>
            <a:pPr algn="l">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大赛保险</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sz="1600" dirty="0">
                <a:latin typeface="微软雅黑" panose="020B0503020204020204" pitchFamily="34" charset="-122"/>
                <a:ea typeface="微软雅黑" panose="020B0503020204020204" pitchFamily="34" charset="-122"/>
              </a:rPr>
              <a:t> 大赛办对所有赛场进行赛前、赛中、赛后的安全检查，监督指导学校安全办赛，确保赛事的安全、有序、高质量完成赛事。</a:t>
            </a: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0066" y="2118944"/>
            <a:ext cx="521970" cy="457200"/>
          </a:xfrm>
          <a:prstGeom prst="rect">
            <a:avLst/>
          </a:prstGeom>
          <a:noFill/>
        </p:spPr>
        <p:txBody>
          <a:bodyPr wrap="none" rtlCol="0">
            <a:spAutoFit/>
          </a:bodyPr>
          <a:lstStyle/>
          <a:p>
            <a:r>
              <a:rPr lang="en-US" altLang="zh-CN" sz="2400" b="1" dirty="0">
                <a:solidFill>
                  <a:srgbClr val="901C83"/>
                </a:solidFill>
              </a:rPr>
              <a:t>10</a:t>
            </a:r>
          </a:p>
        </p:txBody>
      </p:sp>
      <p:sp>
        <p:nvSpPr>
          <p:cNvPr id="16" name="矩形 15"/>
          <p:cNvSpPr/>
          <p:nvPr/>
        </p:nvSpPr>
        <p:spPr>
          <a:xfrm>
            <a:off x="1331640" y="2150929"/>
            <a:ext cx="1554480" cy="447040"/>
          </a:xfrm>
          <a:prstGeom prst="rect">
            <a:avLst/>
          </a:prstGeom>
        </p:spPr>
        <p:txBody>
          <a:bodyPr wrap="none">
            <a:spAutoFit/>
          </a:bodyPr>
          <a:lstStyle/>
          <a:p>
            <a:pPr algn="l">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安全检查监督</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331640" y="3569366"/>
            <a:ext cx="2492990" cy="451406"/>
          </a:xfrm>
          <a:prstGeom prst="rect">
            <a:avLst/>
          </a:prstGeom>
        </p:spPr>
        <p:txBody>
          <a:bodyPr wrap="none">
            <a:spAutoFit/>
          </a:bodyPr>
          <a:lstStyle/>
          <a:p>
            <a:pPr>
              <a:lnSpc>
                <a:spcPts val="28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后数据分析资源转化</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270" y="121864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1981121"/>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203598"/>
            <a:ext cx="68728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zh-CN" sz="1400" dirty="0">
                <a:latin typeface="微软雅黑" panose="020B0503020204020204" pitchFamily="34" charset="-122"/>
                <a:ea typeface="微软雅黑" panose="020B0503020204020204" pitchFamily="34" charset="-122"/>
              </a:rPr>
              <a:t>大赛办统一做全部裁判员、服务人员、参赛选手的</a:t>
            </a:r>
            <a:r>
              <a:rPr lang="zh-CN" altLang="zh-CN" sz="1400" dirty="0" smtClean="0">
                <a:latin typeface="微软雅黑" panose="020B0503020204020204" pitchFamily="34" charset="-122"/>
                <a:ea typeface="微软雅黑" panose="020B0503020204020204" pitchFamily="34" charset="-122"/>
              </a:rPr>
              <a:t>胸卡等</a:t>
            </a:r>
            <a:r>
              <a:rPr lang="zh-CN" altLang="zh-CN" sz="1400" dirty="0">
                <a:latin typeface="微软雅黑" panose="020B0503020204020204" pitchFamily="34" charset="-122"/>
                <a:ea typeface="微软雅黑" panose="020B0503020204020204" pitchFamily="34" charset="-122"/>
              </a:rPr>
              <a:t>。承办学校做横额、条幅、</a:t>
            </a:r>
            <a:r>
              <a:rPr lang="zh-CN" altLang="zh-CN" sz="1400" b="1" dirty="0">
                <a:latin typeface="微软雅黑" panose="020B0503020204020204" pitchFamily="34" charset="-122"/>
                <a:ea typeface="微软雅黑" panose="020B0503020204020204" pitchFamily="34" charset="-122"/>
              </a:rPr>
              <a:t>选手顺序</a:t>
            </a:r>
            <a:r>
              <a:rPr lang="zh-CN" altLang="zh-CN" sz="1400" b="1" dirty="0" smtClean="0">
                <a:latin typeface="微软雅黑" panose="020B0503020204020204" pitchFamily="34" charset="-122"/>
                <a:ea typeface="微软雅黑" panose="020B0503020204020204" pitchFamily="34" charset="-122"/>
              </a:rPr>
              <a:t>号</a:t>
            </a:r>
            <a:r>
              <a:rPr lang="en-US" altLang="zh-CN" sz="1400" b="1" dirty="0" smtClean="0">
                <a:latin typeface="微软雅黑" panose="020B0503020204020204" pitchFamily="34" charset="-122"/>
                <a:ea typeface="微软雅黑" panose="020B0503020204020204" pitchFamily="34" charset="-122"/>
              </a:rPr>
              <a:t>(12cm</a:t>
            </a:r>
            <a:r>
              <a:rPr lang="zh-CN" altLang="en-US" sz="1400" b="1" dirty="0" smtClean="0">
                <a:latin typeface="微软雅黑" panose="020B0503020204020204" pitchFamily="34" charset="-122"/>
                <a:ea typeface="微软雅黑" panose="020B0503020204020204" pitchFamily="34" charset="-122"/>
              </a:rPr>
              <a:t>直径</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、加密号（根据赛项需要，学校设定）</a:t>
            </a:r>
            <a:endParaRPr lang="zh-CN" altLang="zh-CN" sz="1400" dirty="0">
              <a:latin typeface="微软雅黑" panose="020B0503020204020204" pitchFamily="34" charset="-122"/>
              <a:ea typeface="微软雅黑" panose="020B0503020204020204" pitchFamily="34" charset="-122"/>
            </a:endParaRPr>
          </a:p>
        </p:txBody>
      </p:sp>
      <p:sp>
        <p:nvSpPr>
          <p:cNvPr id="20" name="矩形 19"/>
          <p:cNvSpPr/>
          <p:nvPr/>
        </p:nvSpPr>
        <p:spPr>
          <a:xfrm>
            <a:off x="863270" y="2185626"/>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863269" y="2617674"/>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403648" y="2182453"/>
            <a:ext cx="687280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各承办单位允许企业赞助。</a:t>
            </a:r>
            <a:endParaRPr lang="zh-CN" altLang="zh-CN" sz="1400" dirty="0">
              <a:latin typeface="微软雅黑" panose="020B0503020204020204" pitchFamily="34" charset="-122"/>
              <a:ea typeface="微软雅黑" panose="020B0503020204020204" pitchFamily="34" charset="-122"/>
            </a:endParaRPr>
          </a:p>
        </p:txBody>
      </p:sp>
      <p:sp>
        <p:nvSpPr>
          <p:cNvPr id="25" name="矩形 24"/>
          <p:cNvSpPr/>
          <p:nvPr/>
        </p:nvSpPr>
        <p:spPr>
          <a:xfrm>
            <a:off x="863270" y="2848506"/>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863269" y="3280554"/>
            <a:ext cx="7488833"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03648" y="2845333"/>
            <a:ext cx="6872808"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为确保公平参赛，有些赛项需为参赛选手提供</a:t>
            </a:r>
            <a:r>
              <a:rPr lang="zh-CN" altLang="en-US" sz="1400" dirty="0">
                <a:latin typeface="微软雅黑" panose="020B0503020204020204" pitchFamily="34" charset="-122"/>
                <a:ea typeface="微软雅黑" panose="020B0503020204020204" pitchFamily="34" charset="-122"/>
                <a:sym typeface="+mn-ea"/>
              </a:rPr>
              <a:t>统一</a:t>
            </a:r>
            <a:r>
              <a:rPr lang="zh-CN" altLang="en-US" sz="1400" dirty="0">
                <a:latin typeface="微软雅黑" panose="020B0503020204020204" pitchFamily="34" charset="-122"/>
                <a:ea typeface="微软雅黑" panose="020B0503020204020204" pitchFamily="34" charset="-122"/>
              </a:rPr>
              <a:t>服装，屏蔽参赛选手信息。</a:t>
            </a:r>
            <a:endParaRPr lang="zh-CN" altLang="zh-CN" sz="1400" dirty="0">
              <a:latin typeface="微软雅黑" panose="020B0503020204020204" pitchFamily="34" charset="-122"/>
              <a:ea typeface="微软雅黑" panose="020B0503020204020204" pitchFamily="34" charset="-122"/>
            </a:endParaRPr>
          </a:p>
        </p:txBody>
      </p:sp>
      <p:sp>
        <p:nvSpPr>
          <p:cNvPr id="30" name="矩形 29"/>
          <p:cNvSpPr/>
          <p:nvPr/>
        </p:nvSpPr>
        <p:spPr>
          <a:xfrm>
            <a:off x="863270" y="3496578"/>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63269" y="3928626"/>
            <a:ext cx="7488833"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03648" y="3493405"/>
            <a:ext cx="69484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学校需撰写赛</a:t>
            </a:r>
            <a:r>
              <a:rPr lang="zh-CN" altLang="en-US" sz="1400" dirty="0" smtClean="0">
                <a:latin typeface="微软雅黑" panose="020B0503020204020204" pitchFamily="34" charset="-122"/>
                <a:ea typeface="微软雅黑" panose="020B0503020204020204" pitchFamily="34" charset="-122"/>
              </a:rPr>
              <a:t>项培训说明</a:t>
            </a:r>
            <a:r>
              <a:rPr lang="zh-CN" altLang="en-US" sz="1400" dirty="0">
                <a:latin typeface="微软雅黑" panose="020B0503020204020204" pitchFamily="34" charset="-122"/>
                <a:ea typeface="微软雅黑" panose="020B0503020204020204" pitchFamily="34" charset="-122"/>
              </a:rPr>
              <a:t>会、领队会通知，上交大赛办统一发布至沈阳职业院校大赛网。</a:t>
            </a:r>
            <a:endParaRPr lang="zh-CN" altLang="zh-CN" sz="1400"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63268" y="1218648"/>
            <a:ext cx="432049"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6006" y="1203840"/>
            <a:ext cx="35618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21" name="矩形 20"/>
          <p:cNvSpPr/>
          <p:nvPr/>
        </p:nvSpPr>
        <p:spPr>
          <a:xfrm>
            <a:off x="863268" y="2185625"/>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16006" y="2170817"/>
            <a:ext cx="35618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26" name="矩形 25"/>
          <p:cNvSpPr/>
          <p:nvPr/>
        </p:nvSpPr>
        <p:spPr>
          <a:xfrm>
            <a:off x="863268" y="2848505"/>
            <a:ext cx="432049" cy="432049"/>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16006" y="2833697"/>
            <a:ext cx="35618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sp>
        <p:nvSpPr>
          <p:cNvPr id="31" name="矩形 30"/>
          <p:cNvSpPr/>
          <p:nvPr/>
        </p:nvSpPr>
        <p:spPr>
          <a:xfrm>
            <a:off x="863268" y="3496577"/>
            <a:ext cx="432049" cy="43204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16006" y="3481769"/>
            <a:ext cx="356188" cy="461665"/>
          </a:xfrm>
          <a:prstGeom prst="rect">
            <a:avLst/>
          </a:prstGeom>
          <a:noFill/>
        </p:spPr>
        <p:txBody>
          <a:bodyPr wrap="none" rtlCol="0">
            <a:spAutoFit/>
          </a:bodyPr>
          <a:lstStyle/>
          <a:p>
            <a:r>
              <a:rPr lang="en-US" altLang="zh-CN" sz="2400" b="1" dirty="0" smtClean="0">
                <a:solidFill>
                  <a:schemeClr val="bg1"/>
                </a:solidFill>
              </a:rPr>
              <a:t>4</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等腰三角形 6"/>
          <p:cNvSpPr/>
          <p:nvPr/>
        </p:nvSpPr>
        <p:spPr>
          <a:xfrm>
            <a:off x="1208213" y="442574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8"/>
          <p:cNvGrpSpPr/>
          <p:nvPr/>
        </p:nvGrpSpPr>
        <p:grpSpPr>
          <a:xfrm rot="16200000">
            <a:off x="1035000" y="4594883"/>
            <a:ext cx="239869" cy="140512"/>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677387" y="0"/>
            <a:ext cx="1210588" cy="422680"/>
          </a:xfrm>
          <a:prstGeom prst="rect">
            <a:avLst/>
          </a:prstGeom>
        </p:spPr>
        <p:txBody>
          <a:bodyPr wrap="none">
            <a:spAutoFit/>
          </a:bodyPr>
          <a:lstStyle/>
          <a:p>
            <a:pPr>
              <a:lnSpc>
                <a:spcPts val="2800"/>
              </a:lnSpc>
            </a:pPr>
            <a:r>
              <a:rPr lang="zh-CN" altLang="en-US" sz="2000"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大赛文件</a:t>
            </a:r>
            <a:endPar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graphicFrame>
        <p:nvGraphicFramePr>
          <p:cNvPr id="9" name="对象 8">
            <a:hlinkClick r:id="rId3" action="ppaction://hlinkfile"/>
          </p:cNvPr>
          <p:cNvGraphicFramePr>
            <a:graphicFrameLocks noChangeAspect="1"/>
          </p:cNvGraphicFramePr>
          <p:nvPr/>
        </p:nvGraphicFramePr>
        <p:xfrm>
          <a:off x="4114800" y="2157413"/>
          <a:ext cx="914400" cy="828675"/>
        </p:xfrm>
        <a:graphic>
          <a:graphicData uri="http://schemas.openxmlformats.org/presentationml/2006/ole">
            <mc:AlternateContent xmlns:mc="http://schemas.openxmlformats.org/markup-compatibility/2006">
              <mc:Choice xmlns:v="urn:schemas-microsoft-com:vml" Requires="v">
                <p:oleObj spid="_x0000_s1031" name="包装程序外壳对象" showAsIcon="1" r:id="rId4" imgW="914400" imgH="828720" progId="Package">
                  <p:embed/>
                </p:oleObj>
              </mc:Choice>
              <mc:Fallback>
                <p:oleObj name="包装程序外壳对象" showAsIcon="1" r:id="rId4" imgW="914400" imgH="82872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157413"/>
                        <a:ext cx="9144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270" y="121864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1981121"/>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203598"/>
            <a:ext cx="687280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会后各承办</a:t>
            </a:r>
            <a:r>
              <a:rPr lang="zh-CN" altLang="en-US" sz="1400" dirty="0" smtClean="0">
                <a:latin typeface="微软雅黑" panose="020B0503020204020204" pitchFamily="34" charset="-122"/>
                <a:ea typeface="微软雅黑" panose="020B0503020204020204" pitchFamily="34" charset="-122"/>
              </a:rPr>
              <a:t>学校确认一名大赛总负责人</a:t>
            </a:r>
            <a:r>
              <a:rPr lang="zh-CN" altLang="en-US" sz="1400" dirty="0">
                <a:latin typeface="微软雅黑" panose="020B0503020204020204" pitchFamily="34" charset="-122"/>
                <a:ea typeface="微软雅黑" panose="020B0503020204020204" pitchFamily="34" charset="-122"/>
              </a:rPr>
              <a:t>，负责与大赛办协调完成比赛及赛事承办相关协调工作</a:t>
            </a:r>
            <a:r>
              <a:rPr lang="zh-CN" altLang="en-US" sz="1400" dirty="0" smtClean="0">
                <a:latin typeface="微软雅黑" panose="020B0503020204020204" pitchFamily="34" charset="-122"/>
                <a:ea typeface="微软雅黑" panose="020B0503020204020204" pitchFamily="34" charset="-122"/>
              </a:rPr>
              <a:t>。要求</a:t>
            </a:r>
            <a:r>
              <a:rPr lang="zh-CN" altLang="en-US" sz="1400" dirty="0">
                <a:latin typeface="微软雅黑" panose="020B0503020204020204" pitchFamily="34" charset="-122"/>
                <a:ea typeface="微软雅黑" panose="020B0503020204020204" pitchFamily="34" charset="-122"/>
              </a:rPr>
              <a:t>：个人素质高，有组织协调能力，懂业务的人员担任。</a:t>
            </a:r>
            <a:endParaRPr lang="zh-CN" altLang="zh-CN" sz="1400"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63268" y="1218648"/>
            <a:ext cx="432049"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6006" y="1203840"/>
            <a:ext cx="356188" cy="461665"/>
          </a:xfrm>
          <a:prstGeom prst="rect">
            <a:avLst/>
          </a:prstGeom>
          <a:noFill/>
        </p:spPr>
        <p:txBody>
          <a:bodyPr wrap="none" rtlCol="0">
            <a:spAutoFit/>
          </a:bodyPr>
          <a:lstStyle/>
          <a:p>
            <a:r>
              <a:rPr lang="en-US" altLang="zh-CN" sz="2400" b="1" dirty="0" smtClean="0">
                <a:solidFill>
                  <a:schemeClr val="bg1"/>
                </a:solidFill>
              </a:rPr>
              <a:t>5</a:t>
            </a:r>
            <a:endParaRPr lang="zh-CN" altLang="en-US" sz="2400" b="1" dirty="0">
              <a:solidFill>
                <a:schemeClr val="bg1"/>
              </a:solidFill>
            </a:endParaRPr>
          </a:p>
        </p:txBody>
      </p:sp>
      <p:sp>
        <p:nvSpPr>
          <p:cNvPr id="33" name="矩形 32"/>
          <p:cNvSpPr/>
          <p:nvPr/>
        </p:nvSpPr>
        <p:spPr>
          <a:xfrm>
            <a:off x="863270" y="223207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63269" y="2994551"/>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03648" y="2217028"/>
            <a:ext cx="687280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严格按照大赛文件要求组织参赛，如：参赛人数、指导教师人数及更换、团体赛报名及指导教师报名等。</a:t>
            </a:r>
            <a:endParaRPr lang="zh-CN" altLang="zh-CN" sz="1400" dirty="0">
              <a:latin typeface="微软雅黑" panose="020B0503020204020204" pitchFamily="34" charset="-122"/>
              <a:ea typeface="微软雅黑" panose="020B0503020204020204" pitchFamily="34" charset="-122"/>
            </a:endParaRPr>
          </a:p>
        </p:txBody>
      </p:sp>
      <p:sp>
        <p:nvSpPr>
          <p:cNvPr id="38" name="矩形 37"/>
          <p:cNvSpPr/>
          <p:nvPr/>
        </p:nvSpPr>
        <p:spPr>
          <a:xfrm>
            <a:off x="863268" y="2232078"/>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16006" y="2217270"/>
            <a:ext cx="356188" cy="461665"/>
          </a:xfrm>
          <a:prstGeom prst="rect">
            <a:avLst/>
          </a:prstGeom>
          <a:noFill/>
        </p:spPr>
        <p:txBody>
          <a:bodyPr wrap="none" rtlCol="0">
            <a:spAutoFit/>
          </a:bodyPr>
          <a:lstStyle/>
          <a:p>
            <a:r>
              <a:rPr lang="en-US" altLang="zh-CN" sz="2400" b="1" dirty="0" smtClean="0">
                <a:solidFill>
                  <a:schemeClr val="bg1"/>
                </a:solidFill>
              </a:rPr>
              <a:t>6</a:t>
            </a:r>
            <a:endParaRPr lang="zh-CN" altLang="en-US" sz="2400" b="1" dirty="0">
              <a:solidFill>
                <a:schemeClr val="bg1"/>
              </a:solidFill>
            </a:endParaRPr>
          </a:p>
        </p:txBody>
      </p:sp>
      <p:sp>
        <p:nvSpPr>
          <p:cNvPr id="40" name="矩形 39"/>
          <p:cNvSpPr/>
          <p:nvPr/>
        </p:nvSpPr>
        <p:spPr>
          <a:xfrm>
            <a:off x="863270" y="3260557"/>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863269" y="4023030"/>
            <a:ext cx="7488833"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403648" y="3245507"/>
            <a:ext cx="687280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认真研读赛项规程，避免与赛程禁止操作的事情出现，如：携带比赛用具、通讯用具、用书、操作规范、操作安全等。</a:t>
            </a:r>
            <a:endParaRPr lang="zh-CN" altLang="zh-CN" sz="1400" dirty="0">
              <a:latin typeface="微软雅黑" panose="020B0503020204020204" pitchFamily="34" charset="-122"/>
              <a:ea typeface="微软雅黑" panose="020B0503020204020204" pitchFamily="34" charset="-122"/>
            </a:endParaRPr>
          </a:p>
        </p:txBody>
      </p:sp>
      <p:sp>
        <p:nvSpPr>
          <p:cNvPr id="43" name="矩形 42"/>
          <p:cNvSpPr/>
          <p:nvPr/>
        </p:nvSpPr>
        <p:spPr>
          <a:xfrm>
            <a:off x="863268" y="3260557"/>
            <a:ext cx="432049" cy="43204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16006" y="3245749"/>
            <a:ext cx="356188" cy="461665"/>
          </a:xfrm>
          <a:prstGeom prst="rect">
            <a:avLst/>
          </a:prstGeom>
          <a:noFill/>
        </p:spPr>
        <p:txBody>
          <a:bodyPr wrap="none" rtlCol="0">
            <a:spAutoFit/>
          </a:bodyPr>
          <a:lstStyle/>
          <a:p>
            <a:r>
              <a:rPr lang="en-US" altLang="zh-CN" sz="2400" b="1" dirty="0" smtClean="0">
                <a:solidFill>
                  <a:schemeClr val="bg1"/>
                </a:solidFill>
              </a:rPr>
              <a:t>7</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28662" y="1428742"/>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33" name="矩形 32"/>
          <p:cNvSpPr/>
          <p:nvPr/>
        </p:nvSpPr>
        <p:spPr>
          <a:xfrm>
            <a:off x="714348" y="2000246"/>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63269" y="3723878"/>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214414" y="2071684"/>
            <a:ext cx="687280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工作人员和志愿者的风貌体现学校的管理水平和学校风采。如：接待选手、嘉宾、裁判专家等。</a:t>
            </a:r>
          </a:p>
        </p:txBody>
      </p:sp>
      <p:sp>
        <p:nvSpPr>
          <p:cNvPr id="38" name="矩形 37"/>
          <p:cNvSpPr/>
          <p:nvPr/>
        </p:nvSpPr>
        <p:spPr>
          <a:xfrm>
            <a:off x="857224" y="2143122"/>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sp>
        <p:nvSpPr>
          <p:cNvPr id="39" name="矩形 38"/>
          <p:cNvSpPr/>
          <p:nvPr/>
        </p:nvSpPr>
        <p:spPr>
          <a:xfrm>
            <a:off x="916006" y="2946597"/>
            <a:ext cx="356188" cy="461665"/>
          </a:xfrm>
          <a:prstGeom prst="rect">
            <a:avLst/>
          </a:prstGeom>
          <a:noFill/>
        </p:spPr>
        <p:txBody>
          <a:bodyPr wrap="none" rtlCol="0">
            <a:spAutoFit/>
          </a:bodyPr>
          <a:lstStyle/>
          <a:p>
            <a:r>
              <a:rPr lang="en-US" altLang="zh-CN" sz="2400" b="1" dirty="0" smtClean="0">
                <a:solidFill>
                  <a:schemeClr val="bg1"/>
                </a:solidFill>
              </a:rPr>
              <a:t>9</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120359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2485177"/>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275606"/>
            <a:ext cx="6912768"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仲裁申诉，要在规定的有效时间内（赛后</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个小时），按照要求进行申诉，过后不接受申诉。</a:t>
            </a:r>
            <a:endParaRPr lang="zh-CN" altLang="zh-CN" sz="1400"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99592" y="1275606"/>
            <a:ext cx="504056"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99592" y="1275606"/>
            <a:ext cx="504056" cy="461665"/>
          </a:xfrm>
          <a:prstGeom prst="rect">
            <a:avLst/>
          </a:prstGeom>
          <a:noFill/>
        </p:spPr>
        <p:txBody>
          <a:bodyPr wrap="square" rtlCol="0">
            <a:spAutoFit/>
          </a:bodyPr>
          <a:lstStyle/>
          <a:p>
            <a:r>
              <a:rPr lang="en-US" altLang="zh-CN" sz="2400" b="1" dirty="0" smtClean="0">
                <a:solidFill>
                  <a:schemeClr val="bg1"/>
                </a:solidFill>
              </a:rPr>
              <a:t> 9</a:t>
            </a:r>
            <a:endParaRPr lang="zh-CN" altLang="en-US" sz="2400" b="1" dirty="0">
              <a:solidFill>
                <a:schemeClr val="bg1"/>
              </a:solidFill>
            </a:endParaRPr>
          </a:p>
        </p:txBody>
      </p:sp>
      <p:sp>
        <p:nvSpPr>
          <p:cNvPr id="33" name="矩形 32"/>
          <p:cNvSpPr/>
          <p:nvPr/>
        </p:nvSpPr>
        <p:spPr>
          <a:xfrm>
            <a:off x="899592" y="2571750"/>
            <a:ext cx="7488832" cy="1584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ts val="2800"/>
              </a:lnSpc>
            </a:pPr>
            <a:r>
              <a:rPr lang="en-US" altLang="zh-CN" sz="1400" dirty="0" smtClean="0">
                <a:solidFill>
                  <a:schemeClr val="tx1"/>
                </a:solidFill>
                <a:latin typeface="微软雅黑" panose="020B0503020204020204" pitchFamily="34" charset="-122"/>
                <a:ea typeface="微软雅黑" panose="020B0503020204020204" pitchFamily="34" charset="-122"/>
              </a:rPr>
              <a:t>    1.</a:t>
            </a:r>
            <a:r>
              <a:rPr lang="zh-CN" altLang="en-US" sz="1400" dirty="0" smtClean="0">
                <a:solidFill>
                  <a:schemeClr val="tx1"/>
                </a:solidFill>
                <a:latin typeface="微软雅黑" panose="020B0503020204020204" pitchFamily="34" charset="-122"/>
                <a:ea typeface="微软雅黑" panose="020B0503020204020204" pitchFamily="34" charset="-122"/>
              </a:rPr>
              <a:t>赛项规程有调整的，关注网站最新时间信息；</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indent="270510" algn="just">
              <a:lnSpc>
                <a:spcPts val="2800"/>
              </a:lnSpc>
            </a:pPr>
            <a:r>
              <a:rPr lang="en-US" altLang="zh-CN" sz="1400" dirty="0" smtClean="0">
                <a:solidFill>
                  <a:schemeClr val="tx1"/>
                </a:solidFill>
                <a:latin typeface="微软雅黑" panose="020B0503020204020204" pitchFamily="34" charset="-122"/>
                <a:ea typeface="微软雅黑" panose="020B0503020204020204" pitchFamily="34" charset="-122"/>
              </a:rPr>
              <a:t>    2.</a:t>
            </a:r>
            <a:r>
              <a:rPr lang="zh-CN" altLang="en-US" sz="1400" dirty="0" smtClean="0">
                <a:solidFill>
                  <a:schemeClr val="tx1"/>
                </a:solidFill>
                <a:latin typeface="微软雅黑" panose="020B0503020204020204" pitchFamily="34" charset="-122"/>
                <a:ea typeface="微软雅黑" panose="020B0503020204020204" pitchFamily="34" charset="-122"/>
              </a:rPr>
              <a:t> 比赛日期有调整的，关注网站最新时间信息；</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indent="270510" algn="just">
              <a:lnSpc>
                <a:spcPts val="2800"/>
              </a:lnSpc>
            </a:pPr>
            <a:r>
              <a:rPr lang="en-US" altLang="zh-CN" sz="1400" dirty="0" smtClean="0">
                <a:solidFill>
                  <a:schemeClr val="tx1"/>
                </a:solidFill>
                <a:latin typeface="微软雅黑" panose="020B0503020204020204" pitchFamily="34" charset="-122"/>
                <a:ea typeface="微软雅黑" panose="020B0503020204020204" pitchFamily="34" charset="-122"/>
              </a:rPr>
              <a:t>    3.</a:t>
            </a:r>
            <a:r>
              <a:rPr lang="zh-CN" altLang="en-US" sz="1400" dirty="0" smtClean="0">
                <a:solidFill>
                  <a:schemeClr val="tx1"/>
                </a:solidFill>
                <a:latin typeface="微软雅黑" panose="020B0503020204020204" pitchFamily="34" charset="-122"/>
                <a:ea typeface="微软雅黑" panose="020B0503020204020204" pitchFamily="34" charset="-122"/>
              </a:rPr>
              <a:t> 大赛手册中学校风采部分有调整的（新加入的承办院校，需于</a:t>
            </a:r>
            <a:r>
              <a:rPr lang="en-US" altLang="zh-CN" sz="1400" dirty="0" smtClean="0">
                <a:solidFill>
                  <a:schemeClr val="tx1"/>
                </a:solidFill>
                <a:latin typeface="微软雅黑" panose="020B0503020204020204" pitchFamily="34" charset="-122"/>
                <a:ea typeface="微软雅黑" panose="020B0503020204020204" pitchFamily="34" charset="-122"/>
              </a:rPr>
              <a:t>8</a:t>
            </a:r>
            <a:r>
              <a:rPr lang="zh-CN" altLang="en-US" sz="1400" dirty="0" smtClean="0">
                <a:solidFill>
                  <a:schemeClr val="tx1"/>
                </a:solidFill>
                <a:latin typeface="微软雅黑" panose="020B0503020204020204" pitchFamily="34" charset="-122"/>
                <a:ea typeface="微软雅黑" panose="020B0503020204020204" pitchFamily="34" charset="-122"/>
              </a:rPr>
              <a:t>月</a:t>
            </a:r>
            <a:r>
              <a:rPr lang="en-US" altLang="zh-CN" sz="1400" dirty="0" smtClean="0">
                <a:solidFill>
                  <a:schemeClr val="tx1"/>
                </a:solidFill>
                <a:latin typeface="微软雅黑" panose="020B0503020204020204" pitchFamily="34" charset="-122"/>
                <a:ea typeface="微软雅黑" panose="020B0503020204020204" pitchFamily="34" charset="-122"/>
              </a:rPr>
              <a:t>18</a:t>
            </a:r>
            <a:r>
              <a:rPr lang="zh-CN" altLang="en-US" sz="1400" dirty="0" smtClean="0">
                <a:solidFill>
                  <a:schemeClr val="tx1"/>
                </a:solidFill>
                <a:latin typeface="微软雅黑" panose="020B0503020204020204" pitchFamily="34" charset="-122"/>
                <a:ea typeface="微软雅黑" panose="020B0503020204020204" pitchFamily="34" charset="-122"/>
              </a:rPr>
              <a:t>日前将学校风 采内容上交大赛办）。 </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indent="270510" algn="just">
              <a:lnSpc>
                <a:spcPts val="2800"/>
              </a:lnSpc>
            </a:pPr>
            <a:r>
              <a:rPr lang="en-US" altLang="zh-CN" sz="1400" dirty="0" smtClean="0">
                <a:solidFill>
                  <a:schemeClr val="tx1"/>
                </a:solidFill>
                <a:latin typeface="微软雅黑" panose="020B0503020204020204" pitchFamily="34" charset="-122"/>
                <a:ea typeface="微软雅黑" panose="020B0503020204020204" pitchFamily="34" charset="-122"/>
              </a:rPr>
              <a:t>    4.</a:t>
            </a:r>
            <a:r>
              <a:rPr lang="zh-CN" altLang="en-US" sz="1400" dirty="0" smtClean="0">
                <a:solidFill>
                  <a:schemeClr val="tx1"/>
                </a:solidFill>
                <a:latin typeface="微软雅黑" panose="020B0503020204020204" pitchFamily="34" charset="-122"/>
                <a:ea typeface="微软雅黑" panose="020B0503020204020204" pitchFamily="34" charset="-122"/>
              </a:rPr>
              <a:t>比赛时间上报（</a:t>
            </a:r>
            <a:r>
              <a:rPr lang="en-US" altLang="zh-CN" sz="1400" dirty="0" smtClean="0">
                <a:solidFill>
                  <a:schemeClr val="tx1"/>
                </a:solidFill>
                <a:latin typeface="微软雅黑" panose="020B0503020204020204" pitchFamily="34" charset="-122"/>
                <a:ea typeface="微软雅黑" panose="020B0503020204020204" pitchFamily="34" charset="-122"/>
              </a:rPr>
              <a:t>7</a:t>
            </a:r>
            <a:r>
              <a:rPr lang="zh-CN" altLang="en-US" sz="1400" dirty="0" smtClean="0">
                <a:solidFill>
                  <a:schemeClr val="tx1"/>
                </a:solidFill>
                <a:latin typeface="微软雅黑" panose="020B0503020204020204" pitchFamily="34" charset="-122"/>
                <a:ea typeface="微软雅黑" panose="020B0503020204020204" pitchFamily="34" charset="-122"/>
              </a:rPr>
              <a:t>月</a:t>
            </a:r>
            <a:r>
              <a:rPr lang="en-US" altLang="zh-CN" sz="1400" dirty="0" smtClean="0">
                <a:solidFill>
                  <a:schemeClr val="tx1"/>
                </a:solidFill>
                <a:latin typeface="微软雅黑" panose="020B0503020204020204" pitchFamily="34" charset="-122"/>
                <a:ea typeface="微软雅黑" panose="020B0503020204020204" pitchFamily="34" charset="-122"/>
              </a:rPr>
              <a:t>31</a:t>
            </a:r>
            <a:r>
              <a:rPr lang="zh-CN" altLang="en-US" sz="1400" dirty="0" smtClean="0">
                <a:solidFill>
                  <a:schemeClr val="tx1"/>
                </a:solidFill>
                <a:latin typeface="微软雅黑" panose="020B0503020204020204" pitchFamily="34" charset="-122"/>
                <a:ea typeface="微软雅黑" panose="020B0503020204020204" pitchFamily="34" charset="-122"/>
              </a:rPr>
              <a:t>日前）</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899592" y="4227934"/>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99592" y="2571750"/>
            <a:ext cx="504056"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10</a:t>
            </a:r>
            <a:endParaRPr lang="zh-CN" alt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169551"/>
          </a:xfrm>
          <a:prstGeom prst="rect">
            <a:avLst/>
          </a:prstGeom>
        </p:spPr>
        <p:txBody>
          <a:bodyPr wrap="square">
            <a:spAutoFit/>
          </a:bodyPr>
          <a:lstStyle/>
          <a:p>
            <a:pPr indent="270510">
              <a:lnSpc>
                <a:spcPts val="2800"/>
              </a:lnSpc>
            </a:pPr>
            <a:r>
              <a:rPr lang="zh-CN" altLang="zh-CN" sz="1400" kern="100" dirty="0">
                <a:latin typeface="+mj-ea"/>
                <a:ea typeface="+mj-ea"/>
                <a:cs typeface="仿宋" panose="02010609060101010101" pitchFamily="49" charset="-122"/>
              </a:rPr>
              <a:t>组长：（校长）</a:t>
            </a:r>
            <a:endParaRPr lang="zh-CN" altLang="zh-CN" sz="1400" kern="100" dirty="0">
              <a:latin typeface="+mj-ea"/>
              <a:ea typeface="+mj-ea"/>
            </a:endParaRPr>
          </a:p>
          <a:p>
            <a:pPr indent="270510">
              <a:lnSpc>
                <a:spcPts val="2800"/>
              </a:lnSpc>
            </a:pPr>
            <a:r>
              <a:rPr lang="zh-CN" altLang="zh-CN" sz="1400" kern="100" dirty="0">
                <a:latin typeface="+mj-ea"/>
                <a:ea typeface="+mj-ea"/>
                <a:cs typeface="仿宋" panose="02010609060101010101" pitchFamily="49" charset="-122"/>
              </a:rPr>
              <a:t>副组长：（原则上教学副校长）</a:t>
            </a:r>
            <a:endParaRPr lang="zh-CN" altLang="zh-CN" sz="1400" kern="100" dirty="0">
              <a:latin typeface="+mj-ea"/>
              <a:ea typeface="+mj-ea"/>
            </a:endParaRPr>
          </a:p>
          <a:p>
            <a:pPr indent="270510">
              <a:lnSpc>
                <a:spcPts val="2800"/>
              </a:lnSpc>
            </a:pPr>
            <a:r>
              <a:rPr lang="zh-CN" altLang="zh-CN" sz="1400" kern="100" dirty="0">
                <a:latin typeface="+mj-ea"/>
                <a:ea typeface="+mj-ea"/>
                <a:cs typeface="仿宋" panose="02010609060101010101" pitchFamily="49" charset="-122"/>
              </a:rPr>
              <a:t>成员：（系部主任、服务教师等）</a:t>
            </a:r>
            <a:endParaRPr lang="zh-CN" altLang="zh-CN" sz="1400" kern="100" dirty="0">
              <a:effectLst/>
              <a:latin typeface="+mj-ea"/>
              <a:ea typeface="+mj-ea"/>
            </a:endParaRPr>
          </a:p>
        </p:txBody>
      </p:sp>
      <p:sp>
        <p:nvSpPr>
          <p:cNvPr id="12" name="矩形 11"/>
          <p:cNvSpPr/>
          <p:nvPr/>
        </p:nvSpPr>
        <p:spPr>
          <a:xfrm>
            <a:off x="1226788" y="1072937"/>
            <a:ext cx="1579278" cy="369332"/>
          </a:xfrm>
          <a:prstGeom prst="rect">
            <a:avLst/>
          </a:prstGeom>
        </p:spPr>
        <p:txBody>
          <a:bodyPr wrap="none">
            <a:spAutoFit/>
          </a:bodyPr>
          <a:lstStyle/>
          <a:p>
            <a:r>
              <a:rPr lang="zh-CN" altLang="en-US" b="1" kern="100" dirty="0" smtClean="0">
                <a:latin typeface="+mn-ea"/>
                <a:cs typeface="黑体" panose="02010609060101010101" pitchFamily="49" charset="-122"/>
              </a:rPr>
              <a:t>一、</a:t>
            </a:r>
            <a:r>
              <a:rPr lang="zh-CN" altLang="zh-CN" b="1" kern="100" dirty="0" smtClean="0">
                <a:latin typeface="+mn-ea"/>
                <a:cs typeface="黑体" panose="02010609060101010101" pitchFamily="49" charset="-122"/>
              </a:rPr>
              <a:t>组织</a:t>
            </a:r>
            <a:r>
              <a:rPr lang="zh-CN" altLang="zh-CN" b="1" kern="100" dirty="0">
                <a:latin typeface="+mn-ea"/>
                <a:cs typeface="黑体" panose="02010609060101010101" pitchFamily="49" charset="-122"/>
              </a:rPr>
              <a:t>机构</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447040"/>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（年、月、日）</a:t>
            </a:r>
            <a:endParaRPr lang="zh-CN" altLang="zh-CN" sz="1400" kern="100" dirty="0">
              <a:effectLst/>
              <a:latin typeface="+mj-ea"/>
              <a:ea typeface="+mj-ea"/>
            </a:endParaRPr>
          </a:p>
        </p:txBody>
      </p:sp>
      <p:sp>
        <p:nvSpPr>
          <p:cNvPr id="16" name="矩形 15"/>
          <p:cNvSpPr/>
          <p:nvPr/>
        </p:nvSpPr>
        <p:spPr>
          <a:xfrm>
            <a:off x="4971204" y="1072937"/>
            <a:ext cx="1579278" cy="369332"/>
          </a:xfrm>
          <a:prstGeom prst="rect">
            <a:avLst/>
          </a:prstGeom>
        </p:spPr>
        <p:txBody>
          <a:bodyPr wrap="none">
            <a:spAutoFit/>
          </a:bodyPr>
          <a:lstStyle/>
          <a:p>
            <a:r>
              <a:rPr lang="zh-CN" altLang="en-US" b="1" kern="100" dirty="0">
                <a:latin typeface="+mn-ea"/>
                <a:cs typeface="黑体" panose="02010609060101010101" pitchFamily="49" charset="-122"/>
              </a:rPr>
              <a:t>二、比赛时间</a:t>
            </a:r>
            <a:endParaRPr lang="zh-CN" altLang="en-US" dirty="0">
              <a:latin typeface="+mn-ea"/>
            </a:endParaRPr>
          </a:p>
        </p:txBody>
      </p:sp>
      <p:sp>
        <p:nvSpPr>
          <p:cNvPr id="20" name="直角三角形 19"/>
          <p:cNvSpPr/>
          <p:nvPr/>
        </p:nvSpPr>
        <p:spPr>
          <a:xfrm>
            <a:off x="1043608" y="3324675"/>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20" idx="2"/>
          </p:cNvCxnSpPr>
          <p:nvPr/>
        </p:nvCxnSpPr>
        <p:spPr>
          <a:xfrm>
            <a:off x="1043608" y="3507855"/>
            <a:ext cx="704966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26788" y="3089162"/>
            <a:ext cx="1579278" cy="369332"/>
          </a:xfrm>
          <a:prstGeom prst="rect">
            <a:avLst/>
          </a:prstGeom>
        </p:spPr>
        <p:txBody>
          <a:bodyPr wrap="none">
            <a:spAutoFit/>
          </a:bodyPr>
          <a:lstStyle/>
          <a:p>
            <a:r>
              <a:rPr lang="zh-CN" altLang="en-US" b="1" kern="100" dirty="0">
                <a:latin typeface="+mn-ea"/>
                <a:cs typeface="黑体" panose="02010609060101010101" pitchFamily="49" charset="-122"/>
              </a:rPr>
              <a:t>三、参赛选手</a:t>
            </a:r>
            <a:endParaRPr lang="zh-CN" altLang="en-US" dirty="0">
              <a:latin typeface="+mn-ea"/>
            </a:endParaRPr>
          </a:p>
        </p:txBody>
      </p:sp>
      <p:sp>
        <p:nvSpPr>
          <p:cNvPr id="24" name="矩形 23"/>
          <p:cNvSpPr/>
          <p:nvPr/>
        </p:nvSpPr>
        <p:spPr>
          <a:xfrm>
            <a:off x="1058888" y="3507854"/>
            <a:ext cx="7034388" cy="404341"/>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本次参赛教师人数，学生参赛人数，比赛场次安排，每场次人数等。</a:t>
            </a:r>
            <a:endParaRPr lang="zh-CN" altLang="zh-CN" sz="1400" kern="100" dirty="0">
              <a:effectLst/>
              <a:latin typeface="+mj-ea"/>
              <a:ea typeface="+mj-ea"/>
            </a:endParaRPr>
          </a:p>
        </p:txBody>
      </p:sp>
      <p:sp>
        <p:nvSpPr>
          <p:cNvPr id="26" name="文本框 25"/>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887696"/>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比赛场</a:t>
            </a:r>
            <a:r>
              <a:rPr lang="zh-CN" altLang="en-US" sz="1400" kern="100" dirty="0">
                <a:latin typeface="+mj-ea"/>
                <a:ea typeface="+mj-ea"/>
                <a:cs typeface="仿宋" panose="02010609060101010101" pitchFamily="49" charset="-122"/>
              </a:rPr>
              <a:t>地划分，具体房间号，工位安排，赛场示意图； 赛场内外布置相关指示、引导标识。赛场宣传</a:t>
            </a:r>
            <a:r>
              <a:rPr lang="zh-CN" altLang="en-US" sz="1400" kern="100" dirty="0" smtClean="0">
                <a:latin typeface="+mj-ea"/>
                <a:ea typeface="+mj-ea"/>
                <a:cs typeface="仿宋" panose="02010609060101010101" pitchFamily="49" charset="-122"/>
              </a:rPr>
              <a:t>条幅、</a:t>
            </a:r>
            <a:r>
              <a:rPr lang="zh-CN" altLang="en-US" sz="1400" kern="100" dirty="0">
                <a:latin typeface="+mj-ea"/>
                <a:ea typeface="+mj-ea"/>
                <a:cs typeface="仿宋" panose="02010609060101010101" pitchFamily="49" charset="-122"/>
              </a:rPr>
              <a:t>各种场地门贴、工位号牌等；赛场工作人员、服务人员、志愿者服装统一。</a:t>
            </a:r>
            <a:endParaRPr lang="zh-CN" altLang="zh-CN" sz="1400" kern="100" dirty="0">
              <a:effectLst/>
              <a:latin typeface="+mj-ea"/>
              <a:ea typeface="+mj-ea"/>
            </a:endParaRPr>
          </a:p>
        </p:txBody>
      </p:sp>
      <p:sp>
        <p:nvSpPr>
          <p:cNvPr id="12" name="矩形 11"/>
          <p:cNvSpPr/>
          <p:nvPr/>
        </p:nvSpPr>
        <p:spPr>
          <a:xfrm>
            <a:off x="1226788" y="1072937"/>
            <a:ext cx="2492990" cy="369332"/>
          </a:xfrm>
          <a:prstGeom prst="rect">
            <a:avLst/>
          </a:prstGeom>
        </p:spPr>
        <p:txBody>
          <a:bodyPr wrap="none">
            <a:spAutoFit/>
          </a:bodyPr>
          <a:lstStyle/>
          <a:p>
            <a:r>
              <a:rPr lang="zh-CN" altLang="en-US" b="1" kern="100" dirty="0">
                <a:latin typeface="+mn-ea"/>
                <a:cs typeface="黑体" panose="02010609060101010101" pitchFamily="49" charset="-122"/>
              </a:rPr>
              <a:t>四、比赛相关场地安排</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2199705"/>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负责人、主持人、召开时间、开会地点、联络人（负责沟通参赛队伍）等信息。（赛项说明会主要内容包括介绍比赛规程、比赛总体安排、比赛须知、赛事答疑等，比赛环境有变化的要予以特殊说明。）</a:t>
            </a:r>
            <a:endParaRPr lang="zh-CN" altLang="zh-CN" sz="1400" kern="100" dirty="0">
              <a:effectLst/>
              <a:latin typeface="+mj-ea"/>
              <a:ea typeface="+mj-ea"/>
            </a:endParaRPr>
          </a:p>
        </p:txBody>
      </p:sp>
      <p:sp>
        <p:nvSpPr>
          <p:cNvPr id="16" name="矩形 15"/>
          <p:cNvSpPr/>
          <p:nvPr/>
        </p:nvSpPr>
        <p:spPr>
          <a:xfrm>
            <a:off x="4971204" y="1072937"/>
            <a:ext cx="2262158" cy="369332"/>
          </a:xfrm>
          <a:prstGeom prst="rect">
            <a:avLst/>
          </a:prstGeom>
        </p:spPr>
        <p:txBody>
          <a:bodyPr wrap="none">
            <a:spAutoFit/>
          </a:bodyPr>
          <a:lstStyle/>
          <a:p>
            <a:r>
              <a:rPr lang="zh-CN" altLang="en-US" b="1" kern="100" dirty="0">
                <a:latin typeface="+mn-ea"/>
                <a:cs typeface="黑体" panose="02010609060101010101" pitchFamily="49" charset="-122"/>
              </a:rPr>
              <a:t>五、赛项说明会安排</a:t>
            </a:r>
            <a:endParaRPr lang="zh-CN" altLang="en-US" dirty="0">
              <a:latin typeface="+mn-ea"/>
            </a:endParaRPr>
          </a:p>
        </p:txBody>
      </p:sp>
      <p:sp>
        <p:nvSpPr>
          <p:cNvPr id="17" name="文本框 16"/>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2892626"/>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3075806"/>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3156298"/>
            <a:ext cx="3289972" cy="1122487"/>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包括入场、检查身份、开始比赛、结束比赛时间、负责教师等，表格形式描述。</a:t>
            </a:r>
            <a:endParaRPr lang="zh-CN" altLang="zh-CN" sz="1400" kern="100" dirty="0">
              <a:effectLst/>
              <a:latin typeface="+mj-ea"/>
              <a:ea typeface="+mj-ea"/>
            </a:endParaRPr>
          </a:p>
        </p:txBody>
      </p:sp>
      <p:sp>
        <p:nvSpPr>
          <p:cNvPr id="12" name="矩形 11"/>
          <p:cNvSpPr/>
          <p:nvPr/>
        </p:nvSpPr>
        <p:spPr>
          <a:xfrm>
            <a:off x="1226788" y="2657113"/>
            <a:ext cx="2492990" cy="369332"/>
          </a:xfrm>
          <a:prstGeom prst="rect">
            <a:avLst/>
          </a:prstGeom>
        </p:spPr>
        <p:txBody>
          <a:bodyPr wrap="none">
            <a:spAutoFit/>
          </a:bodyPr>
          <a:lstStyle/>
          <a:p>
            <a:r>
              <a:rPr lang="zh-CN" altLang="en-US" b="1" kern="100" dirty="0">
                <a:latin typeface="+mn-ea"/>
                <a:cs typeface="黑体" panose="02010609060101010101" pitchFamily="49" charset="-122"/>
              </a:rPr>
              <a:t>七、赛程具体时间安排</a:t>
            </a:r>
            <a:endParaRPr lang="zh-CN" altLang="en-US" dirty="0">
              <a:latin typeface="+mn-ea"/>
            </a:endParaRPr>
          </a:p>
        </p:txBody>
      </p:sp>
      <p:sp>
        <p:nvSpPr>
          <p:cNvPr id="13" name="直角三角形 12"/>
          <p:cNvSpPr/>
          <p:nvPr/>
        </p:nvSpPr>
        <p:spPr>
          <a:xfrm>
            <a:off x="4788024" y="2892626"/>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3075806"/>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3156298"/>
            <a:ext cx="3289972" cy="1122487"/>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确定负责人，明确赛场观摩的地点、时间及注意事项等。可安排对学校进行参观，明确参观路线。</a:t>
            </a:r>
            <a:endParaRPr lang="zh-CN" altLang="zh-CN" sz="1400" kern="100" dirty="0">
              <a:effectLst/>
              <a:latin typeface="+mj-ea"/>
              <a:ea typeface="+mj-ea"/>
            </a:endParaRPr>
          </a:p>
        </p:txBody>
      </p:sp>
      <p:sp>
        <p:nvSpPr>
          <p:cNvPr id="16" name="矩形 15"/>
          <p:cNvSpPr/>
          <p:nvPr/>
        </p:nvSpPr>
        <p:spPr>
          <a:xfrm>
            <a:off x="4971204" y="2657113"/>
            <a:ext cx="1579278" cy="369332"/>
          </a:xfrm>
          <a:prstGeom prst="rect">
            <a:avLst/>
          </a:prstGeom>
        </p:spPr>
        <p:txBody>
          <a:bodyPr wrap="none">
            <a:spAutoFit/>
          </a:bodyPr>
          <a:lstStyle/>
          <a:p>
            <a:r>
              <a:rPr lang="zh-CN" altLang="en-US" b="1" kern="100" dirty="0">
                <a:latin typeface="+mn-ea"/>
                <a:cs typeface="黑体" panose="02010609060101010101" pitchFamily="49" charset="-122"/>
              </a:rPr>
              <a:t>八、观摩安排</a:t>
            </a:r>
            <a:endParaRPr lang="zh-CN" altLang="en-US" dirty="0">
              <a:latin typeface="+mn-ea"/>
            </a:endParaRPr>
          </a:p>
        </p:txBody>
      </p:sp>
      <p:sp>
        <p:nvSpPr>
          <p:cNvPr id="20" name="直角三角形 19"/>
          <p:cNvSpPr/>
          <p:nvPr/>
        </p:nvSpPr>
        <p:spPr>
          <a:xfrm>
            <a:off x="1043608" y="1227959"/>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20" idx="2"/>
          </p:cNvCxnSpPr>
          <p:nvPr/>
        </p:nvCxnSpPr>
        <p:spPr>
          <a:xfrm>
            <a:off x="1043608" y="1411139"/>
            <a:ext cx="704966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26788" y="992446"/>
            <a:ext cx="1800493" cy="369332"/>
          </a:xfrm>
          <a:prstGeom prst="rect">
            <a:avLst/>
          </a:prstGeom>
        </p:spPr>
        <p:txBody>
          <a:bodyPr wrap="none">
            <a:spAutoFit/>
          </a:bodyPr>
          <a:lstStyle/>
          <a:p>
            <a:r>
              <a:rPr lang="zh-CN" altLang="en-US" b="1" kern="100" dirty="0">
                <a:latin typeface="+mn-ea"/>
                <a:cs typeface="黑体" panose="02010609060101010101" pitchFamily="49" charset="-122"/>
              </a:rPr>
              <a:t>六、领队会安排</a:t>
            </a:r>
            <a:endParaRPr lang="zh-CN" altLang="en-US" dirty="0">
              <a:latin typeface="+mn-ea"/>
            </a:endParaRPr>
          </a:p>
        </p:txBody>
      </p:sp>
      <p:sp>
        <p:nvSpPr>
          <p:cNvPr id="24" name="矩形 23"/>
          <p:cNvSpPr/>
          <p:nvPr/>
        </p:nvSpPr>
        <p:spPr>
          <a:xfrm>
            <a:off x="1058888" y="1411138"/>
            <a:ext cx="7034388" cy="1169551"/>
          </a:xfrm>
          <a:prstGeom prst="rect">
            <a:avLst/>
          </a:prstGeom>
        </p:spPr>
        <p:txBody>
          <a:bodyPr wrap="square">
            <a:spAutoFit/>
          </a:bodyPr>
          <a:lstStyle/>
          <a:p>
            <a:pPr indent="270510">
              <a:lnSpc>
                <a:spcPts val="2800"/>
              </a:lnSpc>
            </a:pPr>
            <a:r>
              <a:rPr lang="zh-CN" altLang="en-US" sz="1400" kern="100" dirty="0" smtClean="0">
                <a:latin typeface="+mj-ea"/>
                <a:ea typeface="+mj-ea"/>
                <a:cs typeface="仿宋" panose="02010609060101010101" pitchFamily="49" charset="-122"/>
              </a:rPr>
              <a:t>  确定负责人</a:t>
            </a:r>
            <a:r>
              <a:rPr lang="zh-CN" altLang="en-US" sz="1400" kern="100" dirty="0">
                <a:latin typeface="+mj-ea"/>
                <a:ea typeface="+mj-ea"/>
                <a:cs typeface="仿宋" panose="02010609060101010101" pitchFamily="49" charset="-122"/>
              </a:rPr>
              <a:t>，明确领队会时间，地点等。会议内容主要包括：明确比赛整体时间安排，注意事项等，完成大赛手册、参赛胸卡发放</a:t>
            </a:r>
            <a:r>
              <a:rPr lang="en-US" altLang="zh-CN" sz="1400" kern="100" dirty="0">
                <a:latin typeface="+mj-ea"/>
                <a:ea typeface="+mj-ea"/>
                <a:cs typeface="仿宋" panose="02010609060101010101" pitchFamily="49" charset="-122"/>
              </a:rPr>
              <a:t>,</a:t>
            </a:r>
            <a:r>
              <a:rPr lang="zh-CN" altLang="en-US" sz="1400" kern="100" dirty="0">
                <a:latin typeface="+mj-ea"/>
                <a:ea typeface="+mj-ea"/>
                <a:cs typeface="仿宋" panose="02010609060101010101" pitchFamily="49" charset="-122"/>
              </a:rPr>
              <a:t>进行抽签等赛前准备工作。（对于简单赛项，领队会可在开赛当日早上举行）</a:t>
            </a:r>
            <a:endParaRPr lang="zh-CN" altLang="zh-CN" sz="1400" kern="100" dirty="0">
              <a:effectLst/>
              <a:latin typeface="+mj-ea"/>
              <a:ea typeface="+mj-ea"/>
            </a:endParaRPr>
          </a:p>
        </p:txBody>
      </p:sp>
      <p:sp>
        <p:nvSpPr>
          <p:cNvPr id="19" name="文本框 18"/>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79915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982331"/>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2062823"/>
            <a:ext cx="3289972" cy="1528624"/>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负责人，明确中午就餐时间、地点及就餐方式（中餐</a:t>
            </a:r>
            <a:r>
              <a:rPr lang="zh-CN" altLang="en-US" sz="1400" kern="100" dirty="0" smtClean="0">
                <a:latin typeface="+mj-ea"/>
                <a:ea typeface="+mj-ea"/>
                <a:cs typeface="仿宋" panose="02010609060101010101" pitchFamily="49" charset="-122"/>
              </a:rPr>
              <a:t>标准</a:t>
            </a:r>
            <a:r>
              <a:rPr lang="en-US" altLang="zh-CN" sz="1400" kern="100" dirty="0" smtClean="0">
                <a:latin typeface="+mj-ea"/>
                <a:ea typeface="+mj-ea"/>
                <a:cs typeface="仿宋" panose="02010609060101010101" pitchFamily="49" charset="-122"/>
              </a:rPr>
              <a:t>40</a:t>
            </a:r>
            <a:r>
              <a:rPr lang="zh-CN" altLang="en-US" sz="1400" kern="100" dirty="0">
                <a:latin typeface="+mj-ea"/>
                <a:ea typeface="+mj-ea"/>
                <a:cs typeface="仿宋" panose="02010609060101010101" pitchFamily="49" charset="-122"/>
              </a:rPr>
              <a:t>元）。为参赛学校提供住宿安排信息。（住宿费用由参赛单位自理）。</a:t>
            </a:r>
            <a:endParaRPr lang="zh-CN" altLang="zh-CN" sz="1400" kern="100" dirty="0">
              <a:effectLst/>
              <a:latin typeface="+mj-ea"/>
              <a:ea typeface="+mj-ea"/>
            </a:endParaRPr>
          </a:p>
        </p:txBody>
      </p:sp>
      <p:sp>
        <p:nvSpPr>
          <p:cNvPr id="12" name="矩形 11"/>
          <p:cNvSpPr/>
          <p:nvPr/>
        </p:nvSpPr>
        <p:spPr>
          <a:xfrm>
            <a:off x="1226788" y="1563638"/>
            <a:ext cx="1569660" cy="369332"/>
          </a:xfrm>
          <a:prstGeom prst="rect">
            <a:avLst/>
          </a:prstGeom>
        </p:spPr>
        <p:txBody>
          <a:bodyPr wrap="none">
            <a:spAutoFit/>
          </a:bodyPr>
          <a:lstStyle/>
          <a:p>
            <a:r>
              <a:rPr lang="zh-CN" altLang="en-US" b="1" kern="100" dirty="0">
                <a:latin typeface="+mn-ea"/>
                <a:cs typeface="黑体" panose="02010609060101010101" pitchFamily="49" charset="-122"/>
              </a:rPr>
              <a:t>九、接待安排</a:t>
            </a:r>
            <a:endParaRPr lang="zh-CN" altLang="en-US" dirty="0">
              <a:latin typeface="+mn-ea"/>
            </a:endParaRPr>
          </a:p>
        </p:txBody>
      </p:sp>
      <p:sp>
        <p:nvSpPr>
          <p:cNvPr id="13" name="直角三角形 12"/>
          <p:cNvSpPr/>
          <p:nvPr/>
        </p:nvSpPr>
        <p:spPr>
          <a:xfrm>
            <a:off x="4788024" y="179915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982331"/>
            <a:ext cx="367240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2062823"/>
            <a:ext cx="3657128" cy="1169551"/>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负责人，优秀作品回收保存。每个赛场全程录像，存放至移动</a:t>
            </a:r>
            <a:r>
              <a:rPr lang="zh-CN" altLang="en-US" sz="1400" kern="100" dirty="0" smtClean="0">
                <a:latin typeface="+mj-ea"/>
                <a:ea typeface="+mj-ea"/>
                <a:cs typeface="仿宋" panose="02010609060101010101" pitchFamily="49" charset="-122"/>
              </a:rPr>
              <a:t>硬盘（光盘）上交</a:t>
            </a:r>
            <a:r>
              <a:rPr lang="zh-CN" altLang="en-US" sz="1400" kern="100" dirty="0">
                <a:latin typeface="+mj-ea"/>
                <a:ea typeface="+mj-ea"/>
                <a:cs typeface="仿宋" panose="02010609060101010101" pitchFamily="49" charset="-122"/>
              </a:rPr>
              <a:t>大赛办。照片清晰度要符合大赛办要求。</a:t>
            </a:r>
            <a:endParaRPr lang="zh-CN" altLang="zh-CN" sz="1400" kern="100" dirty="0">
              <a:effectLst/>
              <a:latin typeface="+mj-ea"/>
              <a:ea typeface="+mj-ea"/>
            </a:endParaRPr>
          </a:p>
        </p:txBody>
      </p:sp>
      <p:sp>
        <p:nvSpPr>
          <p:cNvPr id="16" name="矩形 15"/>
          <p:cNvSpPr/>
          <p:nvPr/>
        </p:nvSpPr>
        <p:spPr>
          <a:xfrm>
            <a:off x="4892242" y="1563638"/>
            <a:ext cx="3647152" cy="369332"/>
          </a:xfrm>
          <a:prstGeom prst="rect">
            <a:avLst/>
          </a:prstGeom>
        </p:spPr>
        <p:txBody>
          <a:bodyPr wrap="none">
            <a:spAutoFit/>
          </a:bodyPr>
          <a:lstStyle/>
          <a:p>
            <a:r>
              <a:rPr lang="zh-CN" altLang="en-US" b="1" kern="100" dirty="0">
                <a:latin typeface="+mn-ea"/>
                <a:cs typeface="黑体" panose="02010609060101010101" pitchFamily="49" charset="-122"/>
              </a:rPr>
              <a:t>十、作品回收及赛场照、录像安排</a:t>
            </a:r>
            <a:endParaRPr lang="zh-CN" altLang="en-US" dirty="0">
              <a:latin typeface="+mn-ea"/>
            </a:endParaRPr>
          </a:p>
        </p:txBody>
      </p:sp>
      <p:sp>
        <p:nvSpPr>
          <p:cNvPr id="17" name="文本框 16"/>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887696"/>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负责人，撰写并于开赛后第二天将新闻稿件报送大赛办</a:t>
            </a:r>
            <a:r>
              <a:rPr lang="zh-CN" altLang="en-US" sz="1400" kern="100" dirty="0" smtClean="0">
                <a:latin typeface="+mj-ea"/>
                <a:ea typeface="+mj-ea"/>
                <a:cs typeface="仿宋" panose="02010609060101010101" pitchFamily="49" charset="-122"/>
              </a:rPr>
              <a:t>。（</a:t>
            </a:r>
            <a:r>
              <a:rPr lang="zh-CN" altLang="en-US" sz="1400" kern="100" dirty="0">
                <a:latin typeface="+mj-ea"/>
                <a:ea typeface="+mj-ea"/>
                <a:cs typeface="仿宋" panose="02010609060101010101" pitchFamily="49" charset="-122"/>
              </a:rPr>
              <a:t>报送邮箱</a:t>
            </a:r>
            <a:r>
              <a:rPr lang="zh-CN" altLang="en-US" sz="1400" kern="100" dirty="0" smtClean="0">
                <a:latin typeface="+mj-ea"/>
                <a:ea typeface="+mj-ea"/>
                <a:cs typeface="仿宋" panose="02010609060101010101" pitchFamily="49" charset="-122"/>
              </a:rPr>
              <a:t>地</a:t>
            </a:r>
            <a:r>
              <a:rPr lang="en-US" altLang="zh-CN" sz="1400" dirty="0" smtClean="0">
                <a:solidFill>
                  <a:srgbClr val="FF0000"/>
                </a:solidFill>
              </a:rPr>
              <a:t>94232448 @</a:t>
            </a:r>
            <a:r>
              <a:rPr lang="en-US" altLang="zh-CN" sz="1400" dirty="0" err="1" smtClean="0">
                <a:solidFill>
                  <a:srgbClr val="FF0000"/>
                </a:solidFill>
              </a:rPr>
              <a:t>qq.com</a:t>
            </a:r>
            <a:r>
              <a:rPr lang="en-US" altLang="zh-CN" sz="1400" dirty="0" smtClean="0">
                <a:solidFill>
                  <a:srgbClr val="FF0000"/>
                </a:solidFill>
              </a:rPr>
              <a:t> </a:t>
            </a:r>
            <a:r>
              <a:rPr lang="zh-CN" altLang="en-US" sz="1400" kern="100" dirty="0" smtClean="0">
                <a:latin typeface="+mj-ea"/>
                <a:ea typeface="+mj-ea"/>
                <a:cs typeface="仿宋" panose="02010609060101010101" pitchFamily="49" charset="-122"/>
              </a:rPr>
              <a:t>，</a:t>
            </a:r>
            <a:r>
              <a:rPr lang="zh-CN" altLang="en-US" sz="1400" kern="100" dirty="0">
                <a:latin typeface="+mj-ea"/>
                <a:ea typeface="+mj-ea"/>
                <a:cs typeface="仿宋" panose="02010609060101010101" pitchFamily="49" charset="-122"/>
              </a:rPr>
              <a:t>由大赛办负责人审阅后，报送市教育局审批，最后发送到教育平台发布。）</a:t>
            </a:r>
            <a:endParaRPr lang="zh-CN" altLang="zh-CN" sz="1400" kern="100" dirty="0">
              <a:effectLst/>
              <a:latin typeface="+mj-ea"/>
              <a:ea typeface="+mj-ea"/>
            </a:endParaRPr>
          </a:p>
        </p:txBody>
      </p:sp>
      <p:sp>
        <p:nvSpPr>
          <p:cNvPr id="12" name="矩形 11"/>
          <p:cNvSpPr/>
          <p:nvPr/>
        </p:nvSpPr>
        <p:spPr>
          <a:xfrm>
            <a:off x="1226788" y="1072937"/>
            <a:ext cx="1800493" cy="369332"/>
          </a:xfrm>
          <a:prstGeom prst="rect">
            <a:avLst/>
          </a:prstGeom>
        </p:spPr>
        <p:txBody>
          <a:bodyPr wrap="none">
            <a:spAutoFit/>
          </a:bodyPr>
          <a:lstStyle/>
          <a:p>
            <a:r>
              <a:rPr lang="zh-CN" altLang="en-US" b="1" kern="100" dirty="0">
                <a:latin typeface="+mn-ea"/>
                <a:cs typeface="黑体" panose="02010609060101010101" pitchFamily="49" charset="-122"/>
              </a:rPr>
              <a:t>十一、新闻稿件</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810478"/>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具体负责人和资源转化的形式和内容。</a:t>
            </a:r>
            <a:endParaRPr lang="zh-CN" altLang="zh-CN" sz="1400" kern="100" dirty="0">
              <a:effectLst/>
              <a:latin typeface="+mj-ea"/>
              <a:ea typeface="+mj-ea"/>
            </a:endParaRPr>
          </a:p>
        </p:txBody>
      </p:sp>
      <p:sp>
        <p:nvSpPr>
          <p:cNvPr id="16" name="矩形 15"/>
          <p:cNvSpPr/>
          <p:nvPr/>
        </p:nvSpPr>
        <p:spPr>
          <a:xfrm>
            <a:off x="4971204" y="1072937"/>
            <a:ext cx="2262158" cy="369332"/>
          </a:xfrm>
          <a:prstGeom prst="rect">
            <a:avLst/>
          </a:prstGeom>
        </p:spPr>
        <p:txBody>
          <a:bodyPr wrap="none">
            <a:spAutoFit/>
          </a:bodyPr>
          <a:lstStyle/>
          <a:p>
            <a:r>
              <a:rPr lang="zh-CN" altLang="en-US" b="1" kern="100" dirty="0">
                <a:latin typeface="+mn-ea"/>
                <a:cs typeface="黑体" panose="02010609060101010101" pitchFamily="49" charset="-122"/>
              </a:rPr>
              <a:t>十二、资源转化安排</a:t>
            </a:r>
            <a:endParaRPr lang="zh-CN" altLang="en-US" dirty="0">
              <a:latin typeface="+mn-ea"/>
            </a:endParaRPr>
          </a:p>
        </p:txBody>
      </p:sp>
      <p:sp>
        <p:nvSpPr>
          <p:cNvPr id="17" name="直角三角形 16"/>
          <p:cNvSpPr/>
          <p:nvPr/>
        </p:nvSpPr>
        <p:spPr>
          <a:xfrm>
            <a:off x="4788024" y="274861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2"/>
          </p:cNvCxnSpPr>
          <p:nvPr/>
        </p:nvCxnSpPr>
        <p:spPr>
          <a:xfrm>
            <a:off x="4788024" y="293179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803304" y="3012282"/>
            <a:ext cx="3289972" cy="802640"/>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附</a:t>
            </a:r>
            <a:r>
              <a:rPr lang="zh-CN" altLang="en-US" sz="1400" kern="100" dirty="0">
                <a:latin typeface="+mj-ea"/>
                <a:ea typeface="+mj-ea"/>
                <a:cs typeface="仿宋" panose="02010609060101010101" pitchFamily="49" charset="-122"/>
              </a:rPr>
              <a:t>大赛办下发的参赛人员统计表</a:t>
            </a:r>
            <a:r>
              <a:rPr lang="en-US" altLang="zh-CN" sz="1400" kern="100" dirty="0">
                <a:latin typeface="+mj-ea"/>
                <a:ea typeface="+mj-ea"/>
                <a:cs typeface="仿宋" panose="02010609060101010101" pitchFamily="49" charset="-122"/>
              </a:rPr>
              <a:t>(</a:t>
            </a:r>
            <a:r>
              <a:rPr lang="zh-CN" altLang="zh-CN" sz="1400" kern="100" dirty="0">
                <a:latin typeface="+mj-ea"/>
                <a:ea typeface="+mj-ea"/>
                <a:cs typeface="仿宋" panose="02010609060101010101" pitchFamily="49" charset="-122"/>
              </a:rPr>
              <a:t>选手报名信息）</a:t>
            </a:r>
            <a:endParaRPr lang="zh-CN" altLang="zh-CN" sz="1400" kern="100" dirty="0">
              <a:effectLst/>
              <a:latin typeface="+mj-ea"/>
              <a:ea typeface="+mj-ea"/>
              <a:cs typeface="仿宋" panose="02010609060101010101" pitchFamily="49" charset="-122"/>
            </a:endParaRPr>
          </a:p>
        </p:txBody>
      </p:sp>
      <p:sp>
        <p:nvSpPr>
          <p:cNvPr id="20" name="矩形 19"/>
          <p:cNvSpPr/>
          <p:nvPr/>
        </p:nvSpPr>
        <p:spPr>
          <a:xfrm>
            <a:off x="4971204" y="2513097"/>
            <a:ext cx="2561920" cy="369332"/>
          </a:xfrm>
          <a:prstGeom prst="rect">
            <a:avLst/>
          </a:prstGeom>
        </p:spPr>
        <p:txBody>
          <a:bodyPr wrap="none">
            <a:spAutoFit/>
          </a:bodyPr>
          <a:lstStyle/>
          <a:p>
            <a:r>
              <a:rPr lang="zh-CN" altLang="en-US" b="1" kern="100" dirty="0">
                <a:latin typeface="+mn-ea"/>
                <a:cs typeface="黑体" panose="02010609060101010101" pitchFamily="49" charset="-122"/>
              </a:rPr>
              <a:t> 十三、参赛人员统计表</a:t>
            </a:r>
            <a:endParaRPr lang="zh-CN" altLang="en-US" dirty="0">
              <a:latin typeface="+mn-ea"/>
            </a:endParaRPr>
          </a:p>
        </p:txBody>
      </p:sp>
      <p:sp>
        <p:nvSpPr>
          <p:cNvPr id="21" name="文本框 20"/>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965822"/>
            <a:ext cx="3289972" cy="447040"/>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201</a:t>
            </a:r>
            <a:r>
              <a:rPr lang="en-US" altLang="zh-CN" sz="1400" kern="100" dirty="0" smtClean="0">
                <a:latin typeface="+mj-ea"/>
                <a:ea typeface="+mj-ea"/>
                <a:cs typeface="仿宋" panose="02010609060101010101" pitchFamily="49" charset="-122"/>
              </a:rPr>
              <a:t>9</a:t>
            </a:r>
            <a:r>
              <a:rPr lang="zh-CN" altLang="en-US" sz="1400" kern="100" dirty="0" smtClean="0">
                <a:latin typeface="+mj-ea"/>
                <a:ea typeface="+mj-ea"/>
                <a:cs typeface="仿宋" panose="02010609060101010101" pitchFamily="49" charset="-122"/>
              </a:rPr>
              <a:t>年沈阳</a:t>
            </a:r>
            <a:r>
              <a:rPr lang="zh-CN" altLang="en-US" sz="1400" kern="100" dirty="0">
                <a:latin typeface="+mj-ea"/>
                <a:ea typeface="+mj-ea"/>
                <a:cs typeface="仿宋" panose="02010609060101010101" pitchFamily="49" charset="-122"/>
              </a:rPr>
              <a:t>职业院校技能大赛</a:t>
            </a:r>
          </a:p>
        </p:txBody>
      </p:sp>
      <p:sp>
        <p:nvSpPr>
          <p:cNvPr id="12" name="矩形 11"/>
          <p:cNvSpPr/>
          <p:nvPr/>
        </p:nvSpPr>
        <p:spPr>
          <a:xfrm>
            <a:off x="1226788" y="1072937"/>
            <a:ext cx="2468880" cy="384810"/>
          </a:xfrm>
          <a:prstGeom prst="rect">
            <a:avLst/>
          </a:prstGeom>
        </p:spPr>
        <p:txBody>
          <a:bodyPr wrap="none">
            <a:spAutoFit/>
          </a:bodyPr>
          <a:lstStyle/>
          <a:p>
            <a:pPr algn="l"/>
            <a:r>
              <a:rPr lang="zh-CN" altLang="en-US" b="1" kern="100" dirty="0">
                <a:latin typeface="+mn-ea"/>
                <a:cs typeface="黑体" panose="02010609060101010101" pitchFamily="49" charset="-122"/>
              </a:rPr>
              <a:t>一、使用大赛统一名称</a:t>
            </a: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4358640"/>
          </a:xfrm>
          <a:prstGeom prst="rect">
            <a:avLst/>
          </a:prstGeom>
        </p:spPr>
        <p:txBody>
          <a:bodyPr wrap="square">
            <a:spAutoFit/>
          </a:bodyPr>
          <a:lstStyle/>
          <a:p>
            <a:pPr indent="270510" algn="just">
              <a:lnSpc>
                <a:spcPts val="2800"/>
              </a:lnSpc>
            </a:pPr>
            <a:r>
              <a:rPr lang="zh-CN" altLang="en-US" sz="1000" kern="100" dirty="0">
                <a:latin typeface="+mj-ea"/>
                <a:ea typeface="+mj-ea"/>
                <a:cs typeface="仿宋" panose="02010609060101010101" pitchFamily="49" charset="-122"/>
              </a:rPr>
              <a:t>（一）标题</a:t>
            </a:r>
          </a:p>
          <a:p>
            <a:pPr indent="270510" algn="just">
              <a:lnSpc>
                <a:spcPts val="2800"/>
              </a:lnSpc>
            </a:pPr>
            <a:r>
              <a:rPr lang="zh-CN" altLang="en-US" sz="1000" kern="100" dirty="0">
                <a:latin typeface="+mj-ea"/>
                <a:ea typeface="+mj-ea"/>
                <a:cs typeface="仿宋" panose="02010609060101010101" pitchFamily="49" charset="-122"/>
              </a:rPr>
              <a:t>用2号小标宋体字，加黑，分一行或多行居中排布；回行时，要做到词意完整，排列对称，长短适宜，间距恰当，标题排列应当使用梯形或菱形。</a:t>
            </a:r>
          </a:p>
          <a:p>
            <a:pPr indent="270510" algn="just">
              <a:lnSpc>
                <a:spcPts val="2800"/>
              </a:lnSpc>
            </a:pPr>
            <a:r>
              <a:rPr lang="zh-CN" altLang="en-US" sz="1000" kern="100" dirty="0">
                <a:latin typeface="+mj-ea"/>
                <a:ea typeface="+mj-ea"/>
                <a:cs typeface="仿宋" panose="02010609060101010101" pitchFamily="49" charset="-122"/>
              </a:rPr>
              <a:t>（二）正文</a:t>
            </a:r>
          </a:p>
          <a:p>
            <a:pPr indent="270510" algn="just">
              <a:lnSpc>
                <a:spcPts val="2800"/>
              </a:lnSpc>
            </a:pPr>
            <a:r>
              <a:rPr lang="zh-CN" altLang="en-US" sz="1000" kern="100" dirty="0">
                <a:latin typeface="+mj-ea"/>
                <a:ea typeface="+mj-ea"/>
                <a:cs typeface="仿宋" panose="02010609060101010101" pitchFamily="49" charset="-122"/>
              </a:rPr>
              <a:t>一般用3号仿宋体字，每个自然段左空二字，回行顶格。文中结构层次序数依次可以用“一、”“（一）”“1.”“（1）”标注；第一层用黑体字、第二层用楷体字第三层和第四层用仿宋体字标注。</a:t>
            </a:r>
          </a:p>
          <a:p>
            <a:pPr indent="270510" algn="just">
              <a:lnSpc>
                <a:spcPts val="2800"/>
              </a:lnSpc>
            </a:pPr>
            <a:endParaRPr lang="zh-CN" altLang="en-US" sz="1000" kern="100" dirty="0">
              <a:latin typeface="+mj-ea"/>
              <a:ea typeface="+mj-ea"/>
              <a:cs typeface="仿宋" panose="02010609060101010101" pitchFamily="49" charset="-122"/>
            </a:endParaRPr>
          </a:p>
          <a:p>
            <a:pPr indent="270510" algn="just">
              <a:lnSpc>
                <a:spcPts val="2800"/>
              </a:lnSpc>
            </a:pPr>
            <a:endParaRPr lang="zh-CN" altLang="en-US" sz="1400" kern="100" dirty="0">
              <a:latin typeface="+mj-ea"/>
              <a:ea typeface="+mj-ea"/>
              <a:cs typeface="仿宋" panose="02010609060101010101" pitchFamily="49" charset="-122"/>
            </a:endParaRPr>
          </a:p>
          <a:p>
            <a:pPr indent="270510" algn="just">
              <a:lnSpc>
                <a:spcPts val="2800"/>
              </a:lnSpc>
            </a:pPr>
            <a:endParaRPr lang="zh-CN" altLang="en-US" sz="1400" kern="100" dirty="0">
              <a:latin typeface="+mj-ea"/>
              <a:ea typeface="+mj-ea"/>
              <a:cs typeface="仿宋" panose="02010609060101010101" pitchFamily="49" charset="-122"/>
            </a:endParaRPr>
          </a:p>
        </p:txBody>
      </p:sp>
      <p:sp>
        <p:nvSpPr>
          <p:cNvPr id="16" name="矩形 15"/>
          <p:cNvSpPr/>
          <p:nvPr/>
        </p:nvSpPr>
        <p:spPr>
          <a:xfrm>
            <a:off x="4971204"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rPr>
              <a:t>二、具体行文要求</a:t>
            </a: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457822"/>
            <a:ext cx="3289972" cy="25806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（三）附件</a:t>
            </a:r>
          </a:p>
          <a:p>
            <a:pPr indent="270510" algn="just">
              <a:lnSpc>
                <a:spcPts val="2800"/>
              </a:lnSpc>
            </a:pPr>
            <a:r>
              <a:rPr lang="zh-CN" altLang="en-US" sz="1200" kern="100" dirty="0">
                <a:latin typeface="+mj-ea"/>
                <a:ea typeface="+mj-ea"/>
                <a:cs typeface="仿宋" panose="02010609060101010101" pitchFamily="49" charset="-122"/>
              </a:rPr>
              <a:t>如有附件，在正文下空一行左空二字编排“附件”二字，后标全角冒号和附件名称。如有多个附件，使用阿拉伯数字标注附件顺序号（如“附件：1. XXXXX”）；附件名称后不加标点符号。附件名称较长需回行时，应当与上一行附件名称的首字对齐。</a:t>
            </a:r>
          </a:p>
        </p:txBody>
      </p:sp>
      <p:sp>
        <p:nvSpPr>
          <p:cNvPr id="12" name="矩形 11"/>
          <p:cNvSpPr/>
          <p:nvPr/>
        </p:nvSpPr>
        <p:spPr>
          <a:xfrm>
            <a:off x="1226788"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sym typeface="+mn-ea"/>
              </a:rPr>
              <a:t>二、具体行文要求</a:t>
            </a:r>
            <a:endParaRPr lang="zh-CN" altLang="en-US" b="1" kern="100" dirty="0">
              <a:latin typeface="+mn-ea"/>
              <a:cs typeface="黑体" panose="02010609060101010101" pitchFamily="49" charset="-122"/>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795684" y="1308597"/>
            <a:ext cx="3289972" cy="43586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(四)落款 </a:t>
            </a:r>
          </a:p>
          <a:p>
            <a:pPr indent="270510" algn="just">
              <a:lnSpc>
                <a:spcPts val="2800"/>
              </a:lnSpc>
            </a:pPr>
            <a:r>
              <a:rPr lang="zh-CN" altLang="en-US" sz="1200" kern="100" dirty="0">
                <a:latin typeface="+mj-ea"/>
                <a:ea typeface="+mj-ea"/>
                <a:cs typeface="仿宋" panose="02010609060101010101" pitchFamily="49" charset="-122"/>
              </a:rPr>
              <a:t>发文机关署名：在正文（或附件说明）下空一行右空二字编排发文机关署名，在发文机关署名下一行编排成文日期，首字比发文机关署名首字右移二字，如成文日期长于发文机关署名，应当使成文日期右空二字编排，并相应增加发文机关署名右空字数。</a:t>
            </a:r>
          </a:p>
          <a:p>
            <a:pPr indent="270510" algn="just">
              <a:lnSpc>
                <a:spcPts val="2800"/>
              </a:lnSpc>
            </a:pPr>
            <a:r>
              <a:rPr lang="zh-CN" altLang="en-US" sz="1200" kern="100" dirty="0">
                <a:latin typeface="+mj-ea"/>
                <a:ea typeface="+mj-ea"/>
                <a:cs typeface="仿宋" panose="02010609060101010101" pitchFamily="49" charset="-122"/>
              </a:rPr>
              <a:t>成文日期右空四字，用阿拉伯数字，将年、月、日标全，年份应标全称，月、日不编虚位（即1不编为01）。</a:t>
            </a:r>
          </a:p>
          <a:p>
            <a:pPr indent="270510" algn="just">
              <a:lnSpc>
                <a:spcPts val="2800"/>
              </a:lnSpc>
            </a:pPr>
            <a:endParaRPr lang="zh-CN" altLang="en-US" sz="1200" kern="100" dirty="0">
              <a:latin typeface="+mj-ea"/>
              <a:ea typeface="+mj-ea"/>
              <a:cs typeface="仿宋" panose="02010609060101010101" pitchFamily="49" charset="-122"/>
            </a:endParaRPr>
          </a:p>
          <a:p>
            <a:pPr indent="270510" algn="just">
              <a:lnSpc>
                <a:spcPts val="2800"/>
              </a:lnSpc>
            </a:pPr>
            <a:endParaRPr lang="zh-CN" altLang="en-US" sz="1200" kern="100" dirty="0">
              <a:latin typeface="+mj-ea"/>
              <a:ea typeface="+mj-ea"/>
              <a:cs typeface="仿宋" panose="02010609060101010101" pitchFamily="49" charset="-122"/>
            </a:endParaRP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28153" t="23400" r="29103" b="24800"/>
          <a:stretch>
            <a:fillRect/>
          </a:stretch>
        </p:blipFill>
        <p:spPr>
          <a:xfrm>
            <a:off x="385048" y="697094"/>
            <a:ext cx="4729848" cy="3888986"/>
          </a:xfrm>
          <a:prstGeom prst="rect">
            <a:avLst/>
          </a:prstGeom>
        </p:spPr>
      </p:pic>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grpSp>
        <p:nvGrpSpPr>
          <p:cNvPr id="3" name="组合 9"/>
          <p:cNvGrpSpPr/>
          <p:nvPr/>
        </p:nvGrpSpPr>
        <p:grpSpPr>
          <a:xfrm>
            <a:off x="179512" y="697094"/>
            <a:ext cx="1297124" cy="938552"/>
            <a:chOff x="388386" y="1166370"/>
            <a:chExt cx="1297124" cy="938552"/>
          </a:xfrm>
        </p:grpSpPr>
        <p:sp>
          <p:nvSpPr>
            <p:cNvPr id="4" name="矩形 3"/>
            <p:cNvSpPr/>
            <p:nvPr/>
          </p:nvSpPr>
          <p:spPr>
            <a:xfrm>
              <a:off x="388386" y="1166370"/>
              <a:ext cx="1172921" cy="938552"/>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1510136" y="156828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92493" y="1237014"/>
              <a:ext cx="1107996" cy="369332"/>
            </a:xfrm>
            <a:prstGeom prst="rect">
              <a:avLst/>
            </a:prstGeom>
            <a:noFill/>
          </p:spPr>
          <p:txBody>
            <a:bodyPr wrap="none" rtlCol="0">
              <a:spAutoFit/>
            </a:bodyPr>
            <a:lstStyle/>
            <a:p>
              <a:r>
                <a:rPr lang="zh-CN" altLang="en-US" dirty="0">
                  <a:solidFill>
                    <a:schemeClr val="bg1"/>
                  </a:solidFill>
                </a:rPr>
                <a:t>大赛标识</a:t>
              </a:r>
            </a:p>
          </p:txBody>
        </p:sp>
        <p:grpSp>
          <p:nvGrpSpPr>
            <p:cNvPr id="7" name="组合 6"/>
            <p:cNvGrpSpPr/>
            <p:nvPr/>
          </p:nvGrpSpPr>
          <p:grpSpPr>
            <a:xfrm>
              <a:off x="421683" y="1755071"/>
              <a:ext cx="274452" cy="160770"/>
              <a:chOff x="553132" y="1902845"/>
              <a:chExt cx="445689" cy="261078"/>
            </a:xfrm>
          </p:grpSpPr>
          <p:sp>
            <p:nvSpPr>
              <p:cNvPr id="8" name="任意多边形 7"/>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p:cNvSpPr txBox="1"/>
          <p:nvPr/>
        </p:nvSpPr>
        <p:spPr>
          <a:xfrm>
            <a:off x="5381605" y="1016544"/>
            <a:ext cx="3456384" cy="3323987"/>
          </a:xfrm>
          <a:prstGeom prst="rect">
            <a:avLst/>
          </a:prstGeom>
          <a:noFill/>
        </p:spPr>
        <p:txBody>
          <a:bodyPr wrap="square" rtlCol="0">
            <a:spAutoFit/>
          </a:bodyPr>
          <a:lstStyle/>
          <a:p>
            <a:pPr>
              <a:lnSpc>
                <a:spcPct val="150000"/>
              </a:lnSpc>
            </a:pPr>
            <a:r>
              <a:rPr lang="en-US" altLang="zh-CN" sz="1400" dirty="0">
                <a:latin typeface="+mn-ea"/>
              </a:rPr>
              <a:t>LOGO</a:t>
            </a:r>
            <a:r>
              <a:rPr lang="zh-CN" altLang="en-US" sz="1400" dirty="0">
                <a:latin typeface="+mn-ea"/>
              </a:rPr>
              <a:t>主要的构成部分，之一是“齿轮”元素，“齿轮”所代表的，正是以动手为主的职业技能，更代表着沈阳的工业基础和城市内涵。齿轮的上方是三个充满活力的人形，象征着老师带领学生参赛，一起奋斗未来，拥抱明天，意寓职业教育充满光明和希望的未来。</a:t>
            </a:r>
          </a:p>
          <a:p>
            <a:pPr>
              <a:lnSpc>
                <a:spcPct val="150000"/>
              </a:lnSpc>
            </a:pPr>
            <a:r>
              <a:rPr lang="zh-CN" altLang="en-US" sz="1400" dirty="0">
                <a:latin typeface="+mn-ea"/>
              </a:rPr>
              <a:t>在色彩的搭配上，底部的齿轮采用蓝色，稳重大气；上方的人形采用活泼、互补的颜色，朝气蓬勃。</a:t>
            </a:r>
          </a:p>
        </p:txBody>
      </p:sp>
      <p:sp>
        <p:nvSpPr>
          <p:cNvPr id="13" name="矩形 12"/>
          <p:cNvSpPr/>
          <p:nvPr/>
        </p:nvSpPr>
        <p:spPr>
          <a:xfrm>
            <a:off x="179512" y="697094"/>
            <a:ext cx="5020085" cy="3962888"/>
          </a:xfrm>
          <a:prstGeom prst="rect">
            <a:avLst/>
          </a:prstGeom>
          <a:noFill/>
          <a:ln w="3175">
            <a:solidFill>
              <a:srgbClr val="006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457822"/>
            <a:ext cx="3289972" cy="32918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(五)行、边距</a:t>
            </a:r>
          </a:p>
          <a:p>
            <a:pPr indent="270510" algn="just">
              <a:lnSpc>
                <a:spcPts val="2800"/>
              </a:lnSpc>
            </a:pPr>
            <a:r>
              <a:rPr lang="zh-CN" altLang="en-US" sz="1200" kern="100" dirty="0">
                <a:latin typeface="+mj-ea"/>
                <a:ea typeface="+mj-ea"/>
                <a:cs typeface="仿宋" panose="02010609060101010101" pitchFamily="49" charset="-122"/>
              </a:rPr>
              <a:t>正文行间距固定值28磅。上边3.7cm，下边3.5cm，左右边2.7cm，页脚2.8cm。 </a:t>
            </a:r>
          </a:p>
          <a:p>
            <a:pPr indent="270510" algn="just">
              <a:lnSpc>
                <a:spcPts val="2800"/>
              </a:lnSpc>
            </a:pPr>
            <a:r>
              <a:rPr lang="zh-CN" altLang="en-US" sz="1200" kern="100" dirty="0">
                <a:latin typeface="+mj-ea"/>
                <a:ea typeface="+mj-ea"/>
                <a:cs typeface="仿宋" panose="02010609060101010101" pitchFamily="49" charset="-122"/>
              </a:rPr>
              <a:t>(六)封面</a:t>
            </a:r>
          </a:p>
          <a:p>
            <a:pPr indent="270510" algn="just">
              <a:lnSpc>
                <a:spcPts val="2800"/>
              </a:lnSpc>
            </a:pPr>
            <a:r>
              <a:rPr lang="zh-CN" altLang="en-US" sz="1200" kern="100" dirty="0">
                <a:latin typeface="+mj-ea"/>
                <a:ea typeface="+mj-ea"/>
                <a:cs typeface="仿宋" panose="02010609060101010101" pitchFamily="49" charset="-122"/>
              </a:rPr>
              <a:t>材料封面原则上以美观为先，建议使用大标宋简体，标题位于上空1/3处，页面下方署单位名称及日期。</a:t>
            </a:r>
          </a:p>
          <a:p>
            <a:pPr indent="270510" algn="just">
              <a:lnSpc>
                <a:spcPts val="2800"/>
              </a:lnSpc>
            </a:pPr>
            <a:r>
              <a:rPr lang="zh-CN" altLang="en-US" sz="1200" kern="100" dirty="0">
                <a:latin typeface="+mj-ea"/>
                <a:ea typeface="+mj-ea"/>
                <a:cs typeface="仿宋" panose="02010609060101010101" pitchFamily="49" charset="-122"/>
              </a:rPr>
              <a:t>                 沈阳职业院校技能大赛办公室</a:t>
            </a:r>
          </a:p>
          <a:p>
            <a:pPr indent="270510" algn="just">
              <a:lnSpc>
                <a:spcPts val="2800"/>
              </a:lnSpc>
            </a:pPr>
            <a:r>
              <a:rPr lang="zh-CN" altLang="en-US" sz="1200" kern="100" dirty="0" smtClean="0">
                <a:latin typeface="+mj-ea"/>
                <a:ea typeface="+mj-ea"/>
                <a:cs typeface="仿宋" panose="02010609060101010101" pitchFamily="49" charset="-122"/>
              </a:rPr>
              <a:t>                       年</a:t>
            </a:r>
            <a:r>
              <a:rPr lang="en-US" altLang="zh-CN" sz="1200" kern="100" dirty="0" smtClean="0">
                <a:latin typeface="+mj-ea"/>
                <a:ea typeface="+mj-ea"/>
                <a:cs typeface="仿宋" panose="02010609060101010101" pitchFamily="49" charset="-122"/>
              </a:rPr>
              <a:t>    </a:t>
            </a:r>
            <a:r>
              <a:rPr lang="zh-CN" altLang="en-US" sz="1200" kern="100" dirty="0" smtClean="0">
                <a:latin typeface="+mj-ea"/>
                <a:ea typeface="+mj-ea"/>
                <a:cs typeface="仿宋" panose="02010609060101010101" pitchFamily="49" charset="-122"/>
              </a:rPr>
              <a:t>月    日</a:t>
            </a:r>
            <a:endParaRPr lang="zh-CN" altLang="en-US" sz="1200" kern="100" dirty="0">
              <a:latin typeface="+mj-ea"/>
              <a:ea typeface="+mj-ea"/>
              <a:cs typeface="仿宋" panose="02010609060101010101" pitchFamily="49" charset="-122"/>
            </a:endParaRPr>
          </a:p>
        </p:txBody>
      </p:sp>
      <p:sp>
        <p:nvSpPr>
          <p:cNvPr id="12" name="矩形 11"/>
          <p:cNvSpPr/>
          <p:nvPr/>
        </p:nvSpPr>
        <p:spPr>
          <a:xfrm>
            <a:off x="1226788"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sym typeface="+mn-ea"/>
              </a:rPr>
              <a:t>二、具体行文要求</a:t>
            </a:r>
            <a:endParaRPr lang="zh-CN" altLang="en-US" b="1" kern="100" dirty="0">
              <a:latin typeface="+mn-ea"/>
              <a:cs typeface="黑体" panose="02010609060101010101" pitchFamily="49" charset="-122"/>
            </a:endParaRPr>
          </a:p>
        </p:txBody>
      </p:sp>
      <p:sp>
        <p:nvSpPr>
          <p:cNvPr id="15" name="矩形 14"/>
          <p:cNvSpPr/>
          <p:nvPr/>
        </p:nvSpPr>
        <p:spPr>
          <a:xfrm>
            <a:off x="4803304" y="1574662"/>
            <a:ext cx="3289972" cy="802640"/>
          </a:xfrm>
          <a:prstGeom prst="rect">
            <a:avLst/>
          </a:prstGeom>
        </p:spPr>
        <p:txBody>
          <a:bodyPr wrap="square">
            <a:spAutoFit/>
          </a:bodyPr>
          <a:lstStyle/>
          <a:p>
            <a:pPr indent="270510" algn="just">
              <a:lnSpc>
                <a:spcPts val="2800"/>
              </a:lnSpc>
            </a:pPr>
            <a:endParaRPr lang="zh-CN" altLang="en-US" sz="1200" kern="100" dirty="0">
              <a:latin typeface="+mj-ea"/>
              <a:ea typeface="+mj-ea"/>
              <a:cs typeface="仿宋" panose="02010609060101010101" pitchFamily="49" charset="-122"/>
            </a:endParaRPr>
          </a:p>
          <a:p>
            <a:pPr indent="270510" algn="just">
              <a:lnSpc>
                <a:spcPts val="2800"/>
              </a:lnSpc>
            </a:pPr>
            <a:endParaRPr lang="zh-CN" altLang="en-US" sz="1200" kern="100" dirty="0">
              <a:latin typeface="+mj-ea"/>
              <a:ea typeface="+mj-ea"/>
              <a:cs typeface="仿宋" panose="02010609060101010101" pitchFamily="49" charset="-122"/>
            </a:endParaRP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 y="0"/>
            <a:ext cx="9144001" cy="5137522"/>
          </a:xfrm>
          <a:prstGeom prst="rect">
            <a:avLst/>
          </a:prstGeom>
          <a:gradFill flip="none" rotWithShape="1">
            <a:gsLst>
              <a:gs pos="73000">
                <a:schemeClr val="tx1"/>
              </a:gs>
              <a:gs pos="100000">
                <a:srgbClr val="0737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2" name="Picture 114" descr="E:\work\2016.3.17\未标题-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7" r="1226" b="1447"/>
          <a:stretch>
            <a:fillRect/>
          </a:stretch>
        </p:blipFill>
        <p:spPr bwMode="auto">
          <a:xfrm rot="10800000">
            <a:off x="4283967" y="-1"/>
            <a:ext cx="4860033"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a:xfrm>
            <a:off x="0" y="1645541"/>
            <a:ext cx="9144000" cy="3501506"/>
          </a:xfrm>
          <a:custGeom>
            <a:avLst/>
            <a:gdLst>
              <a:gd name="connsiteX0" fmla="*/ 9144000 w 9144000"/>
              <a:gd name="connsiteY0" fmla="*/ 0 h 3501506"/>
              <a:gd name="connsiteX1" fmla="*/ 9144000 w 9144000"/>
              <a:gd name="connsiteY1" fmla="*/ 3501506 h 3501506"/>
              <a:gd name="connsiteX2" fmla="*/ 0 w 9144000"/>
              <a:gd name="connsiteY2" fmla="*/ 3501506 h 3501506"/>
              <a:gd name="connsiteX3" fmla="*/ 0 w 9144000"/>
              <a:gd name="connsiteY3" fmla="*/ 2512856 h 3501506"/>
              <a:gd name="connsiteX4" fmla="*/ 1115616 w 9144000"/>
              <a:gd name="connsiteY4" fmla="*/ 2601037 h 3501506"/>
              <a:gd name="connsiteX5" fmla="*/ 9144000 w 9144000"/>
              <a:gd name="connsiteY5" fmla="*/ 0 h 3501506"/>
              <a:gd name="connsiteX0-1" fmla="*/ 9144000 w 9144000"/>
              <a:gd name="connsiteY0-2" fmla="*/ 0 h 3501506"/>
              <a:gd name="connsiteX1-3" fmla="*/ 9144000 w 9144000"/>
              <a:gd name="connsiteY1-4" fmla="*/ 3501506 h 3501506"/>
              <a:gd name="connsiteX2-5" fmla="*/ 0 w 9144000"/>
              <a:gd name="connsiteY2-6" fmla="*/ 3501506 h 3501506"/>
              <a:gd name="connsiteX3-7" fmla="*/ 0 w 9144000"/>
              <a:gd name="connsiteY3-8" fmla="*/ 2512856 h 3501506"/>
              <a:gd name="connsiteX4-9" fmla="*/ 1115616 w 9144000"/>
              <a:gd name="connsiteY4-10" fmla="*/ 2601037 h 3501506"/>
              <a:gd name="connsiteX5-11" fmla="*/ 9144000 w 9144000"/>
              <a:gd name="connsiteY5-12" fmla="*/ 0 h 3501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44000" h="3501506">
                <a:moveTo>
                  <a:pt x="9144000" y="0"/>
                </a:moveTo>
                <a:lnTo>
                  <a:pt x="9144000" y="3501506"/>
                </a:lnTo>
                <a:lnTo>
                  <a:pt x="0" y="3501506"/>
                </a:lnTo>
                <a:lnTo>
                  <a:pt x="0" y="2512856"/>
                </a:lnTo>
                <a:cubicBezTo>
                  <a:pt x="378133" y="2563430"/>
                  <a:pt x="737793" y="2601037"/>
                  <a:pt x="1115616" y="2601037"/>
                </a:cubicBezTo>
                <a:cubicBezTo>
                  <a:pt x="4634870" y="2601037"/>
                  <a:pt x="7680151" y="1541906"/>
                  <a:pt x="9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3" name="Picture 115" descr="E:\work\2016.3.17\未标题-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761" y="2211710"/>
            <a:ext cx="8315239" cy="2964564"/>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91"/>
          <p:cNvSpPr/>
          <p:nvPr/>
        </p:nvSpPr>
        <p:spPr bwMode="auto">
          <a:xfrm flipH="1">
            <a:off x="-19049" y="1457325"/>
            <a:ext cx="9163050" cy="3715157"/>
          </a:xfrm>
          <a:custGeom>
            <a:avLst/>
            <a:gdLst>
              <a:gd name="T0" fmla="*/ 2460 w 2689"/>
              <a:gd name="T1" fmla="*/ 731 h 984"/>
              <a:gd name="T2" fmla="*/ 2689 w 2689"/>
              <a:gd name="T3" fmla="*/ 718 h 984"/>
              <a:gd name="T4" fmla="*/ 0 w 2689"/>
              <a:gd name="T5" fmla="*/ 109 h 984"/>
              <a:gd name="T6" fmla="*/ 0 w 2689"/>
              <a:gd name="T7" fmla="*/ 0 h 984"/>
              <a:gd name="T8" fmla="*/ 2460 w 2689"/>
              <a:gd name="T9" fmla="*/ 731 h 984"/>
            </a:gdLst>
            <a:ahLst/>
            <a:cxnLst>
              <a:cxn ang="0">
                <a:pos x="T0" y="T1"/>
              </a:cxn>
              <a:cxn ang="0">
                <a:pos x="T2" y="T3"/>
              </a:cxn>
              <a:cxn ang="0">
                <a:pos x="T4" y="T5"/>
              </a:cxn>
              <a:cxn ang="0">
                <a:pos x="T6" y="T7"/>
              </a:cxn>
              <a:cxn ang="0">
                <a:pos x="T8" y="T9"/>
              </a:cxn>
            </a:cxnLst>
            <a:rect l="0" t="0" r="r" b="b"/>
            <a:pathLst>
              <a:path w="2689" h="984">
                <a:moveTo>
                  <a:pt x="2460" y="731"/>
                </a:moveTo>
                <a:cubicBezTo>
                  <a:pt x="2689" y="718"/>
                  <a:pt x="2689" y="718"/>
                  <a:pt x="2689" y="718"/>
                </a:cubicBezTo>
                <a:cubicBezTo>
                  <a:pt x="2689" y="718"/>
                  <a:pt x="1280" y="984"/>
                  <a:pt x="0" y="109"/>
                </a:cubicBezTo>
                <a:cubicBezTo>
                  <a:pt x="0" y="0"/>
                  <a:pt x="0" y="0"/>
                  <a:pt x="0" y="0"/>
                </a:cubicBezTo>
                <a:cubicBezTo>
                  <a:pt x="1010" y="670"/>
                  <a:pt x="2020" y="739"/>
                  <a:pt x="2460" y="731"/>
                </a:cubicBezTo>
                <a:close/>
              </a:path>
            </a:pathLst>
          </a:cu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Rectangle 120"/>
          <p:cNvSpPr>
            <a:spLocks noChangeArrowheads="1"/>
          </p:cNvSpPr>
          <p:nvPr/>
        </p:nvSpPr>
        <p:spPr bwMode="auto">
          <a:xfrm>
            <a:off x="3419872" y="2139702"/>
            <a:ext cx="22057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谢谢观看</a:t>
            </a:r>
            <a:endParaRPr kumimoji="0" lang="zh-CN" sz="2000" b="0" i="0" u="none" strike="noStrike" cap="none" spc="300" normalizeH="0" baseline="0" dirty="0" smtClean="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9" name="Rectangle 121"/>
          <p:cNvSpPr>
            <a:spLocks noChangeArrowheads="1"/>
          </p:cNvSpPr>
          <p:nvPr/>
        </p:nvSpPr>
        <p:spPr bwMode="auto">
          <a:xfrm>
            <a:off x="3995936" y="3003798"/>
            <a:ext cx="9537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chemeClr val="bg1"/>
                </a:solidFill>
                <a:effectLst/>
                <a:latin typeface="方正正中黑简体" panose="02010600030101010101" pitchFamily="2" charset="-122"/>
                <a:ea typeface="方正正中黑简体" panose="02010600030101010101" pitchFamily="2" charset="-122"/>
                <a:cs typeface="宋体" panose="02010600030101010101" pitchFamily="2" charset="-122"/>
              </a:rPr>
              <a:t>THANKS</a:t>
            </a:r>
            <a:endParaRPr kumimoji="0" lang="zh-CN" altLang="zh-CN"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5" name="Group 29"/>
          <p:cNvGrpSpPr>
            <a:grpSpLocks noChangeAspect="1"/>
          </p:cNvGrpSpPr>
          <p:nvPr/>
        </p:nvGrpSpPr>
        <p:grpSpPr bwMode="auto">
          <a:xfrm>
            <a:off x="292816" y="215188"/>
            <a:ext cx="1435707" cy="1104660"/>
            <a:chOff x="1452" y="521"/>
            <a:chExt cx="2858" cy="2199"/>
          </a:xfrm>
          <a:solidFill>
            <a:schemeClr val="bg1"/>
          </a:solidFill>
        </p:grpSpPr>
        <p:sp>
          <p:nvSpPr>
            <p:cNvPr id="116"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35"/>
            <p:cNvSpPr>
              <a:spLocks noChangeArrowheads="1"/>
            </p:cNvSpPr>
            <p:nvPr/>
          </p:nvSpPr>
          <p:spPr bwMode="auto">
            <a:xfrm>
              <a:off x="2983" y="535"/>
              <a:ext cx="165" cy="1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57"/>
            <p:cNvSpPr>
              <a:spLocks noChangeArrowheads="1"/>
            </p:cNvSpPr>
            <p:nvPr/>
          </p:nvSpPr>
          <p:spPr bwMode="auto">
            <a:xfrm>
              <a:off x="2475"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65"/>
            <p:cNvSpPr>
              <a:spLocks noChangeArrowheads="1"/>
            </p:cNvSpPr>
            <p:nvPr/>
          </p:nvSpPr>
          <p:spPr bwMode="auto">
            <a:xfrm>
              <a:off x="3127"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Rectangle 69"/>
            <p:cNvSpPr>
              <a:spLocks noChangeArrowheads="1"/>
            </p:cNvSpPr>
            <p:nvPr/>
          </p:nvSpPr>
          <p:spPr bwMode="auto">
            <a:xfrm>
              <a:off x="3420" y="2626"/>
              <a:ext cx="1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Rectangle 78"/>
            <p:cNvSpPr>
              <a:spLocks noChangeArrowheads="1"/>
            </p:cNvSpPr>
            <p:nvPr/>
          </p:nvSpPr>
          <p:spPr bwMode="auto">
            <a:xfrm>
              <a:off x="4161" y="2626"/>
              <a:ext cx="15"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6" name="直接连接符 5"/>
          <p:cNvCxnSpPr/>
          <p:nvPr/>
        </p:nvCxnSpPr>
        <p:spPr>
          <a:xfrm flipH="1">
            <a:off x="5272790" y="4216901"/>
            <a:ext cx="3744416"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16800" r="54641" b="16001"/>
          <a:stretch>
            <a:fillRect/>
          </a:stretch>
        </p:blipFill>
        <p:spPr>
          <a:xfrm>
            <a:off x="2331068" y="763584"/>
            <a:ext cx="5664215" cy="1573393"/>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5359" t="16800" b="16001"/>
          <a:stretch>
            <a:fillRect/>
          </a:stretch>
        </p:blipFill>
        <p:spPr>
          <a:xfrm>
            <a:off x="316378" y="2627982"/>
            <a:ext cx="6823205" cy="1573393"/>
          </a:xfrm>
          <a:prstGeom prst="rect">
            <a:avLst/>
          </a:prstGeom>
        </p:spPr>
      </p:pic>
      <p:sp>
        <p:nvSpPr>
          <p:cNvPr id="6" name="矩形 5"/>
          <p:cNvSpPr/>
          <p:nvPr/>
        </p:nvSpPr>
        <p:spPr>
          <a:xfrm>
            <a:off x="179512" y="977234"/>
            <a:ext cx="1656184" cy="1096194"/>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1770509" y="1473647"/>
            <a:ext cx="216024" cy="134724"/>
          </a:xfrm>
          <a:prstGeom prst="triangle">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0485" y="1085106"/>
            <a:ext cx="1338828" cy="369332"/>
          </a:xfrm>
          <a:prstGeom prst="rect">
            <a:avLst/>
          </a:prstGeom>
          <a:noFill/>
        </p:spPr>
        <p:txBody>
          <a:bodyPr wrap="none" rtlCol="0">
            <a:spAutoFit/>
          </a:bodyPr>
          <a:lstStyle/>
          <a:p>
            <a:r>
              <a:rPr lang="zh-CN" altLang="en-US" dirty="0" smtClean="0">
                <a:solidFill>
                  <a:schemeClr val="bg1"/>
                </a:solidFill>
              </a:rPr>
              <a:t>大赛吉祥物</a:t>
            </a:r>
            <a:endParaRPr lang="zh-CN" altLang="en-US" dirty="0">
              <a:solidFill>
                <a:schemeClr val="bg1"/>
              </a:solidFill>
            </a:endParaRPr>
          </a:p>
        </p:txBody>
      </p:sp>
      <p:grpSp>
        <p:nvGrpSpPr>
          <p:cNvPr id="8" name="组合 11"/>
          <p:cNvGrpSpPr/>
          <p:nvPr/>
        </p:nvGrpSpPr>
        <p:grpSpPr>
          <a:xfrm>
            <a:off x="349675" y="1603163"/>
            <a:ext cx="274452" cy="160770"/>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8662" y="1000114"/>
            <a:ext cx="1357322" cy="707886"/>
          </a:xfrm>
          <a:prstGeom prst="rect">
            <a:avLst/>
          </a:prstGeom>
          <a:noFill/>
        </p:spPr>
        <p:txBody>
          <a:bodyPr wrap="square" rtlCol="0">
            <a:spAutoFit/>
          </a:bodyPr>
          <a:lstStyle/>
          <a:p>
            <a:r>
              <a:rPr lang="zh-CN" altLang="en-US" sz="4000" dirty="0" smtClean="0"/>
              <a:t>网站</a:t>
            </a:r>
            <a:endParaRPr lang="zh-CN" altLang="en-US" sz="4000" dirty="0"/>
          </a:p>
        </p:txBody>
      </p:sp>
      <p:sp>
        <p:nvSpPr>
          <p:cNvPr id="6" name="矩形 5"/>
          <p:cNvSpPr/>
          <p:nvPr/>
        </p:nvSpPr>
        <p:spPr>
          <a:xfrm>
            <a:off x="1043608" y="1779662"/>
            <a:ext cx="7704228" cy="2071702"/>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1208213" y="442574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43608" y="1851670"/>
            <a:ext cx="8208912" cy="1692771"/>
          </a:xfrm>
          <a:prstGeom prst="rect">
            <a:avLst/>
          </a:prstGeom>
        </p:spPr>
        <p:txBody>
          <a:bodyPr wrap="square">
            <a:spAutoFit/>
          </a:bodyPr>
          <a:lstStyle/>
          <a:p>
            <a:endParaRPr lang="en-US" altLang="zh-CN" sz="2400" b="1" dirty="0" smtClean="0">
              <a:solidFill>
                <a:schemeClr val="bg1"/>
              </a:solidFill>
            </a:endParaRPr>
          </a:p>
          <a:p>
            <a:r>
              <a:rPr lang="en-US" altLang="zh-CN" sz="2400" b="1" dirty="0" smtClean="0">
                <a:solidFill>
                  <a:schemeClr val="bg1"/>
                </a:solidFill>
              </a:rPr>
              <a:t>   </a:t>
            </a:r>
            <a:r>
              <a:rPr lang="zh-CN" altLang="en-US" sz="2400" b="1" dirty="0" smtClean="0">
                <a:solidFill>
                  <a:schemeClr val="bg1"/>
                </a:solidFill>
              </a:rPr>
              <a:t>沈阳职业院校技能大赛定制开发的官方网站 网址：</a:t>
            </a:r>
            <a:r>
              <a:rPr lang="en-US" altLang="zh-CN" sz="4000" b="1" dirty="0" smtClean="0">
                <a:solidFill>
                  <a:srgbClr val="FF0000"/>
                </a:solidFill>
              </a:rPr>
              <a:t> http://zyjnyx.yunduan024.com</a:t>
            </a:r>
          </a:p>
        </p:txBody>
      </p:sp>
      <p:grpSp>
        <p:nvGrpSpPr>
          <p:cNvPr id="2" name="组合 8"/>
          <p:cNvGrpSpPr/>
          <p:nvPr/>
        </p:nvGrpSpPr>
        <p:grpSpPr>
          <a:xfrm rot="16200000">
            <a:off x="1035000" y="4594883"/>
            <a:ext cx="239869" cy="140512"/>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259632" y="1707654"/>
            <a:ext cx="1880980" cy="1872480"/>
            <a:chOff x="1087041" y="2067694"/>
            <a:chExt cx="1573913" cy="1566801"/>
          </a:xfrm>
        </p:grpSpPr>
        <p:sp>
          <p:nvSpPr>
            <p:cNvPr id="61" name="剪去单角的矩形 60"/>
            <p:cNvSpPr/>
            <p:nvPr/>
          </p:nvSpPr>
          <p:spPr>
            <a:xfrm>
              <a:off x="1166161" y="2139702"/>
              <a:ext cx="1494793" cy="1494793"/>
            </a:xfrm>
            <a:prstGeom prst="snip1Rect">
              <a:avLst>
                <a:gd name="adj" fmla="val 22336"/>
              </a:avLst>
            </a:prstGeom>
            <a:solidFill>
              <a:srgbClr val="EC9A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6" name="矩形 85"/>
            <p:cNvSpPr/>
            <p:nvPr/>
          </p:nvSpPr>
          <p:spPr>
            <a:xfrm>
              <a:off x="1151731"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9"/>
            <p:cNvSpPr txBox="1">
              <a:spLocks noChangeArrowheads="1"/>
            </p:cNvSpPr>
            <p:nvPr/>
          </p:nvSpPr>
          <p:spPr bwMode="auto">
            <a:xfrm>
              <a:off x="1087041" y="2067694"/>
              <a:ext cx="44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rgbClr val="F8B62D"/>
                  </a:solidFill>
                </a:rPr>
                <a:t>Ⅰ</a:t>
              </a:r>
              <a:endParaRPr lang="zh-CN" altLang="en-US" sz="2000" b="1" dirty="0">
                <a:solidFill>
                  <a:srgbClr val="F8B62D"/>
                </a:solidFill>
              </a:endParaRPr>
            </a:p>
          </p:txBody>
        </p:sp>
      </p:grpSp>
      <p:grpSp>
        <p:nvGrpSpPr>
          <p:cNvPr id="102" name="组合 101"/>
          <p:cNvGrpSpPr/>
          <p:nvPr/>
        </p:nvGrpSpPr>
        <p:grpSpPr>
          <a:xfrm>
            <a:off x="3588028" y="1709047"/>
            <a:ext cx="1841506" cy="1870813"/>
            <a:chOff x="2819471" y="2069088"/>
            <a:chExt cx="1540883" cy="1565407"/>
          </a:xfrm>
        </p:grpSpPr>
        <p:sp>
          <p:nvSpPr>
            <p:cNvPr id="94" name="剪去单角的矩形 93"/>
            <p:cNvSpPr/>
            <p:nvPr/>
          </p:nvSpPr>
          <p:spPr>
            <a:xfrm>
              <a:off x="2865561" y="2139702"/>
              <a:ext cx="1494793" cy="1494793"/>
            </a:xfrm>
            <a:prstGeom prst="snip1Rect">
              <a:avLst>
                <a:gd name="adj" fmla="val 22336"/>
              </a:avLst>
            </a:prstGeom>
            <a:solidFill>
              <a:srgbClr val="901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矩形 122"/>
            <p:cNvSpPr/>
            <p:nvPr/>
          </p:nvSpPr>
          <p:spPr>
            <a:xfrm>
              <a:off x="2851132"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TextBox 21"/>
            <p:cNvSpPr txBox="1">
              <a:spLocks noChangeArrowheads="1"/>
            </p:cNvSpPr>
            <p:nvPr/>
          </p:nvSpPr>
          <p:spPr bwMode="auto">
            <a:xfrm>
              <a:off x="2819471" y="2069088"/>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7030A0"/>
                  </a:solidFill>
                </a:rPr>
                <a:t>Ⅱ</a:t>
              </a:r>
              <a:endParaRPr lang="zh-CN" altLang="en-US" dirty="0">
                <a:solidFill>
                  <a:srgbClr val="7030A0"/>
                </a:solidFill>
              </a:endParaRPr>
            </a:p>
          </p:txBody>
        </p:sp>
      </p:grpSp>
      <p:grpSp>
        <p:nvGrpSpPr>
          <p:cNvPr id="120" name="组合 119"/>
          <p:cNvGrpSpPr/>
          <p:nvPr/>
        </p:nvGrpSpPr>
        <p:grpSpPr>
          <a:xfrm>
            <a:off x="5910493" y="1715160"/>
            <a:ext cx="1858434" cy="1863510"/>
            <a:chOff x="6239936" y="2075200"/>
            <a:chExt cx="1555048" cy="1559295"/>
          </a:xfrm>
        </p:grpSpPr>
        <p:sp>
          <p:nvSpPr>
            <p:cNvPr id="96" name="剪去单角的矩形 95"/>
            <p:cNvSpPr/>
            <p:nvPr/>
          </p:nvSpPr>
          <p:spPr>
            <a:xfrm>
              <a:off x="6300191" y="2139702"/>
              <a:ext cx="1494793" cy="1494793"/>
            </a:xfrm>
            <a:prstGeom prst="snip1Rect">
              <a:avLst>
                <a:gd name="adj" fmla="val 22336"/>
              </a:avLst>
            </a:prstGeom>
            <a:solidFill>
              <a:srgbClr val="006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矩形 130"/>
            <p:cNvSpPr/>
            <p:nvPr/>
          </p:nvSpPr>
          <p:spPr>
            <a:xfrm>
              <a:off x="6285761"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TextBox 22"/>
            <p:cNvSpPr txBox="1">
              <a:spLocks noChangeArrowheads="1"/>
            </p:cNvSpPr>
            <p:nvPr/>
          </p:nvSpPr>
          <p:spPr bwMode="auto">
            <a:xfrm>
              <a:off x="6239936" y="2075200"/>
              <a:ext cx="347669" cy="30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679F"/>
                  </a:solidFill>
                </a:rPr>
                <a:t>Ⅲ</a:t>
              </a:r>
              <a:endParaRPr lang="zh-CN" altLang="en-US" dirty="0">
                <a:solidFill>
                  <a:srgbClr val="00679F"/>
                </a:solidFill>
              </a:endParaRPr>
            </a:p>
          </p:txBody>
        </p:sp>
      </p:grpSp>
      <p:sp>
        <p:nvSpPr>
          <p:cNvPr id="107" name="矩形 16384"/>
          <p:cNvSpPr>
            <a:spLocks noChangeArrowheads="1"/>
          </p:cNvSpPr>
          <p:nvPr/>
        </p:nvSpPr>
        <p:spPr bwMode="auto">
          <a:xfrm>
            <a:off x="1331641" y="2598975"/>
            <a:ext cx="1794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承办学校工作</a:t>
            </a:r>
          </a:p>
        </p:txBody>
      </p:sp>
      <p:sp>
        <p:nvSpPr>
          <p:cNvPr id="133" name="矩形 38"/>
          <p:cNvSpPr>
            <a:spLocks noChangeArrowheads="1"/>
          </p:cNvSpPr>
          <p:nvPr/>
        </p:nvSpPr>
        <p:spPr bwMode="auto">
          <a:xfrm>
            <a:off x="6152623" y="2603748"/>
            <a:ext cx="135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注意事项</a:t>
            </a:r>
          </a:p>
        </p:txBody>
      </p:sp>
      <p:sp>
        <p:nvSpPr>
          <p:cNvPr id="2" name="矩形 1"/>
          <p:cNvSpPr/>
          <p:nvPr/>
        </p:nvSpPr>
        <p:spPr>
          <a:xfrm>
            <a:off x="374518" y="51470"/>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大赛需要完成的工作</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851920" y="2643758"/>
            <a:ext cx="1338828" cy="369332"/>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大赛办工作</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23" name="矩形 22"/>
          <p:cNvSpPr/>
          <p:nvPr/>
        </p:nvSpPr>
        <p:spPr>
          <a:xfrm>
            <a:off x="0" y="475829"/>
            <a:ext cx="9144000" cy="1044531"/>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solidFill>
            </a:endParaRPr>
          </a:p>
        </p:txBody>
      </p:sp>
      <p:grpSp>
        <p:nvGrpSpPr>
          <p:cNvPr id="3" name="组合 23"/>
          <p:cNvGrpSpPr/>
          <p:nvPr/>
        </p:nvGrpSpPr>
        <p:grpSpPr>
          <a:xfrm>
            <a:off x="5580112" y="475829"/>
            <a:ext cx="3225168" cy="1298465"/>
            <a:chOff x="179512" y="0"/>
            <a:chExt cx="1022124" cy="411511"/>
          </a:xfrm>
          <a:solidFill>
            <a:schemeClr val="bg1"/>
          </a:solidFill>
        </p:grpSpPr>
        <p:sp>
          <p:nvSpPr>
            <p:cNvPr id="25" name="Freeform 9"/>
            <p:cNvSpPr/>
            <p:nvPr/>
          </p:nvSpPr>
          <p:spPr bwMode="auto">
            <a:xfrm>
              <a:off x="595933" y="165822"/>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rot="10800000">
              <a:off x="179512" y="0"/>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1520360"/>
            <a:ext cx="9144000" cy="94867"/>
          </a:xfrm>
          <a:prstGeom prst="rect">
            <a:avLst/>
          </a:prstGeom>
          <a:gradFill flip="none" rotWithShape="1">
            <a:gsLst>
              <a:gs pos="0">
                <a:srgbClr val="3B9FD2"/>
              </a:gs>
              <a:gs pos="100000">
                <a:srgbClr val="27265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nvSpPr>
        <p:spPr>
          <a:xfrm>
            <a:off x="566361" y="617210"/>
            <a:ext cx="7542717"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各承办学校要根据大赛参赛选手数量情况筹备耗材、准备设备 ，提前做好各种预案等相关工作。每项工作安排具体负责人，检查审核人等，保证落实到位。</a:t>
            </a:r>
          </a:p>
        </p:txBody>
      </p:sp>
      <p:sp>
        <p:nvSpPr>
          <p:cNvPr id="4" name="矩形 3"/>
          <p:cNvSpPr/>
          <p:nvPr/>
        </p:nvSpPr>
        <p:spPr>
          <a:xfrm>
            <a:off x="566362" y="1615228"/>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610941"/>
            <a:ext cx="356188" cy="461665"/>
          </a:xfrm>
          <a:prstGeom prst="rect">
            <a:avLst/>
          </a:prstGeom>
          <a:noFill/>
        </p:spPr>
        <p:txBody>
          <a:bodyPr wrap="none" rtlCol="0">
            <a:spAutoFit/>
          </a:bodyPr>
          <a:lstStyle/>
          <a:p>
            <a:r>
              <a:rPr lang="en-US" altLang="zh-CN" sz="2400" b="1" dirty="0">
                <a:solidFill>
                  <a:schemeClr val="bg1"/>
                </a:solidFill>
              </a:rPr>
              <a:t>1</a:t>
            </a:r>
            <a:endParaRPr lang="zh-CN" altLang="en-US" sz="2400" b="1" dirty="0">
              <a:solidFill>
                <a:schemeClr val="bg1"/>
              </a:solidFill>
            </a:endParaRPr>
          </a:p>
        </p:txBody>
      </p:sp>
      <p:cxnSp>
        <p:nvCxnSpPr>
          <p:cNvPr id="34" name="直接连接符 33"/>
          <p:cNvCxnSpPr/>
          <p:nvPr/>
        </p:nvCxnSpPr>
        <p:spPr>
          <a:xfrm>
            <a:off x="566361" y="2028964"/>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610941"/>
            <a:ext cx="2031325" cy="451406"/>
          </a:xfrm>
          <a:prstGeom prst="rect">
            <a:avLst/>
          </a:prstGeom>
        </p:spPr>
        <p:txBody>
          <a:bodyPr wrap="none">
            <a:spAutoFit/>
          </a:bodyPr>
          <a:lstStyle/>
          <a:p>
            <a:pPr>
              <a:lnSpc>
                <a:spcPts val="2800"/>
              </a:lnSpc>
            </a:pP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编写赛项实施方案</a:t>
            </a:r>
          </a:p>
        </p:txBody>
      </p:sp>
      <p:sp>
        <p:nvSpPr>
          <p:cNvPr id="36" name="矩形 35"/>
          <p:cNvSpPr/>
          <p:nvPr/>
        </p:nvSpPr>
        <p:spPr>
          <a:xfrm>
            <a:off x="566362" y="2047206"/>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2041663"/>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2025470"/>
            <a:ext cx="6960331"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实施方案包括承办赛项全部流程，要简明扼要准确，不能丢项</a:t>
            </a:r>
            <a:r>
              <a:rPr lang="zh-CN" altLang="en-US" sz="1600" dirty="0" smtClean="0">
                <a:latin typeface="微软雅黑" panose="020B0503020204020204" pitchFamily="34" charset="-122"/>
                <a:ea typeface="微软雅黑" panose="020B0503020204020204" pitchFamily="34" charset="-122"/>
              </a:rPr>
              <a:t>；每</a:t>
            </a:r>
            <a:r>
              <a:rPr lang="zh-CN" altLang="en-US" sz="1600" dirty="0">
                <a:latin typeface="微软雅黑" panose="020B0503020204020204" pitchFamily="34" charset="-122"/>
                <a:ea typeface="微软雅黑" panose="020B0503020204020204" pitchFamily="34" charset="-122"/>
              </a:rPr>
              <a:t>项工作要落实责任人，不挂虚名；方案框架格式原则依据模板和行文规范编写，可以根据需求扩充。</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31</a:t>
            </a:r>
            <a:r>
              <a:rPr lang="zh-CN" altLang="en-US" sz="1600" dirty="0">
                <a:latin typeface="微软雅黑" panose="020B0503020204020204" pitchFamily="34" charset="-122"/>
                <a:ea typeface="微软雅黑" panose="020B0503020204020204" pitchFamily="34" charset="-122"/>
              </a:rPr>
              <a:t>日下班前交大赛办</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邮箱</a:t>
            </a:r>
            <a:r>
              <a:rPr lang="zh-CN" altLang="en-US" sz="1600" dirty="0">
                <a:latin typeface="微软雅黑" panose="020B0503020204020204" pitchFamily="34" charset="-122"/>
                <a:ea typeface="微软雅黑" panose="020B0503020204020204" pitchFamily="34" charset="-122"/>
              </a:rPr>
              <a:t>地址</a:t>
            </a:r>
            <a:r>
              <a:rPr lang="zh-CN" altLang="en-US" sz="1600" dirty="0" smtClean="0">
                <a:latin typeface="微软雅黑" panose="020B0503020204020204" pitchFamily="34" charset="-122"/>
                <a:ea typeface="微软雅黑" panose="020B0503020204020204" pitchFamily="34" charset="-122"/>
              </a:rPr>
              <a:t>：</a:t>
            </a:r>
            <a:r>
              <a:rPr lang="en-US" sz="1600" dirty="0" smtClean="0">
                <a:solidFill>
                  <a:srgbClr val="FF0000"/>
                </a:solidFill>
              </a:rPr>
              <a:t> 94232448 @</a:t>
            </a:r>
            <a:r>
              <a:rPr lang="en-US" sz="1600" dirty="0" err="1" smtClean="0">
                <a:solidFill>
                  <a:srgbClr val="FF0000"/>
                </a:solidFill>
              </a:rPr>
              <a:t>qq.com</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办公电话</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31668092</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由大赛办负责人审阅后，在大赛网站</a:t>
            </a:r>
            <a:r>
              <a:rPr lang="zh-CN" altLang="en-US" sz="1600" dirty="0" smtClean="0">
                <a:latin typeface="微软雅黑" panose="020B0503020204020204" pitchFamily="34" charset="-122"/>
                <a:ea typeface="微软雅黑" panose="020B0503020204020204" pitchFamily="34" charset="-122"/>
              </a:rPr>
              <a:t>公布。</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480115"/>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475828"/>
            <a:ext cx="35618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cxnSp>
        <p:nvCxnSpPr>
          <p:cNvPr id="34" name="直接连接符 33"/>
          <p:cNvCxnSpPr/>
          <p:nvPr/>
        </p:nvCxnSpPr>
        <p:spPr>
          <a:xfrm>
            <a:off x="566361" y="893851"/>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475828"/>
            <a:ext cx="2262158" cy="451406"/>
          </a:xfrm>
          <a:prstGeom prst="rect">
            <a:avLst/>
          </a:prstGeom>
        </p:spPr>
        <p:txBody>
          <a:bodyPr wrap="none">
            <a:spAutoFit/>
          </a:bodyPr>
          <a:lstStyle/>
          <a:p>
            <a:pPr>
              <a:lnSpc>
                <a:spcPts val="2800"/>
              </a:lnSpc>
            </a:pP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组织</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项培训说明</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会</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912093"/>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906550"/>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905688"/>
            <a:ext cx="6960331"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赛项说明会的通知（至少提前</a:t>
            </a: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天发至大赛办）通知</a:t>
            </a:r>
            <a:r>
              <a:rPr lang="zh-CN" altLang="en-US" sz="1400" b="1" dirty="0" smtClean="0">
                <a:latin typeface="微软雅黑" panose="020B0503020204020204" pitchFamily="34" charset="-122"/>
                <a:ea typeface="微软雅黑" panose="020B0503020204020204" pitchFamily="34" charset="-122"/>
              </a:rPr>
              <a:t>包括：</a:t>
            </a:r>
            <a:endParaRPr lang="en-US" altLang="zh-CN" sz="1400" b="1"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赛</a:t>
            </a:r>
            <a:r>
              <a:rPr lang="zh-CN" altLang="en-US" sz="1400" dirty="0">
                <a:latin typeface="微软雅黑" panose="020B0503020204020204" pitchFamily="34" charset="-122"/>
                <a:ea typeface="微软雅黑" panose="020B0503020204020204" pitchFamily="34" charset="-122"/>
              </a:rPr>
              <a:t>项名称 </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时间</a:t>
            </a:r>
            <a:r>
              <a:rPr lang="zh-CN" altLang="en-US" sz="1400" dirty="0">
                <a:latin typeface="微软雅黑" panose="020B0503020204020204" pitchFamily="34" charset="-122"/>
                <a:ea typeface="微软雅黑" panose="020B0503020204020204" pitchFamily="34" charset="-122"/>
              </a:rPr>
              <a:t>（精确到点</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地点</a:t>
            </a:r>
            <a:r>
              <a:rPr lang="zh-CN" altLang="en-US" sz="1400" dirty="0">
                <a:latin typeface="微软雅黑" panose="020B0503020204020204" pitchFamily="34" charset="-122"/>
                <a:ea typeface="微软雅黑" panose="020B0503020204020204" pitchFamily="34" charset="-122"/>
              </a:rPr>
              <a:t>（精确到房间号</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联络</a:t>
            </a:r>
            <a:r>
              <a:rPr lang="zh-CN" altLang="en-US" sz="1400" dirty="0">
                <a:latin typeface="微软雅黑" panose="020B0503020204020204" pitchFamily="34" charset="-122"/>
                <a:ea typeface="微软雅黑" panose="020B0503020204020204" pitchFamily="34" charset="-122"/>
              </a:rPr>
              <a:t>人（电话）</a:t>
            </a:r>
            <a:r>
              <a:rPr lang="en-US" altLang="zh-CN" sz="1400" dirty="0" smtClean="0">
                <a:latin typeface="微软雅黑" panose="020B0503020204020204" pitchFamily="34" charset="-122"/>
                <a:ea typeface="微软雅黑" panose="020B0503020204020204" pitchFamily="34" charset="-122"/>
              </a:rPr>
              <a:t>;</a:t>
            </a:r>
          </a:p>
          <a:p>
            <a:pPr marL="285750" indent="-285750" algn="just">
              <a:lnSpc>
                <a:spcPct val="150000"/>
              </a:lnSpc>
              <a:buFont typeface="Wingdings" panose="05000000000000000000" pitchFamily="2" charset="2"/>
              <a:buChar char="p"/>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b="1" dirty="0" smtClean="0">
                <a:latin typeface="微软雅黑" panose="020B0503020204020204" pitchFamily="34" charset="-122"/>
                <a:ea typeface="微软雅黑" panose="020B0503020204020204" pitchFamily="34" charset="-122"/>
              </a:rPr>
              <a:t>赛项培训说明</a:t>
            </a:r>
            <a:r>
              <a:rPr lang="zh-CN" altLang="en-US" sz="1400" b="1" dirty="0">
                <a:latin typeface="微软雅黑" panose="020B0503020204020204" pitchFamily="34" charset="-122"/>
                <a:ea typeface="微软雅黑" panose="020B0503020204020204" pitchFamily="34" charset="-122"/>
              </a:rPr>
              <a:t>会必须说明的问题包括</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t>专家对赛项规程、技术要求、标准、技巧进行培训，解答疑问；</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t>承办学校负责人说明</a:t>
            </a:r>
            <a:r>
              <a:rPr lang="zh-CN" altLang="en-US" sz="1400" dirty="0" smtClean="0">
                <a:latin typeface="微软雅黑" panose="020B0503020204020204" pitchFamily="34" charset="-122"/>
                <a:ea typeface="微软雅黑" panose="020B0503020204020204" pitchFamily="34" charset="-122"/>
              </a:rPr>
              <a:t>比赛整体安排（报到时间，地点，赛程初步安排），赛事</a:t>
            </a:r>
            <a:r>
              <a:rPr lang="zh-CN" altLang="en-US" sz="1400" dirty="0">
                <a:latin typeface="微软雅黑" panose="020B0503020204020204" pitchFamily="34" charset="-122"/>
                <a:ea typeface="微软雅黑" panose="020B0503020204020204" pitchFamily="34" charset="-122"/>
              </a:rPr>
              <a:t>须知以及赛事</a:t>
            </a:r>
            <a:r>
              <a:rPr lang="zh-CN" altLang="en-US" sz="1400" dirty="0" smtClean="0">
                <a:latin typeface="微软雅黑" panose="020B0503020204020204" pitchFamily="34" charset="-122"/>
                <a:ea typeface="微软雅黑" panose="020B0503020204020204" pitchFamily="34" charset="-122"/>
              </a:rPr>
              <a:t>纪律；</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是否有特殊注意事项（是否自带工具）； </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可现场参观比赛场地。</a:t>
            </a:r>
          </a:p>
        </p:txBody>
      </p:sp>
      <p:cxnSp>
        <p:nvCxnSpPr>
          <p:cNvPr id="16" name="直接连接符 15"/>
          <p:cNvCxnSpPr/>
          <p:nvPr/>
        </p:nvCxnSpPr>
        <p:spPr>
          <a:xfrm>
            <a:off x="1428092" y="2715766"/>
            <a:ext cx="717635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57158" y="0"/>
            <a:ext cx="404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135877"/>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131590"/>
            <a:ext cx="35618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cxnSp>
        <p:nvCxnSpPr>
          <p:cNvPr id="34" name="直接连接符 33"/>
          <p:cNvCxnSpPr/>
          <p:nvPr/>
        </p:nvCxnSpPr>
        <p:spPr>
          <a:xfrm>
            <a:off x="566361" y="1549613"/>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131590"/>
            <a:ext cx="18004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组织召开领队会</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567855"/>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562312"/>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1561450"/>
            <a:ext cx="6960331"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领队会可以和赛项说明会一起开，也可以在大赛前一天下午</a:t>
            </a:r>
            <a:r>
              <a:rPr lang="en-US" altLang="zh-CN" sz="1400" dirty="0">
                <a:latin typeface="微软雅黑" panose="020B0503020204020204" pitchFamily="34" charset="-122"/>
                <a:ea typeface="微软雅黑" panose="020B0503020204020204" pitchFamily="34" charset="-122"/>
              </a:rPr>
              <a:t>13:30</a:t>
            </a:r>
            <a:r>
              <a:rPr lang="zh-CN" altLang="en-US" sz="1400" dirty="0">
                <a:latin typeface="微软雅黑" panose="020B0503020204020204" pitchFamily="34" charset="-122"/>
                <a:ea typeface="微软雅黑" panose="020B0503020204020204" pitchFamily="34" charset="-122"/>
              </a:rPr>
              <a:t>各承办单位召开（时间可以由承办单位具体确定）； </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b="1" dirty="0" smtClean="0">
                <a:latin typeface="微软雅黑" panose="020B0503020204020204" pitchFamily="34" charset="-122"/>
                <a:ea typeface="微软雅黑" panose="020B0503020204020204" pitchFamily="34" charset="-122"/>
              </a:rPr>
              <a:t>领队</a:t>
            </a:r>
            <a:r>
              <a:rPr lang="zh-CN" altLang="en-US" sz="1400" b="1" dirty="0">
                <a:latin typeface="微软雅黑" panose="020B0503020204020204" pitchFamily="34" charset="-122"/>
                <a:ea typeface="微软雅黑" panose="020B0503020204020204" pitchFamily="34" charset="-122"/>
              </a:rPr>
              <a:t>会必须完成内容包括</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明确</a:t>
            </a:r>
            <a:r>
              <a:rPr lang="zh-CN" altLang="en-US" sz="1400" dirty="0">
                <a:latin typeface="微软雅黑" panose="020B0503020204020204" pitchFamily="34" charset="-122"/>
                <a:ea typeface="微软雅黑" panose="020B0503020204020204" pitchFamily="34" charset="-122"/>
              </a:rPr>
              <a:t>比赛整体时间安排，注意事项。明确比赛纪律</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发放</a:t>
            </a:r>
            <a:r>
              <a:rPr lang="zh-CN" altLang="en-US" sz="1400" dirty="0">
                <a:latin typeface="微软雅黑" panose="020B0503020204020204" pitchFamily="34" charset="-122"/>
                <a:ea typeface="微软雅黑" panose="020B0503020204020204" pitchFamily="34" charset="-122"/>
              </a:rPr>
              <a:t>大赛手册、参赛胸卡等物品；完成抽签等赛前准备工作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个别</a:t>
            </a:r>
            <a:r>
              <a:rPr lang="zh-CN" altLang="en-US" sz="1400" dirty="0">
                <a:latin typeface="微软雅黑" panose="020B0503020204020204" pitchFamily="34" charset="-122"/>
                <a:ea typeface="微软雅黑" panose="020B0503020204020204" pitchFamily="34" charset="-122"/>
              </a:rPr>
              <a:t>赛项可进行理论考试，但要提前通知大赛办公室，以便安排派送试题、装机等工作。</a:t>
            </a:r>
          </a:p>
        </p:txBody>
      </p:sp>
      <p:cxnSp>
        <p:nvCxnSpPr>
          <p:cNvPr id="16" name="直接连接符 15"/>
          <p:cNvCxnSpPr/>
          <p:nvPr/>
        </p:nvCxnSpPr>
        <p:spPr>
          <a:xfrm>
            <a:off x="1428092" y="2363416"/>
            <a:ext cx="717635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2567</Words>
  <Application>Microsoft Office PowerPoint</Application>
  <PresentationFormat>全屏显示(16:9)</PresentationFormat>
  <Paragraphs>222</Paragraphs>
  <Slides>31</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3" baseType="lpstr">
      <vt:lpstr>Arial</vt:lpstr>
      <vt:lpstr>宋体</vt:lpstr>
      <vt:lpstr>黑体</vt:lpstr>
      <vt:lpstr>微软雅黑</vt:lpstr>
      <vt:lpstr>Wingdings</vt:lpstr>
      <vt:lpstr>仿宋</vt:lpstr>
      <vt:lpstr>Arial Black</vt:lpstr>
      <vt:lpstr>方正正中黑简体</vt:lpstr>
      <vt:lpstr>Calibri</vt:lpstr>
      <vt:lpstr>华文细黑</vt:lpstr>
      <vt:lpstr>Office 主题</vt:lpstr>
      <vt:lpstr>包装程序外壳对象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wangwei</dc:creator>
  <cp:lastModifiedBy>admin</cp:lastModifiedBy>
  <cp:revision>244</cp:revision>
  <dcterms:created xsi:type="dcterms:W3CDTF">2016-03-17T02:44:00Z</dcterms:created>
  <dcterms:modified xsi:type="dcterms:W3CDTF">2019-07-24T07:31:16Z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