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9"/>
  </p:notesMasterIdLst>
  <p:sldIdLst>
    <p:sldId id="297" r:id="rId2"/>
    <p:sldId id="451" r:id="rId3"/>
    <p:sldId id="450" r:id="rId4"/>
    <p:sldId id="453" r:id="rId5"/>
    <p:sldId id="452" r:id="rId6"/>
    <p:sldId id="406" r:id="rId7"/>
    <p:sldId id="435" r:id="rId8"/>
    <p:sldId id="427" r:id="rId9"/>
    <p:sldId id="454" r:id="rId10"/>
    <p:sldId id="438" r:id="rId11"/>
    <p:sldId id="439" r:id="rId12"/>
    <p:sldId id="455" r:id="rId13"/>
    <p:sldId id="456" r:id="rId14"/>
    <p:sldId id="457" r:id="rId15"/>
    <p:sldId id="458" r:id="rId16"/>
    <p:sldId id="437" r:id="rId17"/>
    <p:sldId id="442" r:id="rId18"/>
    <p:sldId id="459" r:id="rId19"/>
    <p:sldId id="460" r:id="rId20"/>
    <p:sldId id="461" r:id="rId21"/>
    <p:sldId id="462" r:id="rId22"/>
    <p:sldId id="463" r:id="rId23"/>
    <p:sldId id="464" r:id="rId24"/>
    <p:sldId id="465" r:id="rId25"/>
    <p:sldId id="466" r:id="rId26"/>
    <p:sldId id="467" r:id="rId27"/>
    <p:sldId id="468" r:id="rId28"/>
    <p:sldId id="469" r:id="rId29"/>
    <p:sldId id="477" r:id="rId30"/>
    <p:sldId id="470" r:id="rId31"/>
    <p:sldId id="471" r:id="rId32"/>
    <p:sldId id="472" r:id="rId33"/>
    <p:sldId id="473" r:id="rId34"/>
    <p:sldId id="474" r:id="rId35"/>
    <p:sldId id="475" r:id="rId36"/>
    <p:sldId id="476" r:id="rId37"/>
    <p:sldId id="296" r:id="rId38"/>
  </p:sldIdLst>
  <p:sldSz cx="9144000" cy="5143500" type="screen16x9"/>
  <p:notesSz cx="6858000" cy="9144000"/>
  <p:embeddedFontLst>
    <p:embeddedFont>
      <p:font typeface="微软雅黑" pitchFamily="34" charset="-122"/>
      <p:regular r:id="rId40"/>
      <p:bold r:id="rId41"/>
    </p:embeddedFont>
    <p:embeddedFont>
      <p:font typeface="方正正中黑简体" charset="-122"/>
      <p:regular r:id="rId42"/>
    </p:embeddedFont>
    <p:embeddedFont>
      <p:font typeface="仿宋" pitchFamily="49" charset="-122"/>
      <p:regular r:id="rId43"/>
    </p:embeddedFont>
    <p:embeddedFont>
      <p:font typeface="Rosenrot" charset="-122"/>
      <p:regular r:id="rId44"/>
    </p:embeddedFont>
    <p:embeddedFont>
      <p:font typeface="方正大黑简体" charset="-122"/>
      <p:regular r:id="rId45"/>
    </p:embeddedFont>
    <p:embeddedFont>
      <p:font typeface="黑体" pitchFamily="49" charset="-122"/>
      <p:regular r:id="rId46"/>
    </p:embeddedFont>
    <p:embeddedFont>
      <p:font typeface="Calibri" pitchFamily="34" charset="0"/>
      <p:regular r:id="rId47"/>
      <p:bold r:id="rId48"/>
      <p:italic r:id="rId49"/>
      <p:boldItalic r:id="rId50"/>
    </p:embeddedFont>
    <p:embeddedFont>
      <p:font typeface="Arial Black" pitchFamily="34" charset="0"/>
      <p:bold r:id="rId5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19">
          <p15:clr>
            <a:srgbClr val="A4A3A4"/>
          </p15:clr>
        </p15:guide>
        <p15:guide id="2" pos="292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0E9"/>
    <a:srgbClr val="EC9A12"/>
    <a:srgbClr val="901C83"/>
    <a:srgbClr val="00679F"/>
    <a:srgbClr val="F8B62D"/>
    <a:srgbClr val="073797"/>
    <a:srgbClr val="1D2088"/>
    <a:srgbClr val="3B9FD2"/>
    <a:srgbClr val="000000"/>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294" y="-90"/>
      </p:cViewPr>
      <p:guideLst>
        <p:guide orient="horz" pos="1619"/>
        <p:guide pos="292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2.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10395-B750-4E0A-AD0D-D932F9A9EFB2}" type="datetimeFigureOut">
              <a:rPr lang="zh-CN" altLang="en-US" smtClean="0"/>
              <a:pPr/>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9F115E-4678-44DC-AF7D-DCD06E63CA7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F9F115E-4678-44DC-AF7D-DCD06E63CA7E}" type="slidenum">
              <a:rPr lang="zh-CN" altLang="en-US" smtClean="0"/>
              <a:pPr/>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9F115E-4678-44DC-AF7D-DCD06E63CA7E}" type="slidenum">
              <a:rPr lang="zh-CN" altLang="en-US" smtClean="0"/>
              <a:pPr/>
              <a:t>37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矩形 7"/>
          <p:cNvSpPr/>
          <p:nvPr userDrawn="1"/>
        </p:nvSpPr>
        <p:spPr>
          <a:xfrm>
            <a:off x="179512" y="4975016"/>
            <a:ext cx="7848872" cy="81009"/>
          </a:xfrm>
          <a:prstGeom prst="rect">
            <a:avLst/>
          </a:prstGeom>
          <a:gradFill flip="none" rotWithShape="1">
            <a:gsLst>
              <a:gs pos="0">
                <a:srgbClr val="3B9FD2"/>
              </a:gs>
              <a:gs pos="100000">
                <a:srgbClr val="2726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Group 29"/>
          <p:cNvGrpSpPr>
            <a:grpSpLocks noChangeAspect="1"/>
          </p:cNvGrpSpPr>
          <p:nvPr userDrawn="1"/>
        </p:nvGrpSpPr>
        <p:grpSpPr bwMode="auto">
          <a:xfrm>
            <a:off x="8123739" y="4371950"/>
            <a:ext cx="891418" cy="685874"/>
            <a:chOff x="1452" y="521"/>
            <a:chExt cx="2858" cy="2199"/>
          </a:xfrm>
        </p:grpSpPr>
        <p:sp>
          <p:nvSpPr>
            <p:cNvPr id="10" name="Freeform 30"/>
            <p:cNvSpPr/>
            <p:nvPr/>
          </p:nvSpPr>
          <p:spPr bwMode="auto">
            <a:xfrm>
              <a:off x="3011" y="906"/>
              <a:ext cx="735" cy="841"/>
            </a:xfrm>
            <a:custGeom>
              <a:avLst/>
              <a:gdLst>
                <a:gd name="T0" fmla="*/ 76 w 311"/>
                <a:gd name="T1" fmla="*/ 0 h 356"/>
                <a:gd name="T2" fmla="*/ 63 w 311"/>
                <a:gd name="T3" fmla="*/ 125 h 356"/>
                <a:gd name="T4" fmla="*/ 9 w 311"/>
                <a:gd name="T5" fmla="*/ 356 h 356"/>
                <a:gd name="T6" fmla="*/ 202 w 311"/>
                <a:gd name="T7" fmla="*/ 121 h 356"/>
                <a:gd name="T8" fmla="*/ 311 w 311"/>
                <a:gd name="T9" fmla="*/ 128 h 356"/>
                <a:gd name="T10" fmla="*/ 164 w 311"/>
                <a:gd name="T11" fmla="*/ 99 h 356"/>
                <a:gd name="T12" fmla="*/ 105 w 311"/>
                <a:gd name="T13" fmla="*/ 40 h 356"/>
                <a:gd name="T14" fmla="*/ 76 w 311"/>
                <a:gd name="T15" fmla="*/ 0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56">
                  <a:moveTo>
                    <a:pt x="76" y="0"/>
                  </a:moveTo>
                  <a:cubicBezTo>
                    <a:pt x="76" y="0"/>
                    <a:pt x="126" y="57"/>
                    <a:pt x="63" y="125"/>
                  </a:cubicBezTo>
                  <a:cubicBezTo>
                    <a:pt x="0" y="194"/>
                    <a:pt x="5" y="264"/>
                    <a:pt x="9" y="356"/>
                  </a:cubicBezTo>
                  <a:cubicBezTo>
                    <a:pt x="9" y="356"/>
                    <a:pt x="16" y="134"/>
                    <a:pt x="202" y="121"/>
                  </a:cubicBezTo>
                  <a:cubicBezTo>
                    <a:pt x="202" y="121"/>
                    <a:pt x="267" y="113"/>
                    <a:pt x="311" y="128"/>
                  </a:cubicBezTo>
                  <a:cubicBezTo>
                    <a:pt x="311" y="128"/>
                    <a:pt x="264" y="94"/>
                    <a:pt x="164" y="99"/>
                  </a:cubicBezTo>
                  <a:cubicBezTo>
                    <a:pt x="164" y="99"/>
                    <a:pt x="120" y="106"/>
                    <a:pt x="105" y="40"/>
                  </a:cubicBezTo>
                  <a:cubicBezTo>
                    <a:pt x="105" y="40"/>
                    <a:pt x="102" y="14"/>
                    <a:pt x="76" y="0"/>
                  </a:cubicBezTo>
                  <a:close/>
                </a:path>
              </a:pathLst>
            </a:custGeom>
            <a:solidFill>
              <a:srgbClr val="EB9A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1"/>
            <p:cNvSpPr/>
            <p:nvPr/>
          </p:nvSpPr>
          <p:spPr bwMode="auto">
            <a:xfrm>
              <a:off x="3321" y="996"/>
              <a:ext cx="132" cy="111"/>
            </a:xfrm>
            <a:custGeom>
              <a:avLst/>
              <a:gdLst>
                <a:gd name="T0" fmla="*/ 51 w 56"/>
                <a:gd name="T1" fmla="*/ 11 h 47"/>
                <a:gd name="T2" fmla="*/ 37 w 56"/>
                <a:gd name="T3" fmla="*/ 40 h 47"/>
                <a:gd name="T4" fmla="*/ 5 w 56"/>
                <a:gd name="T5" fmla="*/ 37 h 47"/>
                <a:gd name="T6" fmla="*/ 19 w 56"/>
                <a:gd name="T7" fmla="*/ 8 h 47"/>
                <a:gd name="T8" fmla="*/ 51 w 56"/>
                <a:gd name="T9" fmla="*/ 11 h 47"/>
              </a:gdLst>
              <a:ahLst/>
              <a:cxnLst>
                <a:cxn ang="0">
                  <a:pos x="T0" y="T1"/>
                </a:cxn>
                <a:cxn ang="0">
                  <a:pos x="T2" y="T3"/>
                </a:cxn>
                <a:cxn ang="0">
                  <a:pos x="T4" y="T5"/>
                </a:cxn>
                <a:cxn ang="0">
                  <a:pos x="T6" y="T7"/>
                </a:cxn>
                <a:cxn ang="0">
                  <a:pos x="T8" y="T9"/>
                </a:cxn>
              </a:cxnLst>
              <a:rect l="0" t="0" r="r" b="b"/>
              <a:pathLst>
                <a:path w="56" h="47">
                  <a:moveTo>
                    <a:pt x="51" y="11"/>
                  </a:moveTo>
                  <a:cubicBezTo>
                    <a:pt x="56" y="20"/>
                    <a:pt x="50" y="33"/>
                    <a:pt x="37" y="40"/>
                  </a:cubicBezTo>
                  <a:cubicBezTo>
                    <a:pt x="24" y="47"/>
                    <a:pt x="10" y="46"/>
                    <a:pt x="5" y="37"/>
                  </a:cubicBezTo>
                  <a:cubicBezTo>
                    <a:pt x="0" y="28"/>
                    <a:pt x="6" y="15"/>
                    <a:pt x="19" y="8"/>
                  </a:cubicBezTo>
                  <a:cubicBezTo>
                    <a:pt x="32" y="0"/>
                    <a:pt x="46" y="2"/>
                    <a:pt x="51" y="11"/>
                  </a:cubicBezTo>
                  <a:close/>
                </a:path>
              </a:pathLst>
            </a:custGeom>
            <a:solidFill>
              <a:srgbClr val="EB9A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2"/>
            <p:cNvSpPr/>
            <p:nvPr/>
          </p:nvSpPr>
          <p:spPr bwMode="auto">
            <a:xfrm>
              <a:off x="2014" y="757"/>
              <a:ext cx="881" cy="990"/>
            </a:xfrm>
            <a:custGeom>
              <a:avLst/>
              <a:gdLst>
                <a:gd name="T0" fmla="*/ 353 w 373"/>
                <a:gd name="T1" fmla="*/ 419 h 419"/>
                <a:gd name="T2" fmla="*/ 163 w 373"/>
                <a:gd name="T3" fmla="*/ 146 h 419"/>
                <a:gd name="T4" fmla="*/ 0 w 373"/>
                <a:gd name="T5" fmla="*/ 148 h 419"/>
                <a:gd name="T6" fmla="*/ 178 w 373"/>
                <a:gd name="T7" fmla="*/ 114 h 419"/>
                <a:gd name="T8" fmla="*/ 234 w 373"/>
                <a:gd name="T9" fmla="*/ 59 h 419"/>
                <a:gd name="T10" fmla="*/ 268 w 373"/>
                <a:gd name="T11" fmla="*/ 0 h 419"/>
                <a:gd name="T12" fmla="*/ 295 w 373"/>
                <a:gd name="T13" fmla="*/ 150 h 419"/>
                <a:gd name="T14" fmla="*/ 353 w 373"/>
                <a:gd name="T15" fmla="*/ 41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419">
                  <a:moveTo>
                    <a:pt x="353" y="419"/>
                  </a:moveTo>
                  <a:cubicBezTo>
                    <a:pt x="353" y="419"/>
                    <a:pt x="371" y="198"/>
                    <a:pt x="163" y="146"/>
                  </a:cubicBezTo>
                  <a:cubicBezTo>
                    <a:pt x="163" y="146"/>
                    <a:pt x="68" y="128"/>
                    <a:pt x="0" y="148"/>
                  </a:cubicBezTo>
                  <a:cubicBezTo>
                    <a:pt x="0" y="148"/>
                    <a:pt x="52" y="121"/>
                    <a:pt x="178" y="114"/>
                  </a:cubicBezTo>
                  <a:cubicBezTo>
                    <a:pt x="178" y="114"/>
                    <a:pt x="225" y="116"/>
                    <a:pt x="234" y="59"/>
                  </a:cubicBezTo>
                  <a:cubicBezTo>
                    <a:pt x="234" y="59"/>
                    <a:pt x="237" y="22"/>
                    <a:pt x="268" y="0"/>
                  </a:cubicBezTo>
                  <a:cubicBezTo>
                    <a:pt x="268" y="0"/>
                    <a:pt x="217" y="78"/>
                    <a:pt x="295" y="150"/>
                  </a:cubicBezTo>
                  <a:cubicBezTo>
                    <a:pt x="373" y="223"/>
                    <a:pt x="364" y="367"/>
                    <a:pt x="353" y="419"/>
                  </a:cubicBezTo>
                  <a:close/>
                </a:path>
              </a:pathLst>
            </a:custGeom>
            <a:solidFill>
              <a:srgbClr val="2DACD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3"/>
            <p:cNvSpPr/>
            <p:nvPr/>
          </p:nvSpPr>
          <p:spPr bwMode="auto">
            <a:xfrm>
              <a:off x="2371" y="864"/>
              <a:ext cx="146" cy="127"/>
            </a:xfrm>
            <a:custGeom>
              <a:avLst/>
              <a:gdLst>
                <a:gd name="T0" fmla="*/ 6 w 62"/>
                <a:gd name="T1" fmla="*/ 10 h 54"/>
                <a:gd name="T2" fmla="*/ 43 w 62"/>
                <a:gd name="T3" fmla="*/ 10 h 54"/>
                <a:gd name="T4" fmla="*/ 56 w 62"/>
                <a:gd name="T5" fmla="*/ 44 h 54"/>
                <a:gd name="T6" fmla="*/ 19 w 62"/>
                <a:gd name="T7" fmla="*/ 45 h 54"/>
                <a:gd name="T8" fmla="*/ 6 w 62"/>
                <a:gd name="T9" fmla="*/ 10 h 54"/>
              </a:gdLst>
              <a:ahLst/>
              <a:cxnLst>
                <a:cxn ang="0">
                  <a:pos x="T0" y="T1"/>
                </a:cxn>
                <a:cxn ang="0">
                  <a:pos x="T2" y="T3"/>
                </a:cxn>
                <a:cxn ang="0">
                  <a:pos x="T4" y="T5"/>
                </a:cxn>
                <a:cxn ang="0">
                  <a:pos x="T6" y="T7"/>
                </a:cxn>
                <a:cxn ang="0">
                  <a:pos x="T8" y="T9"/>
                </a:cxn>
              </a:cxnLst>
              <a:rect l="0" t="0" r="r" b="b"/>
              <a:pathLst>
                <a:path w="62" h="54">
                  <a:moveTo>
                    <a:pt x="6" y="10"/>
                  </a:moveTo>
                  <a:cubicBezTo>
                    <a:pt x="13" y="1"/>
                    <a:pt x="29" y="0"/>
                    <a:pt x="43" y="10"/>
                  </a:cubicBezTo>
                  <a:cubicBezTo>
                    <a:pt x="57" y="19"/>
                    <a:pt x="62" y="35"/>
                    <a:pt x="56" y="44"/>
                  </a:cubicBezTo>
                  <a:cubicBezTo>
                    <a:pt x="49" y="54"/>
                    <a:pt x="33" y="54"/>
                    <a:pt x="19" y="45"/>
                  </a:cubicBezTo>
                  <a:cubicBezTo>
                    <a:pt x="5" y="35"/>
                    <a:pt x="0" y="20"/>
                    <a:pt x="6" y="10"/>
                  </a:cubicBezTo>
                  <a:close/>
                </a:path>
              </a:pathLst>
            </a:custGeom>
            <a:solidFill>
              <a:srgbClr val="2DACD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4"/>
            <p:cNvSpPr/>
            <p:nvPr/>
          </p:nvSpPr>
          <p:spPr bwMode="auto">
            <a:xfrm>
              <a:off x="2728" y="521"/>
              <a:ext cx="876" cy="1179"/>
            </a:xfrm>
            <a:custGeom>
              <a:avLst/>
              <a:gdLst>
                <a:gd name="T0" fmla="*/ 105 w 371"/>
                <a:gd name="T1" fmla="*/ 499 h 499"/>
                <a:gd name="T2" fmla="*/ 69 w 371"/>
                <a:gd name="T3" fmla="*/ 179 h 499"/>
                <a:gd name="T4" fmla="*/ 0 w 371"/>
                <a:gd name="T5" fmla="*/ 0 h 499"/>
                <a:gd name="T6" fmla="*/ 76 w 371"/>
                <a:gd name="T7" fmla="*/ 53 h 499"/>
                <a:gd name="T8" fmla="*/ 161 w 371"/>
                <a:gd name="T9" fmla="*/ 87 h 499"/>
                <a:gd name="T10" fmla="*/ 237 w 371"/>
                <a:gd name="T11" fmla="*/ 67 h 499"/>
                <a:gd name="T12" fmla="*/ 371 w 371"/>
                <a:gd name="T13" fmla="*/ 47 h 499"/>
                <a:gd name="T14" fmla="*/ 125 w 371"/>
                <a:gd name="T15" fmla="*/ 223 h 499"/>
                <a:gd name="T16" fmla="*/ 105 w 371"/>
                <a:gd name="T1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499">
                  <a:moveTo>
                    <a:pt x="105" y="499"/>
                  </a:moveTo>
                  <a:cubicBezTo>
                    <a:pt x="105" y="499"/>
                    <a:pt x="38" y="333"/>
                    <a:pt x="69" y="179"/>
                  </a:cubicBezTo>
                  <a:cubicBezTo>
                    <a:pt x="97" y="39"/>
                    <a:pt x="0" y="0"/>
                    <a:pt x="0" y="0"/>
                  </a:cubicBezTo>
                  <a:cubicBezTo>
                    <a:pt x="0" y="0"/>
                    <a:pt x="34" y="2"/>
                    <a:pt x="76" y="53"/>
                  </a:cubicBezTo>
                  <a:cubicBezTo>
                    <a:pt x="117" y="105"/>
                    <a:pt x="133" y="92"/>
                    <a:pt x="161" y="87"/>
                  </a:cubicBezTo>
                  <a:cubicBezTo>
                    <a:pt x="161" y="87"/>
                    <a:pt x="214" y="74"/>
                    <a:pt x="237" y="67"/>
                  </a:cubicBezTo>
                  <a:cubicBezTo>
                    <a:pt x="259" y="60"/>
                    <a:pt x="347" y="38"/>
                    <a:pt x="371" y="47"/>
                  </a:cubicBezTo>
                  <a:cubicBezTo>
                    <a:pt x="371" y="47"/>
                    <a:pt x="202" y="68"/>
                    <a:pt x="125" y="223"/>
                  </a:cubicBezTo>
                  <a:cubicBezTo>
                    <a:pt x="125" y="223"/>
                    <a:pt x="75" y="295"/>
                    <a:pt x="105" y="499"/>
                  </a:cubicBezTo>
                  <a:close/>
                </a:path>
              </a:pathLst>
            </a:custGeom>
            <a:solidFill>
              <a:srgbClr val="901C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Oval 35"/>
            <p:cNvSpPr>
              <a:spLocks noChangeArrowheads="1"/>
            </p:cNvSpPr>
            <p:nvPr/>
          </p:nvSpPr>
          <p:spPr bwMode="auto">
            <a:xfrm>
              <a:off x="2983" y="535"/>
              <a:ext cx="165" cy="166"/>
            </a:xfrm>
            <a:prstGeom prst="ellipse">
              <a:avLst/>
            </a:prstGeom>
            <a:solidFill>
              <a:srgbClr val="901C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6"/>
            <p:cNvSpPr/>
            <p:nvPr/>
          </p:nvSpPr>
          <p:spPr bwMode="auto">
            <a:xfrm>
              <a:off x="2187" y="1116"/>
              <a:ext cx="1438" cy="974"/>
            </a:xfrm>
            <a:custGeom>
              <a:avLst/>
              <a:gdLst>
                <a:gd name="T0" fmla="*/ 533 w 609"/>
                <a:gd name="T1" fmla="*/ 207 h 412"/>
                <a:gd name="T2" fmla="*/ 593 w 609"/>
                <a:gd name="T3" fmla="*/ 212 h 412"/>
                <a:gd name="T4" fmla="*/ 609 w 609"/>
                <a:gd name="T5" fmla="*/ 151 h 412"/>
                <a:gd name="T6" fmla="*/ 552 w 609"/>
                <a:gd name="T7" fmla="*/ 125 h 412"/>
                <a:gd name="T8" fmla="*/ 551 w 609"/>
                <a:gd name="T9" fmla="*/ 120 h 412"/>
                <a:gd name="T10" fmla="*/ 549 w 609"/>
                <a:gd name="T11" fmla="*/ 77 h 412"/>
                <a:gd name="T12" fmla="*/ 552 w 609"/>
                <a:gd name="T13" fmla="*/ 76 h 412"/>
                <a:gd name="T14" fmla="*/ 601 w 609"/>
                <a:gd name="T15" fmla="*/ 62 h 412"/>
                <a:gd name="T16" fmla="*/ 596 w 609"/>
                <a:gd name="T17" fmla="*/ 40 h 412"/>
                <a:gd name="T18" fmla="*/ 505 w 609"/>
                <a:gd name="T19" fmla="*/ 59 h 412"/>
                <a:gd name="T20" fmla="*/ 356 w 609"/>
                <a:gd name="T21" fmla="*/ 305 h 412"/>
                <a:gd name="T22" fmla="*/ 104 w 609"/>
                <a:gd name="T23" fmla="*/ 157 h 412"/>
                <a:gd name="T24" fmla="*/ 115 w 609"/>
                <a:gd name="T25" fmla="*/ 24 h 412"/>
                <a:gd name="T26" fmla="*/ 15 w 609"/>
                <a:gd name="T27" fmla="*/ 0 h 412"/>
                <a:gd name="T28" fmla="*/ 0 w 609"/>
                <a:gd name="T29" fmla="*/ 60 h 412"/>
                <a:gd name="T30" fmla="*/ 56 w 609"/>
                <a:gd name="T31" fmla="*/ 87 h 412"/>
                <a:gd name="T32" fmla="*/ 56 w 609"/>
                <a:gd name="T33" fmla="*/ 127 h 412"/>
                <a:gd name="T34" fmla="*/ 55 w 609"/>
                <a:gd name="T35" fmla="*/ 128 h 412"/>
                <a:gd name="T36" fmla="*/ 2 w 609"/>
                <a:gd name="T37" fmla="*/ 151 h 412"/>
                <a:gd name="T38" fmla="*/ 17 w 609"/>
                <a:gd name="T39" fmla="*/ 211 h 412"/>
                <a:gd name="T40" fmla="*/ 78 w 609"/>
                <a:gd name="T41" fmla="*/ 208 h 412"/>
                <a:gd name="T42" fmla="*/ 104 w 609"/>
                <a:gd name="T43" fmla="*/ 253 h 412"/>
                <a:gd name="T44" fmla="*/ 103 w 609"/>
                <a:gd name="T45" fmla="*/ 254 h 412"/>
                <a:gd name="T46" fmla="*/ 69 w 609"/>
                <a:gd name="T47" fmla="*/ 304 h 412"/>
                <a:gd name="T48" fmla="*/ 114 w 609"/>
                <a:gd name="T49" fmla="*/ 347 h 412"/>
                <a:gd name="T50" fmla="*/ 165 w 609"/>
                <a:gd name="T51" fmla="*/ 312 h 412"/>
                <a:gd name="T52" fmla="*/ 219 w 609"/>
                <a:gd name="T53" fmla="*/ 339 h 412"/>
                <a:gd name="T54" fmla="*/ 218 w 609"/>
                <a:gd name="T55" fmla="*/ 341 h 412"/>
                <a:gd name="T56" fmla="*/ 218 w 609"/>
                <a:gd name="T57" fmla="*/ 401 h 412"/>
                <a:gd name="T58" fmla="*/ 279 w 609"/>
                <a:gd name="T59" fmla="*/ 412 h 412"/>
                <a:gd name="T60" fmla="*/ 302 w 609"/>
                <a:gd name="T61" fmla="*/ 354 h 412"/>
                <a:gd name="T62" fmla="*/ 302 w 609"/>
                <a:gd name="T63" fmla="*/ 354 h 412"/>
                <a:gd name="T64" fmla="*/ 341 w 609"/>
                <a:gd name="T65" fmla="*/ 352 h 412"/>
                <a:gd name="T66" fmla="*/ 342 w 609"/>
                <a:gd name="T67" fmla="*/ 353 h 412"/>
                <a:gd name="T68" fmla="*/ 370 w 609"/>
                <a:gd name="T69" fmla="*/ 406 h 412"/>
                <a:gd name="T70" fmla="*/ 429 w 609"/>
                <a:gd name="T71" fmla="*/ 387 h 412"/>
                <a:gd name="T72" fmla="*/ 422 w 609"/>
                <a:gd name="T73" fmla="*/ 325 h 412"/>
                <a:gd name="T74" fmla="*/ 421 w 609"/>
                <a:gd name="T75" fmla="*/ 325 h 412"/>
                <a:gd name="T76" fmla="*/ 455 w 609"/>
                <a:gd name="T77" fmla="*/ 303 h 412"/>
                <a:gd name="T78" fmla="*/ 456 w 609"/>
                <a:gd name="T79" fmla="*/ 305 h 412"/>
                <a:gd name="T80" fmla="*/ 507 w 609"/>
                <a:gd name="T81" fmla="*/ 338 h 412"/>
                <a:gd name="T82" fmla="*/ 549 w 609"/>
                <a:gd name="T83" fmla="*/ 292 h 412"/>
                <a:gd name="T84" fmla="*/ 513 w 609"/>
                <a:gd name="T85" fmla="*/ 242 h 412"/>
                <a:gd name="T86" fmla="*/ 512 w 609"/>
                <a:gd name="T87" fmla="*/ 241 h 412"/>
                <a:gd name="T88" fmla="*/ 531 w 609"/>
                <a:gd name="T89" fmla="*/ 206 h 412"/>
                <a:gd name="T90" fmla="*/ 533 w 609"/>
                <a:gd name="T91" fmla="*/ 2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9" h="412">
                  <a:moveTo>
                    <a:pt x="533" y="207"/>
                  </a:moveTo>
                  <a:cubicBezTo>
                    <a:pt x="593" y="212"/>
                    <a:pt x="593" y="212"/>
                    <a:pt x="593" y="212"/>
                  </a:cubicBezTo>
                  <a:cubicBezTo>
                    <a:pt x="609" y="151"/>
                    <a:pt x="609" y="151"/>
                    <a:pt x="609" y="151"/>
                  </a:cubicBezTo>
                  <a:cubicBezTo>
                    <a:pt x="552" y="125"/>
                    <a:pt x="552" y="125"/>
                    <a:pt x="552" y="125"/>
                  </a:cubicBezTo>
                  <a:cubicBezTo>
                    <a:pt x="551" y="120"/>
                    <a:pt x="551" y="120"/>
                    <a:pt x="551" y="120"/>
                  </a:cubicBezTo>
                  <a:cubicBezTo>
                    <a:pt x="552" y="107"/>
                    <a:pt x="552" y="97"/>
                    <a:pt x="549" y="77"/>
                  </a:cubicBezTo>
                  <a:cubicBezTo>
                    <a:pt x="552" y="76"/>
                    <a:pt x="552" y="76"/>
                    <a:pt x="552" y="76"/>
                  </a:cubicBezTo>
                  <a:cubicBezTo>
                    <a:pt x="601" y="62"/>
                    <a:pt x="601" y="62"/>
                    <a:pt x="601" y="62"/>
                  </a:cubicBezTo>
                  <a:cubicBezTo>
                    <a:pt x="596" y="40"/>
                    <a:pt x="596" y="40"/>
                    <a:pt x="596" y="40"/>
                  </a:cubicBezTo>
                  <a:cubicBezTo>
                    <a:pt x="553" y="39"/>
                    <a:pt x="518" y="53"/>
                    <a:pt x="505" y="59"/>
                  </a:cubicBezTo>
                  <a:cubicBezTo>
                    <a:pt x="530" y="167"/>
                    <a:pt x="464" y="277"/>
                    <a:pt x="356" y="305"/>
                  </a:cubicBezTo>
                  <a:cubicBezTo>
                    <a:pt x="245" y="334"/>
                    <a:pt x="133" y="268"/>
                    <a:pt x="104" y="157"/>
                  </a:cubicBezTo>
                  <a:cubicBezTo>
                    <a:pt x="92" y="111"/>
                    <a:pt x="97" y="64"/>
                    <a:pt x="115" y="24"/>
                  </a:cubicBezTo>
                  <a:cubicBezTo>
                    <a:pt x="83" y="7"/>
                    <a:pt x="35" y="2"/>
                    <a:pt x="15" y="0"/>
                  </a:cubicBezTo>
                  <a:cubicBezTo>
                    <a:pt x="0" y="60"/>
                    <a:pt x="0" y="60"/>
                    <a:pt x="0" y="60"/>
                  </a:cubicBezTo>
                  <a:cubicBezTo>
                    <a:pt x="56" y="87"/>
                    <a:pt x="56" y="87"/>
                    <a:pt x="56" y="87"/>
                  </a:cubicBezTo>
                  <a:cubicBezTo>
                    <a:pt x="55" y="100"/>
                    <a:pt x="54" y="107"/>
                    <a:pt x="56" y="127"/>
                  </a:cubicBezTo>
                  <a:cubicBezTo>
                    <a:pt x="55" y="128"/>
                    <a:pt x="55" y="128"/>
                    <a:pt x="55" y="128"/>
                  </a:cubicBezTo>
                  <a:cubicBezTo>
                    <a:pt x="2" y="151"/>
                    <a:pt x="2" y="151"/>
                    <a:pt x="2" y="151"/>
                  </a:cubicBezTo>
                  <a:cubicBezTo>
                    <a:pt x="17" y="211"/>
                    <a:pt x="17" y="211"/>
                    <a:pt x="17" y="211"/>
                  </a:cubicBezTo>
                  <a:cubicBezTo>
                    <a:pt x="78" y="208"/>
                    <a:pt x="78" y="208"/>
                    <a:pt x="78" y="208"/>
                  </a:cubicBezTo>
                  <a:cubicBezTo>
                    <a:pt x="85" y="224"/>
                    <a:pt x="94" y="239"/>
                    <a:pt x="104" y="253"/>
                  </a:cubicBezTo>
                  <a:cubicBezTo>
                    <a:pt x="103" y="254"/>
                    <a:pt x="103" y="254"/>
                    <a:pt x="103" y="254"/>
                  </a:cubicBezTo>
                  <a:cubicBezTo>
                    <a:pt x="69" y="304"/>
                    <a:pt x="69" y="304"/>
                    <a:pt x="69" y="304"/>
                  </a:cubicBezTo>
                  <a:cubicBezTo>
                    <a:pt x="114" y="347"/>
                    <a:pt x="114" y="347"/>
                    <a:pt x="114" y="347"/>
                  </a:cubicBezTo>
                  <a:cubicBezTo>
                    <a:pt x="165" y="312"/>
                    <a:pt x="165" y="312"/>
                    <a:pt x="165" y="312"/>
                  </a:cubicBezTo>
                  <a:cubicBezTo>
                    <a:pt x="182" y="323"/>
                    <a:pt x="200" y="332"/>
                    <a:pt x="219" y="339"/>
                  </a:cubicBezTo>
                  <a:cubicBezTo>
                    <a:pt x="218" y="341"/>
                    <a:pt x="218" y="341"/>
                    <a:pt x="218" y="341"/>
                  </a:cubicBezTo>
                  <a:cubicBezTo>
                    <a:pt x="218" y="401"/>
                    <a:pt x="218" y="401"/>
                    <a:pt x="218" y="401"/>
                  </a:cubicBezTo>
                  <a:cubicBezTo>
                    <a:pt x="279" y="412"/>
                    <a:pt x="279" y="412"/>
                    <a:pt x="279" y="412"/>
                  </a:cubicBezTo>
                  <a:cubicBezTo>
                    <a:pt x="302" y="354"/>
                    <a:pt x="302" y="354"/>
                    <a:pt x="302" y="354"/>
                  </a:cubicBezTo>
                  <a:cubicBezTo>
                    <a:pt x="302" y="354"/>
                    <a:pt x="302" y="354"/>
                    <a:pt x="302" y="354"/>
                  </a:cubicBezTo>
                  <a:cubicBezTo>
                    <a:pt x="315" y="354"/>
                    <a:pt x="328" y="354"/>
                    <a:pt x="341" y="352"/>
                  </a:cubicBezTo>
                  <a:cubicBezTo>
                    <a:pt x="342" y="353"/>
                    <a:pt x="342" y="353"/>
                    <a:pt x="342" y="353"/>
                  </a:cubicBezTo>
                  <a:cubicBezTo>
                    <a:pt x="370" y="406"/>
                    <a:pt x="370" y="406"/>
                    <a:pt x="370" y="406"/>
                  </a:cubicBezTo>
                  <a:cubicBezTo>
                    <a:pt x="429" y="387"/>
                    <a:pt x="429" y="387"/>
                    <a:pt x="429" y="387"/>
                  </a:cubicBezTo>
                  <a:cubicBezTo>
                    <a:pt x="422" y="325"/>
                    <a:pt x="422" y="325"/>
                    <a:pt x="422" y="325"/>
                  </a:cubicBezTo>
                  <a:cubicBezTo>
                    <a:pt x="421" y="325"/>
                    <a:pt x="421" y="325"/>
                    <a:pt x="421" y="325"/>
                  </a:cubicBezTo>
                  <a:cubicBezTo>
                    <a:pt x="433" y="318"/>
                    <a:pt x="444" y="311"/>
                    <a:pt x="455" y="303"/>
                  </a:cubicBezTo>
                  <a:cubicBezTo>
                    <a:pt x="456" y="305"/>
                    <a:pt x="456" y="305"/>
                    <a:pt x="456" y="305"/>
                  </a:cubicBezTo>
                  <a:cubicBezTo>
                    <a:pt x="507" y="338"/>
                    <a:pt x="507" y="338"/>
                    <a:pt x="507" y="338"/>
                  </a:cubicBezTo>
                  <a:cubicBezTo>
                    <a:pt x="549" y="292"/>
                    <a:pt x="549" y="292"/>
                    <a:pt x="549" y="292"/>
                  </a:cubicBezTo>
                  <a:cubicBezTo>
                    <a:pt x="513" y="242"/>
                    <a:pt x="513" y="242"/>
                    <a:pt x="513" y="242"/>
                  </a:cubicBezTo>
                  <a:cubicBezTo>
                    <a:pt x="512" y="241"/>
                    <a:pt x="512" y="241"/>
                    <a:pt x="512" y="241"/>
                  </a:cubicBezTo>
                  <a:cubicBezTo>
                    <a:pt x="519" y="230"/>
                    <a:pt x="526" y="219"/>
                    <a:pt x="531" y="206"/>
                  </a:cubicBezTo>
                  <a:lnTo>
                    <a:pt x="533" y="207"/>
                  </a:lnTo>
                  <a:close/>
                </a:path>
              </a:pathLst>
            </a:custGeom>
            <a:solidFill>
              <a:srgbClr val="00679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7"/>
            <p:cNvSpPr>
              <a:spLocks noEditPoints="1"/>
            </p:cNvSpPr>
            <p:nvPr/>
          </p:nvSpPr>
          <p:spPr bwMode="auto">
            <a:xfrm>
              <a:off x="1452" y="2276"/>
              <a:ext cx="257" cy="260"/>
            </a:xfrm>
            <a:custGeom>
              <a:avLst/>
              <a:gdLst>
                <a:gd name="T0" fmla="*/ 0 w 109"/>
                <a:gd name="T1" fmla="*/ 108 h 110"/>
                <a:gd name="T2" fmla="*/ 12 w 109"/>
                <a:gd name="T3" fmla="*/ 61 h 110"/>
                <a:gd name="T4" fmla="*/ 25 w 109"/>
                <a:gd name="T5" fmla="*/ 61 h 110"/>
                <a:gd name="T6" fmla="*/ 15 w 109"/>
                <a:gd name="T7" fmla="*/ 108 h 110"/>
                <a:gd name="T8" fmla="*/ 0 w 109"/>
                <a:gd name="T9" fmla="*/ 108 h 110"/>
                <a:gd name="T10" fmla="*/ 10 w 109"/>
                <a:gd name="T11" fmla="*/ 26 h 110"/>
                <a:gd name="T12" fmla="*/ 2 w 109"/>
                <a:gd name="T13" fmla="*/ 2 h 110"/>
                <a:gd name="T14" fmla="*/ 16 w 109"/>
                <a:gd name="T15" fmla="*/ 2 h 110"/>
                <a:gd name="T16" fmla="*/ 24 w 109"/>
                <a:gd name="T17" fmla="*/ 26 h 110"/>
                <a:gd name="T18" fmla="*/ 10 w 109"/>
                <a:gd name="T19" fmla="*/ 26 h 110"/>
                <a:gd name="T20" fmla="*/ 12 w 109"/>
                <a:gd name="T21" fmla="*/ 55 h 110"/>
                <a:gd name="T22" fmla="*/ 3 w 109"/>
                <a:gd name="T23" fmla="*/ 31 h 110"/>
                <a:gd name="T24" fmla="*/ 17 w 109"/>
                <a:gd name="T25" fmla="*/ 31 h 110"/>
                <a:gd name="T26" fmla="*/ 25 w 109"/>
                <a:gd name="T27" fmla="*/ 55 h 110"/>
                <a:gd name="T28" fmla="*/ 12 w 109"/>
                <a:gd name="T29" fmla="*/ 55 h 110"/>
                <a:gd name="T30" fmla="*/ 27 w 109"/>
                <a:gd name="T31" fmla="*/ 110 h 110"/>
                <a:gd name="T32" fmla="*/ 27 w 109"/>
                <a:gd name="T33" fmla="*/ 99 h 110"/>
                <a:gd name="T34" fmla="*/ 60 w 109"/>
                <a:gd name="T35" fmla="*/ 23 h 110"/>
                <a:gd name="T36" fmla="*/ 45 w 109"/>
                <a:gd name="T37" fmla="*/ 23 h 110"/>
                <a:gd name="T38" fmla="*/ 45 w 109"/>
                <a:gd name="T39" fmla="*/ 37 h 110"/>
                <a:gd name="T40" fmla="*/ 31 w 109"/>
                <a:gd name="T41" fmla="*/ 37 h 110"/>
                <a:gd name="T42" fmla="*/ 31 w 109"/>
                <a:gd name="T43" fmla="*/ 13 h 110"/>
                <a:gd name="T44" fmla="*/ 60 w 109"/>
                <a:gd name="T45" fmla="*/ 13 h 110"/>
                <a:gd name="T46" fmla="*/ 60 w 109"/>
                <a:gd name="T47" fmla="*/ 0 h 110"/>
                <a:gd name="T48" fmla="*/ 75 w 109"/>
                <a:gd name="T49" fmla="*/ 0 h 110"/>
                <a:gd name="T50" fmla="*/ 75 w 109"/>
                <a:gd name="T51" fmla="*/ 11 h 110"/>
                <a:gd name="T52" fmla="*/ 75 w 109"/>
                <a:gd name="T53" fmla="*/ 13 h 110"/>
                <a:gd name="T54" fmla="*/ 107 w 109"/>
                <a:gd name="T55" fmla="*/ 13 h 110"/>
                <a:gd name="T56" fmla="*/ 107 w 109"/>
                <a:gd name="T57" fmla="*/ 37 h 110"/>
                <a:gd name="T58" fmla="*/ 93 w 109"/>
                <a:gd name="T59" fmla="*/ 37 h 110"/>
                <a:gd name="T60" fmla="*/ 93 w 109"/>
                <a:gd name="T61" fmla="*/ 23 h 110"/>
                <a:gd name="T62" fmla="*/ 75 w 109"/>
                <a:gd name="T63" fmla="*/ 23 h 110"/>
                <a:gd name="T64" fmla="*/ 72 w 109"/>
                <a:gd name="T65" fmla="*/ 48 h 110"/>
                <a:gd name="T66" fmla="*/ 82 w 109"/>
                <a:gd name="T67" fmla="*/ 48 h 110"/>
                <a:gd name="T68" fmla="*/ 82 w 109"/>
                <a:gd name="T69" fmla="*/ 91 h 110"/>
                <a:gd name="T70" fmla="*/ 90 w 109"/>
                <a:gd name="T71" fmla="*/ 98 h 110"/>
                <a:gd name="T72" fmla="*/ 98 w 109"/>
                <a:gd name="T73" fmla="*/ 91 h 110"/>
                <a:gd name="T74" fmla="*/ 98 w 109"/>
                <a:gd name="T75" fmla="*/ 87 h 110"/>
                <a:gd name="T76" fmla="*/ 109 w 109"/>
                <a:gd name="T77" fmla="*/ 87 h 110"/>
                <a:gd name="T78" fmla="*/ 109 w 109"/>
                <a:gd name="T79" fmla="*/ 94 h 110"/>
                <a:gd name="T80" fmla="*/ 93 w 109"/>
                <a:gd name="T81" fmla="*/ 107 h 110"/>
                <a:gd name="T82" fmla="*/ 84 w 109"/>
                <a:gd name="T83" fmla="*/ 107 h 110"/>
                <a:gd name="T84" fmla="*/ 68 w 109"/>
                <a:gd name="T85" fmla="*/ 91 h 110"/>
                <a:gd name="T86" fmla="*/ 68 w 109"/>
                <a:gd name="T87" fmla="*/ 64 h 110"/>
                <a:gd name="T88" fmla="*/ 27 w 109"/>
                <a:gd name="T89"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9" h="110">
                  <a:moveTo>
                    <a:pt x="0" y="108"/>
                  </a:moveTo>
                  <a:cubicBezTo>
                    <a:pt x="7" y="94"/>
                    <a:pt x="11" y="78"/>
                    <a:pt x="12" y="61"/>
                  </a:cubicBezTo>
                  <a:cubicBezTo>
                    <a:pt x="25" y="61"/>
                    <a:pt x="25" y="61"/>
                    <a:pt x="25" y="61"/>
                  </a:cubicBezTo>
                  <a:cubicBezTo>
                    <a:pt x="24" y="78"/>
                    <a:pt x="21" y="94"/>
                    <a:pt x="15" y="108"/>
                  </a:cubicBezTo>
                  <a:lnTo>
                    <a:pt x="0" y="108"/>
                  </a:lnTo>
                  <a:close/>
                  <a:moveTo>
                    <a:pt x="10" y="26"/>
                  </a:moveTo>
                  <a:cubicBezTo>
                    <a:pt x="8" y="17"/>
                    <a:pt x="5" y="9"/>
                    <a:pt x="2" y="2"/>
                  </a:cubicBezTo>
                  <a:cubicBezTo>
                    <a:pt x="16" y="2"/>
                    <a:pt x="16" y="2"/>
                    <a:pt x="16" y="2"/>
                  </a:cubicBezTo>
                  <a:cubicBezTo>
                    <a:pt x="20" y="10"/>
                    <a:pt x="22" y="18"/>
                    <a:pt x="24" y="26"/>
                  </a:cubicBezTo>
                  <a:lnTo>
                    <a:pt x="10" y="26"/>
                  </a:lnTo>
                  <a:close/>
                  <a:moveTo>
                    <a:pt x="12" y="55"/>
                  </a:moveTo>
                  <a:cubicBezTo>
                    <a:pt x="10" y="48"/>
                    <a:pt x="7" y="40"/>
                    <a:pt x="3" y="31"/>
                  </a:cubicBezTo>
                  <a:cubicBezTo>
                    <a:pt x="17" y="31"/>
                    <a:pt x="17" y="31"/>
                    <a:pt x="17" y="31"/>
                  </a:cubicBezTo>
                  <a:cubicBezTo>
                    <a:pt x="21" y="39"/>
                    <a:pt x="23" y="47"/>
                    <a:pt x="25" y="55"/>
                  </a:cubicBezTo>
                  <a:lnTo>
                    <a:pt x="12" y="55"/>
                  </a:lnTo>
                  <a:close/>
                  <a:moveTo>
                    <a:pt x="27" y="110"/>
                  </a:moveTo>
                  <a:cubicBezTo>
                    <a:pt x="27" y="99"/>
                    <a:pt x="27" y="99"/>
                    <a:pt x="27" y="99"/>
                  </a:cubicBezTo>
                  <a:cubicBezTo>
                    <a:pt x="49" y="79"/>
                    <a:pt x="60" y="54"/>
                    <a:pt x="60" y="23"/>
                  </a:cubicBezTo>
                  <a:cubicBezTo>
                    <a:pt x="45" y="23"/>
                    <a:pt x="45" y="23"/>
                    <a:pt x="45" y="23"/>
                  </a:cubicBezTo>
                  <a:cubicBezTo>
                    <a:pt x="45" y="37"/>
                    <a:pt x="45" y="37"/>
                    <a:pt x="45" y="37"/>
                  </a:cubicBezTo>
                  <a:cubicBezTo>
                    <a:pt x="31" y="37"/>
                    <a:pt x="31" y="37"/>
                    <a:pt x="31" y="37"/>
                  </a:cubicBezTo>
                  <a:cubicBezTo>
                    <a:pt x="31" y="13"/>
                    <a:pt x="31" y="13"/>
                    <a:pt x="31" y="13"/>
                  </a:cubicBezTo>
                  <a:cubicBezTo>
                    <a:pt x="60" y="13"/>
                    <a:pt x="60" y="13"/>
                    <a:pt x="60" y="13"/>
                  </a:cubicBezTo>
                  <a:cubicBezTo>
                    <a:pt x="60" y="0"/>
                    <a:pt x="60" y="0"/>
                    <a:pt x="60" y="0"/>
                  </a:cubicBezTo>
                  <a:cubicBezTo>
                    <a:pt x="75" y="0"/>
                    <a:pt x="75" y="0"/>
                    <a:pt x="75" y="0"/>
                  </a:cubicBezTo>
                  <a:cubicBezTo>
                    <a:pt x="75" y="11"/>
                    <a:pt x="75" y="11"/>
                    <a:pt x="75" y="11"/>
                  </a:cubicBezTo>
                  <a:cubicBezTo>
                    <a:pt x="75" y="13"/>
                    <a:pt x="75" y="13"/>
                    <a:pt x="75" y="13"/>
                  </a:cubicBezTo>
                  <a:cubicBezTo>
                    <a:pt x="107" y="13"/>
                    <a:pt x="107" y="13"/>
                    <a:pt x="107" y="13"/>
                  </a:cubicBezTo>
                  <a:cubicBezTo>
                    <a:pt x="107" y="37"/>
                    <a:pt x="107" y="37"/>
                    <a:pt x="107" y="37"/>
                  </a:cubicBezTo>
                  <a:cubicBezTo>
                    <a:pt x="93" y="37"/>
                    <a:pt x="93" y="37"/>
                    <a:pt x="93" y="37"/>
                  </a:cubicBezTo>
                  <a:cubicBezTo>
                    <a:pt x="93" y="23"/>
                    <a:pt x="93" y="23"/>
                    <a:pt x="93" y="23"/>
                  </a:cubicBezTo>
                  <a:cubicBezTo>
                    <a:pt x="75" y="23"/>
                    <a:pt x="75" y="23"/>
                    <a:pt x="75" y="23"/>
                  </a:cubicBezTo>
                  <a:cubicBezTo>
                    <a:pt x="74" y="32"/>
                    <a:pt x="73" y="41"/>
                    <a:pt x="72" y="48"/>
                  </a:cubicBezTo>
                  <a:cubicBezTo>
                    <a:pt x="82" y="48"/>
                    <a:pt x="82" y="48"/>
                    <a:pt x="82" y="48"/>
                  </a:cubicBezTo>
                  <a:cubicBezTo>
                    <a:pt x="82" y="91"/>
                    <a:pt x="82" y="91"/>
                    <a:pt x="82" y="91"/>
                  </a:cubicBezTo>
                  <a:cubicBezTo>
                    <a:pt x="82" y="96"/>
                    <a:pt x="85" y="98"/>
                    <a:pt x="90" y="98"/>
                  </a:cubicBezTo>
                  <a:cubicBezTo>
                    <a:pt x="96" y="98"/>
                    <a:pt x="98" y="96"/>
                    <a:pt x="98" y="91"/>
                  </a:cubicBezTo>
                  <a:cubicBezTo>
                    <a:pt x="98" y="87"/>
                    <a:pt x="98" y="87"/>
                    <a:pt x="98" y="87"/>
                  </a:cubicBezTo>
                  <a:cubicBezTo>
                    <a:pt x="109" y="87"/>
                    <a:pt x="109" y="87"/>
                    <a:pt x="109" y="87"/>
                  </a:cubicBezTo>
                  <a:cubicBezTo>
                    <a:pt x="109" y="94"/>
                    <a:pt x="109" y="94"/>
                    <a:pt x="109" y="94"/>
                  </a:cubicBezTo>
                  <a:cubicBezTo>
                    <a:pt x="109" y="103"/>
                    <a:pt x="104" y="107"/>
                    <a:pt x="93" y="107"/>
                  </a:cubicBezTo>
                  <a:cubicBezTo>
                    <a:pt x="84" y="107"/>
                    <a:pt x="84" y="107"/>
                    <a:pt x="84" y="107"/>
                  </a:cubicBezTo>
                  <a:cubicBezTo>
                    <a:pt x="73" y="107"/>
                    <a:pt x="68" y="102"/>
                    <a:pt x="68" y="91"/>
                  </a:cubicBezTo>
                  <a:cubicBezTo>
                    <a:pt x="68" y="64"/>
                    <a:pt x="68" y="64"/>
                    <a:pt x="68" y="64"/>
                  </a:cubicBezTo>
                  <a:cubicBezTo>
                    <a:pt x="62" y="80"/>
                    <a:pt x="48" y="96"/>
                    <a:pt x="27" y="11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8"/>
            <p:cNvSpPr>
              <a:spLocks noEditPoints="1"/>
            </p:cNvSpPr>
            <p:nvPr/>
          </p:nvSpPr>
          <p:spPr bwMode="auto">
            <a:xfrm>
              <a:off x="1747" y="2288"/>
              <a:ext cx="244" cy="246"/>
            </a:xfrm>
            <a:custGeom>
              <a:avLst/>
              <a:gdLst>
                <a:gd name="T0" fmla="*/ 0 w 103"/>
                <a:gd name="T1" fmla="*/ 104 h 104"/>
                <a:gd name="T2" fmla="*/ 0 w 103"/>
                <a:gd name="T3" fmla="*/ 0 h 104"/>
                <a:gd name="T4" fmla="*/ 40 w 103"/>
                <a:gd name="T5" fmla="*/ 0 h 104"/>
                <a:gd name="T6" fmla="*/ 40 w 103"/>
                <a:gd name="T7" fmla="*/ 10 h 104"/>
                <a:gd name="T8" fmla="*/ 32 w 103"/>
                <a:gd name="T9" fmla="*/ 39 h 104"/>
                <a:gd name="T10" fmla="*/ 40 w 103"/>
                <a:gd name="T11" fmla="*/ 63 h 104"/>
                <a:gd name="T12" fmla="*/ 16 w 103"/>
                <a:gd name="T13" fmla="*/ 88 h 104"/>
                <a:gd name="T14" fmla="*/ 16 w 103"/>
                <a:gd name="T15" fmla="*/ 77 h 104"/>
                <a:gd name="T16" fmla="*/ 28 w 103"/>
                <a:gd name="T17" fmla="*/ 62 h 104"/>
                <a:gd name="T18" fmla="*/ 19 w 103"/>
                <a:gd name="T19" fmla="*/ 40 h 104"/>
                <a:gd name="T20" fmla="*/ 26 w 103"/>
                <a:gd name="T21" fmla="*/ 10 h 104"/>
                <a:gd name="T22" fmla="*/ 14 w 103"/>
                <a:gd name="T23" fmla="*/ 10 h 104"/>
                <a:gd name="T24" fmla="*/ 14 w 103"/>
                <a:gd name="T25" fmla="*/ 104 h 104"/>
                <a:gd name="T26" fmla="*/ 0 w 103"/>
                <a:gd name="T27" fmla="*/ 104 h 104"/>
                <a:gd name="T28" fmla="*/ 46 w 103"/>
                <a:gd name="T29" fmla="*/ 101 h 104"/>
                <a:gd name="T30" fmla="*/ 46 w 103"/>
                <a:gd name="T31" fmla="*/ 1 h 104"/>
                <a:gd name="T32" fmla="*/ 102 w 103"/>
                <a:gd name="T33" fmla="*/ 1 h 104"/>
                <a:gd name="T34" fmla="*/ 102 w 103"/>
                <a:gd name="T35" fmla="*/ 84 h 104"/>
                <a:gd name="T36" fmla="*/ 85 w 103"/>
                <a:gd name="T37" fmla="*/ 101 h 104"/>
                <a:gd name="T38" fmla="*/ 46 w 103"/>
                <a:gd name="T39" fmla="*/ 101 h 104"/>
                <a:gd name="T40" fmla="*/ 60 w 103"/>
                <a:gd name="T41" fmla="*/ 12 h 104"/>
                <a:gd name="T42" fmla="*/ 60 w 103"/>
                <a:gd name="T43" fmla="*/ 44 h 104"/>
                <a:gd name="T44" fmla="*/ 88 w 103"/>
                <a:gd name="T45" fmla="*/ 44 h 104"/>
                <a:gd name="T46" fmla="*/ 88 w 103"/>
                <a:gd name="T47" fmla="*/ 12 h 104"/>
                <a:gd name="T48" fmla="*/ 60 w 103"/>
                <a:gd name="T49" fmla="*/ 12 h 104"/>
                <a:gd name="T50" fmla="*/ 60 w 103"/>
                <a:gd name="T51" fmla="*/ 92 h 104"/>
                <a:gd name="T52" fmla="*/ 81 w 103"/>
                <a:gd name="T53" fmla="*/ 92 h 104"/>
                <a:gd name="T54" fmla="*/ 88 w 103"/>
                <a:gd name="T55" fmla="*/ 84 h 104"/>
                <a:gd name="T56" fmla="*/ 88 w 103"/>
                <a:gd name="T57" fmla="*/ 54 h 104"/>
                <a:gd name="T58" fmla="*/ 60 w 103"/>
                <a:gd name="T59" fmla="*/ 54 h 104"/>
                <a:gd name="T60" fmla="*/ 60 w 103"/>
                <a:gd name="T61" fmla="*/ 9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104">
                  <a:moveTo>
                    <a:pt x="0" y="104"/>
                  </a:moveTo>
                  <a:cubicBezTo>
                    <a:pt x="0" y="0"/>
                    <a:pt x="0" y="0"/>
                    <a:pt x="0" y="0"/>
                  </a:cubicBezTo>
                  <a:cubicBezTo>
                    <a:pt x="40" y="0"/>
                    <a:pt x="40" y="0"/>
                    <a:pt x="40" y="0"/>
                  </a:cubicBezTo>
                  <a:cubicBezTo>
                    <a:pt x="40" y="10"/>
                    <a:pt x="40" y="10"/>
                    <a:pt x="40" y="10"/>
                  </a:cubicBezTo>
                  <a:cubicBezTo>
                    <a:pt x="38" y="22"/>
                    <a:pt x="36" y="31"/>
                    <a:pt x="32" y="39"/>
                  </a:cubicBezTo>
                  <a:cubicBezTo>
                    <a:pt x="38" y="46"/>
                    <a:pt x="40" y="54"/>
                    <a:pt x="40" y="63"/>
                  </a:cubicBezTo>
                  <a:cubicBezTo>
                    <a:pt x="41" y="80"/>
                    <a:pt x="32" y="88"/>
                    <a:pt x="16" y="88"/>
                  </a:cubicBezTo>
                  <a:cubicBezTo>
                    <a:pt x="16" y="77"/>
                    <a:pt x="16" y="77"/>
                    <a:pt x="16" y="77"/>
                  </a:cubicBezTo>
                  <a:cubicBezTo>
                    <a:pt x="24" y="77"/>
                    <a:pt x="28" y="72"/>
                    <a:pt x="28" y="62"/>
                  </a:cubicBezTo>
                  <a:cubicBezTo>
                    <a:pt x="28" y="54"/>
                    <a:pt x="25" y="47"/>
                    <a:pt x="19" y="40"/>
                  </a:cubicBezTo>
                  <a:cubicBezTo>
                    <a:pt x="23" y="31"/>
                    <a:pt x="25" y="21"/>
                    <a:pt x="26" y="10"/>
                  </a:cubicBezTo>
                  <a:cubicBezTo>
                    <a:pt x="14" y="10"/>
                    <a:pt x="14" y="10"/>
                    <a:pt x="14" y="10"/>
                  </a:cubicBezTo>
                  <a:cubicBezTo>
                    <a:pt x="14" y="104"/>
                    <a:pt x="14" y="104"/>
                    <a:pt x="14" y="104"/>
                  </a:cubicBezTo>
                  <a:lnTo>
                    <a:pt x="0" y="104"/>
                  </a:lnTo>
                  <a:close/>
                  <a:moveTo>
                    <a:pt x="46" y="101"/>
                  </a:moveTo>
                  <a:cubicBezTo>
                    <a:pt x="46" y="1"/>
                    <a:pt x="46" y="1"/>
                    <a:pt x="46" y="1"/>
                  </a:cubicBezTo>
                  <a:cubicBezTo>
                    <a:pt x="102" y="1"/>
                    <a:pt x="102" y="1"/>
                    <a:pt x="102" y="1"/>
                  </a:cubicBezTo>
                  <a:cubicBezTo>
                    <a:pt x="102" y="84"/>
                    <a:pt x="102" y="84"/>
                    <a:pt x="102" y="84"/>
                  </a:cubicBezTo>
                  <a:cubicBezTo>
                    <a:pt x="103" y="96"/>
                    <a:pt x="97" y="102"/>
                    <a:pt x="85" y="101"/>
                  </a:cubicBezTo>
                  <a:lnTo>
                    <a:pt x="46" y="101"/>
                  </a:lnTo>
                  <a:close/>
                  <a:moveTo>
                    <a:pt x="60" y="12"/>
                  </a:moveTo>
                  <a:cubicBezTo>
                    <a:pt x="60" y="44"/>
                    <a:pt x="60" y="44"/>
                    <a:pt x="60" y="44"/>
                  </a:cubicBezTo>
                  <a:cubicBezTo>
                    <a:pt x="88" y="44"/>
                    <a:pt x="88" y="44"/>
                    <a:pt x="88" y="44"/>
                  </a:cubicBezTo>
                  <a:cubicBezTo>
                    <a:pt x="88" y="12"/>
                    <a:pt x="88" y="12"/>
                    <a:pt x="88" y="12"/>
                  </a:cubicBezTo>
                  <a:lnTo>
                    <a:pt x="60" y="12"/>
                  </a:lnTo>
                  <a:close/>
                  <a:moveTo>
                    <a:pt x="60" y="92"/>
                  </a:moveTo>
                  <a:cubicBezTo>
                    <a:pt x="81" y="92"/>
                    <a:pt x="81" y="92"/>
                    <a:pt x="81" y="92"/>
                  </a:cubicBezTo>
                  <a:cubicBezTo>
                    <a:pt x="86" y="92"/>
                    <a:pt x="88" y="90"/>
                    <a:pt x="88" y="84"/>
                  </a:cubicBezTo>
                  <a:cubicBezTo>
                    <a:pt x="88" y="54"/>
                    <a:pt x="88" y="54"/>
                    <a:pt x="88" y="54"/>
                  </a:cubicBezTo>
                  <a:cubicBezTo>
                    <a:pt x="60" y="54"/>
                    <a:pt x="60" y="54"/>
                    <a:pt x="60" y="54"/>
                  </a:cubicBezTo>
                  <a:lnTo>
                    <a:pt x="60" y="92"/>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9"/>
            <p:cNvSpPr>
              <a:spLocks noEditPoints="1"/>
            </p:cNvSpPr>
            <p:nvPr/>
          </p:nvSpPr>
          <p:spPr bwMode="auto">
            <a:xfrm>
              <a:off x="2026" y="2290"/>
              <a:ext cx="262" cy="246"/>
            </a:xfrm>
            <a:custGeom>
              <a:avLst/>
              <a:gdLst>
                <a:gd name="T0" fmla="*/ 1 w 111"/>
                <a:gd name="T1" fmla="*/ 10 h 104"/>
                <a:gd name="T2" fmla="*/ 1 w 111"/>
                <a:gd name="T3" fmla="*/ 0 h 104"/>
                <a:gd name="T4" fmla="*/ 49 w 111"/>
                <a:gd name="T5" fmla="*/ 0 h 104"/>
                <a:gd name="T6" fmla="*/ 49 w 111"/>
                <a:gd name="T7" fmla="*/ 10 h 104"/>
                <a:gd name="T8" fmla="*/ 43 w 111"/>
                <a:gd name="T9" fmla="*/ 10 h 104"/>
                <a:gd name="T10" fmla="*/ 43 w 111"/>
                <a:gd name="T11" fmla="*/ 73 h 104"/>
                <a:gd name="T12" fmla="*/ 50 w 111"/>
                <a:gd name="T13" fmla="*/ 71 h 104"/>
                <a:gd name="T14" fmla="*/ 50 w 111"/>
                <a:gd name="T15" fmla="*/ 81 h 104"/>
                <a:gd name="T16" fmla="*/ 46 w 111"/>
                <a:gd name="T17" fmla="*/ 82 h 104"/>
                <a:gd name="T18" fmla="*/ 43 w 111"/>
                <a:gd name="T19" fmla="*/ 83 h 104"/>
                <a:gd name="T20" fmla="*/ 43 w 111"/>
                <a:gd name="T21" fmla="*/ 104 h 104"/>
                <a:gd name="T22" fmla="*/ 31 w 111"/>
                <a:gd name="T23" fmla="*/ 104 h 104"/>
                <a:gd name="T24" fmla="*/ 31 w 111"/>
                <a:gd name="T25" fmla="*/ 86 h 104"/>
                <a:gd name="T26" fmla="*/ 0 w 111"/>
                <a:gd name="T27" fmla="*/ 90 h 104"/>
                <a:gd name="T28" fmla="*/ 0 w 111"/>
                <a:gd name="T29" fmla="*/ 78 h 104"/>
                <a:gd name="T30" fmla="*/ 6 w 111"/>
                <a:gd name="T31" fmla="*/ 78 h 104"/>
                <a:gd name="T32" fmla="*/ 6 w 111"/>
                <a:gd name="T33" fmla="*/ 10 h 104"/>
                <a:gd name="T34" fmla="*/ 1 w 111"/>
                <a:gd name="T35" fmla="*/ 10 h 104"/>
                <a:gd name="T36" fmla="*/ 18 w 111"/>
                <a:gd name="T37" fmla="*/ 10 h 104"/>
                <a:gd name="T38" fmla="*/ 18 w 111"/>
                <a:gd name="T39" fmla="*/ 25 h 104"/>
                <a:gd name="T40" fmla="*/ 31 w 111"/>
                <a:gd name="T41" fmla="*/ 25 h 104"/>
                <a:gd name="T42" fmla="*/ 31 w 111"/>
                <a:gd name="T43" fmla="*/ 10 h 104"/>
                <a:gd name="T44" fmla="*/ 18 w 111"/>
                <a:gd name="T45" fmla="*/ 10 h 104"/>
                <a:gd name="T46" fmla="*/ 18 w 111"/>
                <a:gd name="T47" fmla="*/ 35 h 104"/>
                <a:gd name="T48" fmla="*/ 18 w 111"/>
                <a:gd name="T49" fmla="*/ 50 h 104"/>
                <a:gd name="T50" fmla="*/ 31 w 111"/>
                <a:gd name="T51" fmla="*/ 50 h 104"/>
                <a:gd name="T52" fmla="*/ 31 w 111"/>
                <a:gd name="T53" fmla="*/ 35 h 104"/>
                <a:gd name="T54" fmla="*/ 18 w 111"/>
                <a:gd name="T55" fmla="*/ 35 h 104"/>
                <a:gd name="T56" fmla="*/ 18 w 111"/>
                <a:gd name="T57" fmla="*/ 77 h 104"/>
                <a:gd name="T58" fmla="*/ 31 w 111"/>
                <a:gd name="T59" fmla="*/ 75 h 104"/>
                <a:gd name="T60" fmla="*/ 31 w 111"/>
                <a:gd name="T61" fmla="*/ 60 h 104"/>
                <a:gd name="T62" fmla="*/ 18 w 111"/>
                <a:gd name="T63" fmla="*/ 60 h 104"/>
                <a:gd name="T64" fmla="*/ 18 w 111"/>
                <a:gd name="T65" fmla="*/ 77 h 104"/>
                <a:gd name="T66" fmla="*/ 47 w 111"/>
                <a:gd name="T67" fmla="*/ 104 h 104"/>
                <a:gd name="T68" fmla="*/ 47 w 111"/>
                <a:gd name="T69" fmla="*/ 94 h 104"/>
                <a:gd name="T70" fmla="*/ 61 w 111"/>
                <a:gd name="T71" fmla="*/ 65 h 104"/>
                <a:gd name="T72" fmla="*/ 75 w 111"/>
                <a:gd name="T73" fmla="*/ 65 h 104"/>
                <a:gd name="T74" fmla="*/ 47 w 111"/>
                <a:gd name="T75" fmla="*/ 104 h 104"/>
                <a:gd name="T76" fmla="*/ 54 w 111"/>
                <a:gd name="T77" fmla="*/ 58 h 104"/>
                <a:gd name="T78" fmla="*/ 54 w 111"/>
                <a:gd name="T79" fmla="*/ 1 h 104"/>
                <a:gd name="T80" fmla="*/ 105 w 111"/>
                <a:gd name="T81" fmla="*/ 1 h 104"/>
                <a:gd name="T82" fmla="*/ 105 w 111"/>
                <a:gd name="T83" fmla="*/ 40 h 104"/>
                <a:gd name="T84" fmla="*/ 89 w 111"/>
                <a:gd name="T85" fmla="*/ 58 h 104"/>
                <a:gd name="T86" fmla="*/ 54 w 111"/>
                <a:gd name="T87" fmla="*/ 58 h 104"/>
                <a:gd name="T88" fmla="*/ 68 w 111"/>
                <a:gd name="T89" fmla="*/ 48 h 104"/>
                <a:gd name="T90" fmla="*/ 83 w 111"/>
                <a:gd name="T91" fmla="*/ 48 h 104"/>
                <a:gd name="T92" fmla="*/ 91 w 111"/>
                <a:gd name="T93" fmla="*/ 40 h 104"/>
                <a:gd name="T94" fmla="*/ 91 w 111"/>
                <a:gd name="T95" fmla="*/ 11 h 104"/>
                <a:gd name="T96" fmla="*/ 68 w 111"/>
                <a:gd name="T97" fmla="*/ 11 h 104"/>
                <a:gd name="T98" fmla="*/ 68 w 111"/>
                <a:gd name="T99" fmla="*/ 48 h 104"/>
                <a:gd name="T100" fmla="*/ 111 w 111"/>
                <a:gd name="T101" fmla="*/ 104 h 104"/>
                <a:gd name="T102" fmla="*/ 83 w 111"/>
                <a:gd name="T103" fmla="*/ 65 h 104"/>
                <a:gd name="T104" fmla="*/ 97 w 111"/>
                <a:gd name="T105" fmla="*/ 65 h 104"/>
                <a:gd name="T106" fmla="*/ 111 w 111"/>
                <a:gd name="T107" fmla="*/ 94 h 104"/>
                <a:gd name="T108" fmla="*/ 111 w 111"/>
                <a:gd name="T10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04">
                  <a:moveTo>
                    <a:pt x="1" y="10"/>
                  </a:moveTo>
                  <a:cubicBezTo>
                    <a:pt x="1" y="0"/>
                    <a:pt x="1" y="0"/>
                    <a:pt x="1" y="0"/>
                  </a:cubicBezTo>
                  <a:cubicBezTo>
                    <a:pt x="49" y="0"/>
                    <a:pt x="49" y="0"/>
                    <a:pt x="49" y="0"/>
                  </a:cubicBezTo>
                  <a:cubicBezTo>
                    <a:pt x="49" y="10"/>
                    <a:pt x="49" y="10"/>
                    <a:pt x="49" y="10"/>
                  </a:cubicBezTo>
                  <a:cubicBezTo>
                    <a:pt x="43" y="10"/>
                    <a:pt x="43" y="10"/>
                    <a:pt x="43" y="10"/>
                  </a:cubicBezTo>
                  <a:cubicBezTo>
                    <a:pt x="43" y="73"/>
                    <a:pt x="43" y="73"/>
                    <a:pt x="43" y="73"/>
                  </a:cubicBezTo>
                  <a:cubicBezTo>
                    <a:pt x="45" y="73"/>
                    <a:pt x="48" y="72"/>
                    <a:pt x="50" y="71"/>
                  </a:cubicBezTo>
                  <a:cubicBezTo>
                    <a:pt x="50" y="81"/>
                    <a:pt x="50" y="81"/>
                    <a:pt x="50" y="81"/>
                  </a:cubicBezTo>
                  <a:cubicBezTo>
                    <a:pt x="49" y="81"/>
                    <a:pt x="48" y="82"/>
                    <a:pt x="46" y="82"/>
                  </a:cubicBezTo>
                  <a:cubicBezTo>
                    <a:pt x="45" y="83"/>
                    <a:pt x="44" y="83"/>
                    <a:pt x="43" y="83"/>
                  </a:cubicBezTo>
                  <a:cubicBezTo>
                    <a:pt x="43" y="104"/>
                    <a:pt x="43" y="104"/>
                    <a:pt x="43" y="104"/>
                  </a:cubicBezTo>
                  <a:cubicBezTo>
                    <a:pt x="31" y="104"/>
                    <a:pt x="31" y="104"/>
                    <a:pt x="31" y="104"/>
                  </a:cubicBezTo>
                  <a:cubicBezTo>
                    <a:pt x="31" y="86"/>
                    <a:pt x="31" y="86"/>
                    <a:pt x="31" y="86"/>
                  </a:cubicBezTo>
                  <a:cubicBezTo>
                    <a:pt x="24" y="87"/>
                    <a:pt x="14" y="89"/>
                    <a:pt x="0" y="90"/>
                  </a:cubicBezTo>
                  <a:cubicBezTo>
                    <a:pt x="0" y="78"/>
                    <a:pt x="0" y="78"/>
                    <a:pt x="0" y="78"/>
                  </a:cubicBezTo>
                  <a:cubicBezTo>
                    <a:pt x="6" y="78"/>
                    <a:pt x="6" y="78"/>
                    <a:pt x="6" y="78"/>
                  </a:cubicBezTo>
                  <a:cubicBezTo>
                    <a:pt x="6" y="10"/>
                    <a:pt x="6" y="10"/>
                    <a:pt x="6" y="10"/>
                  </a:cubicBezTo>
                  <a:lnTo>
                    <a:pt x="1" y="10"/>
                  </a:lnTo>
                  <a:close/>
                  <a:moveTo>
                    <a:pt x="18" y="10"/>
                  </a:moveTo>
                  <a:cubicBezTo>
                    <a:pt x="18" y="25"/>
                    <a:pt x="18" y="25"/>
                    <a:pt x="18" y="25"/>
                  </a:cubicBezTo>
                  <a:cubicBezTo>
                    <a:pt x="31" y="25"/>
                    <a:pt x="31" y="25"/>
                    <a:pt x="31" y="25"/>
                  </a:cubicBezTo>
                  <a:cubicBezTo>
                    <a:pt x="31" y="10"/>
                    <a:pt x="31" y="10"/>
                    <a:pt x="31" y="10"/>
                  </a:cubicBezTo>
                  <a:lnTo>
                    <a:pt x="18" y="10"/>
                  </a:lnTo>
                  <a:close/>
                  <a:moveTo>
                    <a:pt x="18" y="35"/>
                  </a:moveTo>
                  <a:cubicBezTo>
                    <a:pt x="18" y="50"/>
                    <a:pt x="18" y="50"/>
                    <a:pt x="18" y="50"/>
                  </a:cubicBezTo>
                  <a:cubicBezTo>
                    <a:pt x="31" y="50"/>
                    <a:pt x="31" y="50"/>
                    <a:pt x="31" y="50"/>
                  </a:cubicBezTo>
                  <a:cubicBezTo>
                    <a:pt x="31" y="35"/>
                    <a:pt x="31" y="35"/>
                    <a:pt x="31" y="35"/>
                  </a:cubicBezTo>
                  <a:lnTo>
                    <a:pt x="18" y="35"/>
                  </a:lnTo>
                  <a:close/>
                  <a:moveTo>
                    <a:pt x="18" y="77"/>
                  </a:moveTo>
                  <a:cubicBezTo>
                    <a:pt x="23" y="76"/>
                    <a:pt x="27" y="76"/>
                    <a:pt x="31" y="75"/>
                  </a:cubicBezTo>
                  <a:cubicBezTo>
                    <a:pt x="31" y="60"/>
                    <a:pt x="31" y="60"/>
                    <a:pt x="31" y="60"/>
                  </a:cubicBezTo>
                  <a:cubicBezTo>
                    <a:pt x="18" y="60"/>
                    <a:pt x="18" y="60"/>
                    <a:pt x="18" y="60"/>
                  </a:cubicBezTo>
                  <a:lnTo>
                    <a:pt x="18" y="77"/>
                  </a:lnTo>
                  <a:close/>
                  <a:moveTo>
                    <a:pt x="47" y="104"/>
                  </a:moveTo>
                  <a:cubicBezTo>
                    <a:pt x="47" y="94"/>
                    <a:pt x="47" y="94"/>
                    <a:pt x="47" y="94"/>
                  </a:cubicBezTo>
                  <a:cubicBezTo>
                    <a:pt x="55" y="87"/>
                    <a:pt x="60" y="78"/>
                    <a:pt x="61" y="65"/>
                  </a:cubicBezTo>
                  <a:cubicBezTo>
                    <a:pt x="75" y="65"/>
                    <a:pt x="75" y="65"/>
                    <a:pt x="75" y="65"/>
                  </a:cubicBezTo>
                  <a:cubicBezTo>
                    <a:pt x="73" y="84"/>
                    <a:pt x="64" y="97"/>
                    <a:pt x="47" y="104"/>
                  </a:cubicBezTo>
                  <a:close/>
                  <a:moveTo>
                    <a:pt x="54" y="58"/>
                  </a:moveTo>
                  <a:cubicBezTo>
                    <a:pt x="54" y="1"/>
                    <a:pt x="54" y="1"/>
                    <a:pt x="54" y="1"/>
                  </a:cubicBezTo>
                  <a:cubicBezTo>
                    <a:pt x="105" y="1"/>
                    <a:pt x="105" y="1"/>
                    <a:pt x="105" y="1"/>
                  </a:cubicBezTo>
                  <a:cubicBezTo>
                    <a:pt x="105" y="40"/>
                    <a:pt x="105" y="40"/>
                    <a:pt x="105" y="40"/>
                  </a:cubicBezTo>
                  <a:cubicBezTo>
                    <a:pt x="106" y="52"/>
                    <a:pt x="100" y="58"/>
                    <a:pt x="89" y="58"/>
                  </a:cubicBezTo>
                  <a:lnTo>
                    <a:pt x="54" y="58"/>
                  </a:lnTo>
                  <a:close/>
                  <a:moveTo>
                    <a:pt x="68" y="48"/>
                  </a:moveTo>
                  <a:cubicBezTo>
                    <a:pt x="83" y="48"/>
                    <a:pt x="83" y="48"/>
                    <a:pt x="83" y="48"/>
                  </a:cubicBezTo>
                  <a:cubicBezTo>
                    <a:pt x="88" y="48"/>
                    <a:pt x="91" y="46"/>
                    <a:pt x="91" y="40"/>
                  </a:cubicBezTo>
                  <a:cubicBezTo>
                    <a:pt x="91" y="11"/>
                    <a:pt x="91" y="11"/>
                    <a:pt x="91" y="11"/>
                  </a:cubicBezTo>
                  <a:cubicBezTo>
                    <a:pt x="68" y="11"/>
                    <a:pt x="68" y="11"/>
                    <a:pt x="68" y="11"/>
                  </a:cubicBezTo>
                  <a:lnTo>
                    <a:pt x="68" y="48"/>
                  </a:lnTo>
                  <a:close/>
                  <a:moveTo>
                    <a:pt x="111" y="104"/>
                  </a:moveTo>
                  <a:cubicBezTo>
                    <a:pt x="95" y="96"/>
                    <a:pt x="85" y="83"/>
                    <a:pt x="83" y="65"/>
                  </a:cubicBezTo>
                  <a:cubicBezTo>
                    <a:pt x="97" y="65"/>
                    <a:pt x="97" y="65"/>
                    <a:pt x="97" y="65"/>
                  </a:cubicBezTo>
                  <a:cubicBezTo>
                    <a:pt x="99" y="78"/>
                    <a:pt x="103" y="87"/>
                    <a:pt x="111" y="94"/>
                  </a:cubicBezTo>
                  <a:lnTo>
                    <a:pt x="111" y="10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0"/>
            <p:cNvSpPr>
              <a:spLocks noEditPoints="1"/>
            </p:cNvSpPr>
            <p:nvPr/>
          </p:nvSpPr>
          <p:spPr bwMode="auto">
            <a:xfrm>
              <a:off x="2317" y="2279"/>
              <a:ext cx="259" cy="245"/>
            </a:xfrm>
            <a:custGeom>
              <a:avLst/>
              <a:gdLst>
                <a:gd name="T0" fmla="*/ 0 w 110"/>
                <a:gd name="T1" fmla="*/ 104 h 104"/>
                <a:gd name="T2" fmla="*/ 0 w 110"/>
                <a:gd name="T3" fmla="*/ 94 h 104"/>
                <a:gd name="T4" fmla="*/ 32 w 110"/>
                <a:gd name="T5" fmla="*/ 94 h 104"/>
                <a:gd name="T6" fmla="*/ 32 w 110"/>
                <a:gd name="T7" fmla="*/ 0 h 104"/>
                <a:gd name="T8" fmla="*/ 47 w 110"/>
                <a:gd name="T9" fmla="*/ 0 h 104"/>
                <a:gd name="T10" fmla="*/ 47 w 110"/>
                <a:gd name="T11" fmla="*/ 94 h 104"/>
                <a:gd name="T12" fmla="*/ 63 w 110"/>
                <a:gd name="T13" fmla="*/ 94 h 104"/>
                <a:gd name="T14" fmla="*/ 63 w 110"/>
                <a:gd name="T15" fmla="*/ 0 h 104"/>
                <a:gd name="T16" fmla="*/ 77 w 110"/>
                <a:gd name="T17" fmla="*/ 0 h 104"/>
                <a:gd name="T18" fmla="*/ 77 w 110"/>
                <a:gd name="T19" fmla="*/ 94 h 104"/>
                <a:gd name="T20" fmla="*/ 110 w 110"/>
                <a:gd name="T21" fmla="*/ 94 h 104"/>
                <a:gd name="T22" fmla="*/ 110 w 110"/>
                <a:gd name="T23" fmla="*/ 104 h 104"/>
                <a:gd name="T24" fmla="*/ 0 w 110"/>
                <a:gd name="T25" fmla="*/ 104 h 104"/>
                <a:gd name="T26" fmla="*/ 12 w 110"/>
                <a:gd name="T27" fmla="*/ 71 h 104"/>
                <a:gd name="T28" fmla="*/ 2 w 110"/>
                <a:gd name="T29" fmla="*/ 19 h 104"/>
                <a:gd name="T30" fmla="*/ 17 w 110"/>
                <a:gd name="T31" fmla="*/ 19 h 104"/>
                <a:gd name="T32" fmla="*/ 25 w 110"/>
                <a:gd name="T33" fmla="*/ 71 h 104"/>
                <a:gd name="T34" fmla="*/ 12 w 110"/>
                <a:gd name="T35" fmla="*/ 71 h 104"/>
                <a:gd name="T36" fmla="*/ 85 w 110"/>
                <a:gd name="T37" fmla="*/ 71 h 104"/>
                <a:gd name="T38" fmla="*/ 93 w 110"/>
                <a:gd name="T39" fmla="*/ 19 h 104"/>
                <a:gd name="T40" fmla="*/ 108 w 110"/>
                <a:gd name="T41" fmla="*/ 19 h 104"/>
                <a:gd name="T42" fmla="*/ 97 w 110"/>
                <a:gd name="T43" fmla="*/ 71 h 104"/>
                <a:gd name="T44" fmla="*/ 85 w 110"/>
                <a:gd name="T4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104">
                  <a:moveTo>
                    <a:pt x="0" y="104"/>
                  </a:moveTo>
                  <a:cubicBezTo>
                    <a:pt x="0" y="94"/>
                    <a:pt x="0" y="94"/>
                    <a:pt x="0" y="94"/>
                  </a:cubicBezTo>
                  <a:cubicBezTo>
                    <a:pt x="32" y="94"/>
                    <a:pt x="32" y="94"/>
                    <a:pt x="32" y="94"/>
                  </a:cubicBezTo>
                  <a:cubicBezTo>
                    <a:pt x="32" y="0"/>
                    <a:pt x="32" y="0"/>
                    <a:pt x="32" y="0"/>
                  </a:cubicBezTo>
                  <a:cubicBezTo>
                    <a:pt x="47" y="0"/>
                    <a:pt x="47" y="0"/>
                    <a:pt x="47" y="0"/>
                  </a:cubicBezTo>
                  <a:cubicBezTo>
                    <a:pt x="47" y="94"/>
                    <a:pt x="47" y="94"/>
                    <a:pt x="47" y="94"/>
                  </a:cubicBezTo>
                  <a:cubicBezTo>
                    <a:pt x="63" y="94"/>
                    <a:pt x="63" y="94"/>
                    <a:pt x="63" y="94"/>
                  </a:cubicBezTo>
                  <a:cubicBezTo>
                    <a:pt x="63" y="0"/>
                    <a:pt x="63" y="0"/>
                    <a:pt x="63" y="0"/>
                  </a:cubicBezTo>
                  <a:cubicBezTo>
                    <a:pt x="77" y="0"/>
                    <a:pt x="77" y="0"/>
                    <a:pt x="77" y="0"/>
                  </a:cubicBezTo>
                  <a:cubicBezTo>
                    <a:pt x="77" y="94"/>
                    <a:pt x="77" y="94"/>
                    <a:pt x="77" y="94"/>
                  </a:cubicBezTo>
                  <a:cubicBezTo>
                    <a:pt x="110" y="94"/>
                    <a:pt x="110" y="94"/>
                    <a:pt x="110" y="94"/>
                  </a:cubicBezTo>
                  <a:cubicBezTo>
                    <a:pt x="110" y="104"/>
                    <a:pt x="110" y="104"/>
                    <a:pt x="110" y="104"/>
                  </a:cubicBezTo>
                  <a:lnTo>
                    <a:pt x="0" y="104"/>
                  </a:lnTo>
                  <a:close/>
                  <a:moveTo>
                    <a:pt x="12" y="71"/>
                  </a:moveTo>
                  <a:cubicBezTo>
                    <a:pt x="8" y="59"/>
                    <a:pt x="5" y="41"/>
                    <a:pt x="2" y="19"/>
                  </a:cubicBezTo>
                  <a:cubicBezTo>
                    <a:pt x="17" y="19"/>
                    <a:pt x="17" y="19"/>
                    <a:pt x="17" y="19"/>
                  </a:cubicBezTo>
                  <a:cubicBezTo>
                    <a:pt x="18" y="35"/>
                    <a:pt x="21" y="52"/>
                    <a:pt x="25" y="71"/>
                  </a:cubicBezTo>
                  <a:lnTo>
                    <a:pt x="12" y="71"/>
                  </a:lnTo>
                  <a:close/>
                  <a:moveTo>
                    <a:pt x="85" y="71"/>
                  </a:moveTo>
                  <a:cubicBezTo>
                    <a:pt x="89" y="55"/>
                    <a:pt x="92" y="38"/>
                    <a:pt x="93" y="19"/>
                  </a:cubicBezTo>
                  <a:cubicBezTo>
                    <a:pt x="108" y="19"/>
                    <a:pt x="108" y="19"/>
                    <a:pt x="108" y="19"/>
                  </a:cubicBezTo>
                  <a:cubicBezTo>
                    <a:pt x="105" y="41"/>
                    <a:pt x="102" y="59"/>
                    <a:pt x="97" y="71"/>
                  </a:cubicBezTo>
                  <a:lnTo>
                    <a:pt x="85" y="71"/>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41"/>
            <p:cNvSpPr>
              <a:spLocks noEditPoints="1"/>
            </p:cNvSpPr>
            <p:nvPr/>
          </p:nvSpPr>
          <p:spPr bwMode="auto">
            <a:xfrm>
              <a:off x="2614" y="2276"/>
              <a:ext cx="253" cy="262"/>
            </a:xfrm>
            <a:custGeom>
              <a:avLst/>
              <a:gdLst>
                <a:gd name="T0" fmla="*/ 0 w 107"/>
                <a:gd name="T1" fmla="*/ 110 h 111"/>
                <a:gd name="T2" fmla="*/ 0 w 107"/>
                <a:gd name="T3" fmla="*/ 5 h 111"/>
                <a:gd name="T4" fmla="*/ 35 w 107"/>
                <a:gd name="T5" fmla="*/ 5 h 111"/>
                <a:gd name="T6" fmla="*/ 35 w 107"/>
                <a:gd name="T7" fmla="*/ 15 h 111"/>
                <a:gd name="T8" fmla="*/ 27 w 107"/>
                <a:gd name="T9" fmla="*/ 46 h 111"/>
                <a:gd name="T10" fmla="*/ 35 w 107"/>
                <a:gd name="T11" fmla="*/ 71 h 111"/>
                <a:gd name="T12" fmla="*/ 14 w 107"/>
                <a:gd name="T13" fmla="*/ 94 h 111"/>
                <a:gd name="T14" fmla="*/ 14 w 107"/>
                <a:gd name="T15" fmla="*/ 83 h 111"/>
                <a:gd name="T16" fmla="*/ 24 w 107"/>
                <a:gd name="T17" fmla="*/ 69 h 111"/>
                <a:gd name="T18" fmla="*/ 15 w 107"/>
                <a:gd name="T19" fmla="*/ 46 h 111"/>
                <a:gd name="T20" fmla="*/ 23 w 107"/>
                <a:gd name="T21" fmla="*/ 15 h 111"/>
                <a:gd name="T22" fmla="*/ 12 w 107"/>
                <a:gd name="T23" fmla="*/ 15 h 111"/>
                <a:gd name="T24" fmla="*/ 12 w 107"/>
                <a:gd name="T25" fmla="*/ 110 h 111"/>
                <a:gd name="T26" fmla="*/ 0 w 107"/>
                <a:gd name="T27" fmla="*/ 110 h 111"/>
                <a:gd name="T28" fmla="*/ 88 w 107"/>
                <a:gd name="T29" fmla="*/ 108 h 111"/>
                <a:gd name="T30" fmla="*/ 74 w 107"/>
                <a:gd name="T31" fmla="*/ 94 h 111"/>
                <a:gd name="T32" fmla="*/ 74 w 107"/>
                <a:gd name="T33" fmla="*/ 66 h 111"/>
                <a:gd name="T34" fmla="*/ 65 w 107"/>
                <a:gd name="T35" fmla="*/ 66 h 111"/>
                <a:gd name="T36" fmla="*/ 35 w 107"/>
                <a:gd name="T37" fmla="*/ 111 h 111"/>
                <a:gd name="T38" fmla="*/ 35 w 107"/>
                <a:gd name="T39" fmla="*/ 101 h 111"/>
                <a:gd name="T40" fmla="*/ 51 w 107"/>
                <a:gd name="T41" fmla="*/ 66 h 111"/>
                <a:gd name="T42" fmla="*/ 38 w 107"/>
                <a:gd name="T43" fmla="*/ 66 h 111"/>
                <a:gd name="T44" fmla="*/ 38 w 107"/>
                <a:gd name="T45" fmla="*/ 57 h 111"/>
                <a:gd name="T46" fmla="*/ 105 w 107"/>
                <a:gd name="T47" fmla="*/ 57 h 111"/>
                <a:gd name="T48" fmla="*/ 105 w 107"/>
                <a:gd name="T49" fmla="*/ 66 h 111"/>
                <a:gd name="T50" fmla="*/ 88 w 107"/>
                <a:gd name="T51" fmla="*/ 66 h 111"/>
                <a:gd name="T52" fmla="*/ 88 w 107"/>
                <a:gd name="T53" fmla="*/ 94 h 111"/>
                <a:gd name="T54" fmla="*/ 92 w 107"/>
                <a:gd name="T55" fmla="*/ 98 h 111"/>
                <a:gd name="T56" fmla="*/ 94 w 107"/>
                <a:gd name="T57" fmla="*/ 98 h 111"/>
                <a:gd name="T58" fmla="*/ 98 w 107"/>
                <a:gd name="T59" fmla="*/ 94 h 111"/>
                <a:gd name="T60" fmla="*/ 98 w 107"/>
                <a:gd name="T61" fmla="*/ 89 h 111"/>
                <a:gd name="T62" fmla="*/ 107 w 107"/>
                <a:gd name="T63" fmla="*/ 89 h 111"/>
                <a:gd name="T64" fmla="*/ 107 w 107"/>
                <a:gd name="T65" fmla="*/ 95 h 111"/>
                <a:gd name="T66" fmla="*/ 95 w 107"/>
                <a:gd name="T67" fmla="*/ 108 h 111"/>
                <a:gd name="T68" fmla="*/ 88 w 107"/>
                <a:gd name="T69" fmla="*/ 108 h 111"/>
                <a:gd name="T70" fmla="*/ 38 w 107"/>
                <a:gd name="T71" fmla="*/ 29 h 111"/>
                <a:gd name="T72" fmla="*/ 38 w 107"/>
                <a:gd name="T73" fmla="*/ 10 h 111"/>
                <a:gd name="T74" fmla="*/ 63 w 107"/>
                <a:gd name="T75" fmla="*/ 10 h 111"/>
                <a:gd name="T76" fmla="*/ 63 w 107"/>
                <a:gd name="T77" fmla="*/ 0 h 111"/>
                <a:gd name="T78" fmla="*/ 79 w 107"/>
                <a:gd name="T79" fmla="*/ 0 h 111"/>
                <a:gd name="T80" fmla="*/ 79 w 107"/>
                <a:gd name="T81" fmla="*/ 10 h 111"/>
                <a:gd name="T82" fmla="*/ 104 w 107"/>
                <a:gd name="T83" fmla="*/ 10 h 111"/>
                <a:gd name="T84" fmla="*/ 104 w 107"/>
                <a:gd name="T85" fmla="*/ 29 h 111"/>
                <a:gd name="T86" fmla="*/ 91 w 107"/>
                <a:gd name="T87" fmla="*/ 29 h 111"/>
                <a:gd name="T88" fmla="*/ 91 w 107"/>
                <a:gd name="T89" fmla="*/ 19 h 111"/>
                <a:gd name="T90" fmla="*/ 51 w 107"/>
                <a:gd name="T91" fmla="*/ 19 h 111"/>
                <a:gd name="T92" fmla="*/ 51 w 107"/>
                <a:gd name="T93" fmla="*/ 29 h 111"/>
                <a:gd name="T94" fmla="*/ 38 w 107"/>
                <a:gd name="T95" fmla="*/ 29 h 111"/>
                <a:gd name="T96" fmla="*/ 44 w 107"/>
                <a:gd name="T97" fmla="*/ 44 h 111"/>
                <a:gd name="T98" fmla="*/ 44 w 107"/>
                <a:gd name="T99" fmla="*/ 34 h 111"/>
                <a:gd name="T100" fmla="*/ 99 w 107"/>
                <a:gd name="T101" fmla="*/ 34 h 111"/>
                <a:gd name="T102" fmla="*/ 99 w 107"/>
                <a:gd name="T103" fmla="*/ 44 h 111"/>
                <a:gd name="T104" fmla="*/ 44 w 107"/>
                <a:gd name="T105"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111">
                  <a:moveTo>
                    <a:pt x="0" y="110"/>
                  </a:moveTo>
                  <a:cubicBezTo>
                    <a:pt x="0" y="5"/>
                    <a:pt x="0" y="5"/>
                    <a:pt x="0" y="5"/>
                  </a:cubicBezTo>
                  <a:cubicBezTo>
                    <a:pt x="35" y="5"/>
                    <a:pt x="35" y="5"/>
                    <a:pt x="35" y="5"/>
                  </a:cubicBezTo>
                  <a:cubicBezTo>
                    <a:pt x="35" y="15"/>
                    <a:pt x="35" y="15"/>
                    <a:pt x="35" y="15"/>
                  </a:cubicBezTo>
                  <a:cubicBezTo>
                    <a:pt x="34" y="27"/>
                    <a:pt x="32" y="37"/>
                    <a:pt x="27" y="46"/>
                  </a:cubicBezTo>
                  <a:cubicBezTo>
                    <a:pt x="32" y="52"/>
                    <a:pt x="35" y="61"/>
                    <a:pt x="35" y="71"/>
                  </a:cubicBezTo>
                  <a:cubicBezTo>
                    <a:pt x="35" y="87"/>
                    <a:pt x="28" y="94"/>
                    <a:pt x="14" y="94"/>
                  </a:cubicBezTo>
                  <a:cubicBezTo>
                    <a:pt x="14" y="83"/>
                    <a:pt x="14" y="83"/>
                    <a:pt x="14" y="83"/>
                  </a:cubicBezTo>
                  <a:cubicBezTo>
                    <a:pt x="21" y="83"/>
                    <a:pt x="24" y="79"/>
                    <a:pt x="24" y="69"/>
                  </a:cubicBezTo>
                  <a:cubicBezTo>
                    <a:pt x="24" y="60"/>
                    <a:pt x="21" y="52"/>
                    <a:pt x="15" y="46"/>
                  </a:cubicBezTo>
                  <a:cubicBezTo>
                    <a:pt x="20" y="37"/>
                    <a:pt x="22" y="27"/>
                    <a:pt x="23" y="15"/>
                  </a:cubicBezTo>
                  <a:cubicBezTo>
                    <a:pt x="12" y="15"/>
                    <a:pt x="12" y="15"/>
                    <a:pt x="12" y="15"/>
                  </a:cubicBezTo>
                  <a:cubicBezTo>
                    <a:pt x="12" y="110"/>
                    <a:pt x="12" y="110"/>
                    <a:pt x="12" y="110"/>
                  </a:cubicBezTo>
                  <a:lnTo>
                    <a:pt x="0" y="110"/>
                  </a:lnTo>
                  <a:close/>
                  <a:moveTo>
                    <a:pt x="88" y="108"/>
                  </a:moveTo>
                  <a:cubicBezTo>
                    <a:pt x="78" y="108"/>
                    <a:pt x="74" y="103"/>
                    <a:pt x="74" y="94"/>
                  </a:cubicBezTo>
                  <a:cubicBezTo>
                    <a:pt x="74" y="66"/>
                    <a:pt x="74" y="66"/>
                    <a:pt x="74" y="66"/>
                  </a:cubicBezTo>
                  <a:cubicBezTo>
                    <a:pt x="65" y="66"/>
                    <a:pt x="65" y="66"/>
                    <a:pt x="65" y="66"/>
                  </a:cubicBezTo>
                  <a:cubicBezTo>
                    <a:pt x="65" y="88"/>
                    <a:pt x="55" y="103"/>
                    <a:pt x="35" y="111"/>
                  </a:cubicBezTo>
                  <a:cubicBezTo>
                    <a:pt x="35" y="101"/>
                    <a:pt x="35" y="101"/>
                    <a:pt x="35" y="101"/>
                  </a:cubicBezTo>
                  <a:cubicBezTo>
                    <a:pt x="46" y="94"/>
                    <a:pt x="51" y="83"/>
                    <a:pt x="51" y="66"/>
                  </a:cubicBezTo>
                  <a:cubicBezTo>
                    <a:pt x="38" y="66"/>
                    <a:pt x="38" y="66"/>
                    <a:pt x="38" y="66"/>
                  </a:cubicBezTo>
                  <a:cubicBezTo>
                    <a:pt x="38" y="57"/>
                    <a:pt x="38" y="57"/>
                    <a:pt x="38" y="57"/>
                  </a:cubicBezTo>
                  <a:cubicBezTo>
                    <a:pt x="105" y="57"/>
                    <a:pt x="105" y="57"/>
                    <a:pt x="105" y="57"/>
                  </a:cubicBezTo>
                  <a:cubicBezTo>
                    <a:pt x="105" y="66"/>
                    <a:pt x="105" y="66"/>
                    <a:pt x="105" y="66"/>
                  </a:cubicBezTo>
                  <a:cubicBezTo>
                    <a:pt x="88" y="66"/>
                    <a:pt x="88" y="66"/>
                    <a:pt x="88" y="66"/>
                  </a:cubicBezTo>
                  <a:cubicBezTo>
                    <a:pt x="88" y="94"/>
                    <a:pt x="88" y="94"/>
                    <a:pt x="88" y="94"/>
                  </a:cubicBezTo>
                  <a:cubicBezTo>
                    <a:pt x="88" y="97"/>
                    <a:pt x="89" y="98"/>
                    <a:pt x="92" y="98"/>
                  </a:cubicBezTo>
                  <a:cubicBezTo>
                    <a:pt x="94" y="98"/>
                    <a:pt x="94" y="98"/>
                    <a:pt x="94" y="98"/>
                  </a:cubicBezTo>
                  <a:cubicBezTo>
                    <a:pt x="97" y="98"/>
                    <a:pt x="98" y="97"/>
                    <a:pt x="98" y="94"/>
                  </a:cubicBezTo>
                  <a:cubicBezTo>
                    <a:pt x="98" y="89"/>
                    <a:pt x="98" y="89"/>
                    <a:pt x="98" y="89"/>
                  </a:cubicBezTo>
                  <a:cubicBezTo>
                    <a:pt x="107" y="89"/>
                    <a:pt x="107" y="89"/>
                    <a:pt x="107" y="89"/>
                  </a:cubicBezTo>
                  <a:cubicBezTo>
                    <a:pt x="107" y="95"/>
                    <a:pt x="107" y="95"/>
                    <a:pt x="107" y="95"/>
                  </a:cubicBezTo>
                  <a:cubicBezTo>
                    <a:pt x="107" y="104"/>
                    <a:pt x="103" y="108"/>
                    <a:pt x="95" y="108"/>
                  </a:cubicBezTo>
                  <a:lnTo>
                    <a:pt x="88" y="108"/>
                  </a:lnTo>
                  <a:close/>
                  <a:moveTo>
                    <a:pt x="38" y="29"/>
                  </a:moveTo>
                  <a:cubicBezTo>
                    <a:pt x="38" y="10"/>
                    <a:pt x="38" y="10"/>
                    <a:pt x="38" y="10"/>
                  </a:cubicBezTo>
                  <a:cubicBezTo>
                    <a:pt x="63" y="10"/>
                    <a:pt x="63" y="10"/>
                    <a:pt x="63" y="10"/>
                  </a:cubicBezTo>
                  <a:cubicBezTo>
                    <a:pt x="63" y="0"/>
                    <a:pt x="63" y="0"/>
                    <a:pt x="63" y="0"/>
                  </a:cubicBezTo>
                  <a:cubicBezTo>
                    <a:pt x="79" y="0"/>
                    <a:pt x="79" y="0"/>
                    <a:pt x="79" y="0"/>
                  </a:cubicBezTo>
                  <a:cubicBezTo>
                    <a:pt x="79" y="10"/>
                    <a:pt x="79" y="10"/>
                    <a:pt x="79" y="10"/>
                  </a:cubicBezTo>
                  <a:cubicBezTo>
                    <a:pt x="104" y="10"/>
                    <a:pt x="104" y="10"/>
                    <a:pt x="104" y="10"/>
                  </a:cubicBezTo>
                  <a:cubicBezTo>
                    <a:pt x="104" y="29"/>
                    <a:pt x="104" y="29"/>
                    <a:pt x="104" y="29"/>
                  </a:cubicBezTo>
                  <a:cubicBezTo>
                    <a:pt x="91" y="29"/>
                    <a:pt x="91" y="29"/>
                    <a:pt x="91" y="29"/>
                  </a:cubicBezTo>
                  <a:cubicBezTo>
                    <a:pt x="91" y="19"/>
                    <a:pt x="91" y="19"/>
                    <a:pt x="91" y="19"/>
                  </a:cubicBezTo>
                  <a:cubicBezTo>
                    <a:pt x="51" y="19"/>
                    <a:pt x="51" y="19"/>
                    <a:pt x="51" y="19"/>
                  </a:cubicBezTo>
                  <a:cubicBezTo>
                    <a:pt x="51" y="29"/>
                    <a:pt x="51" y="29"/>
                    <a:pt x="51" y="29"/>
                  </a:cubicBezTo>
                  <a:lnTo>
                    <a:pt x="38" y="29"/>
                  </a:lnTo>
                  <a:close/>
                  <a:moveTo>
                    <a:pt x="44" y="44"/>
                  </a:moveTo>
                  <a:cubicBezTo>
                    <a:pt x="44" y="34"/>
                    <a:pt x="44" y="34"/>
                    <a:pt x="44" y="34"/>
                  </a:cubicBezTo>
                  <a:cubicBezTo>
                    <a:pt x="99" y="34"/>
                    <a:pt x="99" y="34"/>
                    <a:pt x="99" y="34"/>
                  </a:cubicBezTo>
                  <a:cubicBezTo>
                    <a:pt x="99" y="44"/>
                    <a:pt x="99" y="44"/>
                    <a:pt x="99" y="44"/>
                  </a:cubicBezTo>
                  <a:lnTo>
                    <a:pt x="44" y="4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
            <p:cNvSpPr>
              <a:spLocks noEditPoints="1"/>
            </p:cNvSpPr>
            <p:nvPr/>
          </p:nvSpPr>
          <p:spPr bwMode="auto">
            <a:xfrm>
              <a:off x="2891" y="2276"/>
              <a:ext cx="264" cy="260"/>
            </a:xfrm>
            <a:custGeom>
              <a:avLst/>
              <a:gdLst>
                <a:gd name="T0" fmla="*/ 2 w 112"/>
                <a:gd name="T1" fmla="*/ 26 h 110"/>
                <a:gd name="T2" fmla="*/ 2 w 112"/>
                <a:gd name="T3" fmla="*/ 16 h 110"/>
                <a:gd name="T4" fmla="*/ 14 w 112"/>
                <a:gd name="T5" fmla="*/ 16 h 110"/>
                <a:gd name="T6" fmla="*/ 14 w 112"/>
                <a:gd name="T7" fmla="*/ 0 h 110"/>
                <a:gd name="T8" fmla="*/ 28 w 112"/>
                <a:gd name="T9" fmla="*/ 0 h 110"/>
                <a:gd name="T10" fmla="*/ 28 w 112"/>
                <a:gd name="T11" fmla="*/ 16 h 110"/>
                <a:gd name="T12" fmla="*/ 38 w 112"/>
                <a:gd name="T13" fmla="*/ 16 h 110"/>
                <a:gd name="T14" fmla="*/ 38 w 112"/>
                <a:gd name="T15" fmla="*/ 26 h 110"/>
                <a:gd name="T16" fmla="*/ 28 w 112"/>
                <a:gd name="T17" fmla="*/ 26 h 110"/>
                <a:gd name="T18" fmla="*/ 39 w 112"/>
                <a:gd name="T19" fmla="*/ 57 h 110"/>
                <a:gd name="T20" fmla="*/ 39 w 112"/>
                <a:gd name="T21" fmla="*/ 72 h 110"/>
                <a:gd name="T22" fmla="*/ 28 w 112"/>
                <a:gd name="T23" fmla="*/ 55 h 110"/>
                <a:gd name="T24" fmla="*/ 28 w 112"/>
                <a:gd name="T25" fmla="*/ 110 h 110"/>
                <a:gd name="T26" fmla="*/ 14 w 112"/>
                <a:gd name="T27" fmla="*/ 110 h 110"/>
                <a:gd name="T28" fmla="*/ 14 w 112"/>
                <a:gd name="T29" fmla="*/ 60 h 110"/>
                <a:gd name="T30" fmla="*/ 0 w 112"/>
                <a:gd name="T31" fmla="*/ 86 h 110"/>
                <a:gd name="T32" fmla="*/ 0 w 112"/>
                <a:gd name="T33" fmla="*/ 70 h 110"/>
                <a:gd name="T34" fmla="*/ 13 w 112"/>
                <a:gd name="T35" fmla="*/ 26 h 110"/>
                <a:gd name="T36" fmla="*/ 2 w 112"/>
                <a:gd name="T37" fmla="*/ 26 h 110"/>
                <a:gd name="T38" fmla="*/ 112 w 112"/>
                <a:gd name="T39" fmla="*/ 110 h 110"/>
                <a:gd name="T40" fmla="*/ 75 w 112"/>
                <a:gd name="T41" fmla="*/ 93 h 110"/>
                <a:gd name="T42" fmla="*/ 38 w 112"/>
                <a:gd name="T43" fmla="*/ 110 h 110"/>
                <a:gd name="T44" fmla="*/ 38 w 112"/>
                <a:gd name="T45" fmla="*/ 100 h 110"/>
                <a:gd name="T46" fmla="*/ 66 w 112"/>
                <a:gd name="T47" fmla="*/ 85 h 110"/>
                <a:gd name="T48" fmla="*/ 48 w 112"/>
                <a:gd name="T49" fmla="*/ 50 h 110"/>
                <a:gd name="T50" fmla="*/ 62 w 112"/>
                <a:gd name="T51" fmla="*/ 50 h 110"/>
                <a:gd name="T52" fmla="*/ 75 w 112"/>
                <a:gd name="T53" fmla="*/ 76 h 110"/>
                <a:gd name="T54" fmla="*/ 88 w 112"/>
                <a:gd name="T55" fmla="*/ 50 h 110"/>
                <a:gd name="T56" fmla="*/ 103 w 112"/>
                <a:gd name="T57" fmla="*/ 50 h 110"/>
                <a:gd name="T58" fmla="*/ 84 w 112"/>
                <a:gd name="T59" fmla="*/ 85 h 110"/>
                <a:gd name="T60" fmla="*/ 112 w 112"/>
                <a:gd name="T61" fmla="*/ 100 h 110"/>
                <a:gd name="T62" fmla="*/ 112 w 112"/>
                <a:gd name="T63" fmla="*/ 110 h 110"/>
                <a:gd name="T64" fmla="*/ 40 w 112"/>
                <a:gd name="T65" fmla="*/ 49 h 110"/>
                <a:gd name="T66" fmla="*/ 40 w 112"/>
                <a:gd name="T67" fmla="*/ 41 h 110"/>
                <a:gd name="T68" fmla="*/ 57 w 112"/>
                <a:gd name="T69" fmla="*/ 25 h 110"/>
                <a:gd name="T70" fmla="*/ 71 w 112"/>
                <a:gd name="T71" fmla="*/ 25 h 110"/>
                <a:gd name="T72" fmla="*/ 40 w 112"/>
                <a:gd name="T73" fmla="*/ 49 h 110"/>
                <a:gd name="T74" fmla="*/ 42 w 112"/>
                <a:gd name="T75" fmla="*/ 20 h 110"/>
                <a:gd name="T76" fmla="*/ 42 w 112"/>
                <a:gd name="T77" fmla="*/ 11 h 110"/>
                <a:gd name="T78" fmla="*/ 68 w 112"/>
                <a:gd name="T79" fmla="*/ 11 h 110"/>
                <a:gd name="T80" fmla="*/ 68 w 112"/>
                <a:gd name="T81" fmla="*/ 0 h 110"/>
                <a:gd name="T82" fmla="*/ 84 w 112"/>
                <a:gd name="T83" fmla="*/ 0 h 110"/>
                <a:gd name="T84" fmla="*/ 84 w 112"/>
                <a:gd name="T85" fmla="*/ 11 h 110"/>
                <a:gd name="T86" fmla="*/ 111 w 112"/>
                <a:gd name="T87" fmla="*/ 11 h 110"/>
                <a:gd name="T88" fmla="*/ 111 w 112"/>
                <a:gd name="T89" fmla="*/ 20 h 110"/>
                <a:gd name="T90" fmla="*/ 42 w 112"/>
                <a:gd name="T91" fmla="*/ 20 h 110"/>
                <a:gd name="T92" fmla="*/ 112 w 112"/>
                <a:gd name="T93" fmla="*/ 49 h 110"/>
                <a:gd name="T94" fmla="*/ 80 w 112"/>
                <a:gd name="T95" fmla="*/ 25 h 110"/>
                <a:gd name="T96" fmla="*/ 95 w 112"/>
                <a:gd name="T97" fmla="*/ 25 h 110"/>
                <a:gd name="T98" fmla="*/ 112 w 112"/>
                <a:gd name="T99" fmla="*/ 41 h 110"/>
                <a:gd name="T100" fmla="*/ 112 w 112"/>
                <a:gd name="T101"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110">
                  <a:moveTo>
                    <a:pt x="2" y="26"/>
                  </a:moveTo>
                  <a:cubicBezTo>
                    <a:pt x="2" y="16"/>
                    <a:pt x="2" y="16"/>
                    <a:pt x="2" y="16"/>
                  </a:cubicBezTo>
                  <a:cubicBezTo>
                    <a:pt x="14" y="16"/>
                    <a:pt x="14" y="16"/>
                    <a:pt x="14" y="16"/>
                  </a:cubicBezTo>
                  <a:cubicBezTo>
                    <a:pt x="14" y="0"/>
                    <a:pt x="14" y="0"/>
                    <a:pt x="14" y="0"/>
                  </a:cubicBezTo>
                  <a:cubicBezTo>
                    <a:pt x="28" y="0"/>
                    <a:pt x="28" y="0"/>
                    <a:pt x="28" y="0"/>
                  </a:cubicBezTo>
                  <a:cubicBezTo>
                    <a:pt x="28" y="16"/>
                    <a:pt x="28" y="16"/>
                    <a:pt x="28" y="16"/>
                  </a:cubicBezTo>
                  <a:cubicBezTo>
                    <a:pt x="38" y="16"/>
                    <a:pt x="38" y="16"/>
                    <a:pt x="38" y="16"/>
                  </a:cubicBezTo>
                  <a:cubicBezTo>
                    <a:pt x="38" y="26"/>
                    <a:pt x="38" y="26"/>
                    <a:pt x="38" y="26"/>
                  </a:cubicBezTo>
                  <a:cubicBezTo>
                    <a:pt x="28" y="26"/>
                    <a:pt x="28" y="26"/>
                    <a:pt x="28" y="26"/>
                  </a:cubicBezTo>
                  <a:cubicBezTo>
                    <a:pt x="31" y="39"/>
                    <a:pt x="34" y="49"/>
                    <a:pt x="39" y="57"/>
                  </a:cubicBezTo>
                  <a:cubicBezTo>
                    <a:pt x="39" y="72"/>
                    <a:pt x="39" y="72"/>
                    <a:pt x="39" y="72"/>
                  </a:cubicBezTo>
                  <a:cubicBezTo>
                    <a:pt x="34" y="66"/>
                    <a:pt x="31" y="61"/>
                    <a:pt x="28" y="55"/>
                  </a:cubicBezTo>
                  <a:cubicBezTo>
                    <a:pt x="28" y="110"/>
                    <a:pt x="28" y="110"/>
                    <a:pt x="28" y="110"/>
                  </a:cubicBezTo>
                  <a:cubicBezTo>
                    <a:pt x="14" y="110"/>
                    <a:pt x="14" y="110"/>
                    <a:pt x="14" y="110"/>
                  </a:cubicBezTo>
                  <a:cubicBezTo>
                    <a:pt x="14" y="60"/>
                    <a:pt x="14" y="60"/>
                    <a:pt x="14" y="60"/>
                  </a:cubicBezTo>
                  <a:cubicBezTo>
                    <a:pt x="11" y="67"/>
                    <a:pt x="6" y="76"/>
                    <a:pt x="0" y="86"/>
                  </a:cubicBezTo>
                  <a:cubicBezTo>
                    <a:pt x="0" y="70"/>
                    <a:pt x="0" y="70"/>
                    <a:pt x="0" y="70"/>
                  </a:cubicBezTo>
                  <a:cubicBezTo>
                    <a:pt x="6" y="57"/>
                    <a:pt x="11" y="42"/>
                    <a:pt x="13" y="26"/>
                  </a:cubicBezTo>
                  <a:lnTo>
                    <a:pt x="2" y="26"/>
                  </a:lnTo>
                  <a:close/>
                  <a:moveTo>
                    <a:pt x="112" y="110"/>
                  </a:moveTo>
                  <a:cubicBezTo>
                    <a:pt x="96" y="104"/>
                    <a:pt x="84" y="99"/>
                    <a:pt x="75" y="93"/>
                  </a:cubicBezTo>
                  <a:cubicBezTo>
                    <a:pt x="67" y="99"/>
                    <a:pt x="54" y="104"/>
                    <a:pt x="38" y="110"/>
                  </a:cubicBezTo>
                  <a:cubicBezTo>
                    <a:pt x="38" y="100"/>
                    <a:pt x="38" y="100"/>
                    <a:pt x="38" y="100"/>
                  </a:cubicBezTo>
                  <a:cubicBezTo>
                    <a:pt x="50" y="96"/>
                    <a:pt x="59" y="91"/>
                    <a:pt x="66" y="85"/>
                  </a:cubicBezTo>
                  <a:cubicBezTo>
                    <a:pt x="58" y="76"/>
                    <a:pt x="52" y="65"/>
                    <a:pt x="48" y="50"/>
                  </a:cubicBezTo>
                  <a:cubicBezTo>
                    <a:pt x="62" y="50"/>
                    <a:pt x="62" y="50"/>
                    <a:pt x="62" y="50"/>
                  </a:cubicBezTo>
                  <a:cubicBezTo>
                    <a:pt x="66" y="62"/>
                    <a:pt x="70" y="71"/>
                    <a:pt x="75" y="76"/>
                  </a:cubicBezTo>
                  <a:cubicBezTo>
                    <a:pt x="81" y="69"/>
                    <a:pt x="85" y="61"/>
                    <a:pt x="88" y="50"/>
                  </a:cubicBezTo>
                  <a:cubicBezTo>
                    <a:pt x="103" y="50"/>
                    <a:pt x="103" y="50"/>
                    <a:pt x="103" y="50"/>
                  </a:cubicBezTo>
                  <a:cubicBezTo>
                    <a:pt x="98" y="65"/>
                    <a:pt x="92" y="77"/>
                    <a:pt x="84" y="85"/>
                  </a:cubicBezTo>
                  <a:cubicBezTo>
                    <a:pt x="91" y="91"/>
                    <a:pt x="100" y="96"/>
                    <a:pt x="112" y="100"/>
                  </a:cubicBezTo>
                  <a:lnTo>
                    <a:pt x="112" y="110"/>
                  </a:lnTo>
                  <a:close/>
                  <a:moveTo>
                    <a:pt x="40" y="49"/>
                  </a:moveTo>
                  <a:cubicBezTo>
                    <a:pt x="40" y="41"/>
                    <a:pt x="40" y="41"/>
                    <a:pt x="40" y="41"/>
                  </a:cubicBezTo>
                  <a:cubicBezTo>
                    <a:pt x="49" y="38"/>
                    <a:pt x="55" y="32"/>
                    <a:pt x="57" y="25"/>
                  </a:cubicBezTo>
                  <a:cubicBezTo>
                    <a:pt x="71" y="25"/>
                    <a:pt x="71" y="25"/>
                    <a:pt x="71" y="25"/>
                  </a:cubicBezTo>
                  <a:cubicBezTo>
                    <a:pt x="67" y="39"/>
                    <a:pt x="56" y="47"/>
                    <a:pt x="40" y="49"/>
                  </a:cubicBezTo>
                  <a:close/>
                  <a:moveTo>
                    <a:pt x="42" y="20"/>
                  </a:moveTo>
                  <a:cubicBezTo>
                    <a:pt x="42" y="11"/>
                    <a:pt x="42" y="11"/>
                    <a:pt x="42" y="11"/>
                  </a:cubicBezTo>
                  <a:cubicBezTo>
                    <a:pt x="68" y="11"/>
                    <a:pt x="68" y="11"/>
                    <a:pt x="68" y="11"/>
                  </a:cubicBezTo>
                  <a:cubicBezTo>
                    <a:pt x="68" y="0"/>
                    <a:pt x="68" y="0"/>
                    <a:pt x="68" y="0"/>
                  </a:cubicBezTo>
                  <a:cubicBezTo>
                    <a:pt x="84" y="0"/>
                    <a:pt x="84" y="0"/>
                    <a:pt x="84" y="0"/>
                  </a:cubicBezTo>
                  <a:cubicBezTo>
                    <a:pt x="84" y="11"/>
                    <a:pt x="84" y="11"/>
                    <a:pt x="84" y="11"/>
                  </a:cubicBezTo>
                  <a:cubicBezTo>
                    <a:pt x="111" y="11"/>
                    <a:pt x="111" y="11"/>
                    <a:pt x="111" y="11"/>
                  </a:cubicBezTo>
                  <a:cubicBezTo>
                    <a:pt x="111" y="20"/>
                    <a:pt x="111" y="20"/>
                    <a:pt x="111" y="20"/>
                  </a:cubicBezTo>
                  <a:lnTo>
                    <a:pt x="42" y="20"/>
                  </a:lnTo>
                  <a:close/>
                  <a:moveTo>
                    <a:pt x="112" y="49"/>
                  </a:moveTo>
                  <a:cubicBezTo>
                    <a:pt x="95" y="47"/>
                    <a:pt x="84" y="39"/>
                    <a:pt x="80" y="25"/>
                  </a:cubicBezTo>
                  <a:cubicBezTo>
                    <a:pt x="95" y="25"/>
                    <a:pt x="95" y="25"/>
                    <a:pt x="95" y="25"/>
                  </a:cubicBezTo>
                  <a:cubicBezTo>
                    <a:pt x="98" y="33"/>
                    <a:pt x="103" y="38"/>
                    <a:pt x="112" y="41"/>
                  </a:cubicBezTo>
                  <a:lnTo>
                    <a:pt x="112" y="49"/>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43"/>
            <p:cNvSpPr>
              <a:spLocks noEditPoints="1"/>
            </p:cNvSpPr>
            <p:nvPr/>
          </p:nvSpPr>
          <p:spPr bwMode="auto">
            <a:xfrm>
              <a:off x="3181" y="2276"/>
              <a:ext cx="262" cy="260"/>
            </a:xfrm>
            <a:custGeom>
              <a:avLst/>
              <a:gdLst>
                <a:gd name="T0" fmla="*/ 1 w 111"/>
                <a:gd name="T1" fmla="*/ 27 h 110"/>
                <a:gd name="T2" fmla="*/ 1 w 111"/>
                <a:gd name="T3" fmla="*/ 17 h 110"/>
                <a:gd name="T4" fmla="*/ 13 w 111"/>
                <a:gd name="T5" fmla="*/ 17 h 110"/>
                <a:gd name="T6" fmla="*/ 13 w 111"/>
                <a:gd name="T7" fmla="*/ 0 h 110"/>
                <a:gd name="T8" fmla="*/ 28 w 111"/>
                <a:gd name="T9" fmla="*/ 0 h 110"/>
                <a:gd name="T10" fmla="*/ 28 w 111"/>
                <a:gd name="T11" fmla="*/ 17 h 110"/>
                <a:gd name="T12" fmla="*/ 37 w 111"/>
                <a:gd name="T13" fmla="*/ 17 h 110"/>
                <a:gd name="T14" fmla="*/ 37 w 111"/>
                <a:gd name="T15" fmla="*/ 27 h 110"/>
                <a:gd name="T16" fmla="*/ 28 w 111"/>
                <a:gd name="T17" fmla="*/ 27 h 110"/>
                <a:gd name="T18" fmla="*/ 28 w 111"/>
                <a:gd name="T19" fmla="*/ 51 h 110"/>
                <a:gd name="T20" fmla="*/ 38 w 111"/>
                <a:gd name="T21" fmla="*/ 48 h 110"/>
                <a:gd name="T22" fmla="*/ 38 w 111"/>
                <a:gd name="T23" fmla="*/ 58 h 110"/>
                <a:gd name="T24" fmla="*/ 35 w 111"/>
                <a:gd name="T25" fmla="*/ 59 h 110"/>
                <a:gd name="T26" fmla="*/ 28 w 111"/>
                <a:gd name="T27" fmla="*/ 62 h 110"/>
                <a:gd name="T28" fmla="*/ 28 w 111"/>
                <a:gd name="T29" fmla="*/ 95 h 110"/>
                <a:gd name="T30" fmla="*/ 13 w 111"/>
                <a:gd name="T31" fmla="*/ 109 h 110"/>
                <a:gd name="T32" fmla="*/ 3 w 111"/>
                <a:gd name="T33" fmla="*/ 109 h 110"/>
                <a:gd name="T34" fmla="*/ 3 w 111"/>
                <a:gd name="T35" fmla="*/ 99 h 110"/>
                <a:gd name="T36" fmla="*/ 8 w 111"/>
                <a:gd name="T37" fmla="*/ 99 h 110"/>
                <a:gd name="T38" fmla="*/ 13 w 111"/>
                <a:gd name="T39" fmla="*/ 95 h 110"/>
                <a:gd name="T40" fmla="*/ 13 w 111"/>
                <a:gd name="T41" fmla="*/ 66 h 110"/>
                <a:gd name="T42" fmla="*/ 8 w 111"/>
                <a:gd name="T43" fmla="*/ 67 h 110"/>
                <a:gd name="T44" fmla="*/ 0 w 111"/>
                <a:gd name="T45" fmla="*/ 68 h 110"/>
                <a:gd name="T46" fmla="*/ 0 w 111"/>
                <a:gd name="T47" fmla="*/ 55 h 110"/>
                <a:gd name="T48" fmla="*/ 13 w 111"/>
                <a:gd name="T49" fmla="*/ 54 h 110"/>
                <a:gd name="T50" fmla="*/ 13 w 111"/>
                <a:gd name="T51" fmla="*/ 27 h 110"/>
                <a:gd name="T52" fmla="*/ 1 w 111"/>
                <a:gd name="T53" fmla="*/ 27 h 110"/>
                <a:gd name="T54" fmla="*/ 42 w 111"/>
                <a:gd name="T55" fmla="*/ 23 h 110"/>
                <a:gd name="T56" fmla="*/ 42 w 111"/>
                <a:gd name="T57" fmla="*/ 13 h 110"/>
                <a:gd name="T58" fmla="*/ 66 w 111"/>
                <a:gd name="T59" fmla="*/ 13 h 110"/>
                <a:gd name="T60" fmla="*/ 66 w 111"/>
                <a:gd name="T61" fmla="*/ 0 h 110"/>
                <a:gd name="T62" fmla="*/ 82 w 111"/>
                <a:gd name="T63" fmla="*/ 0 h 110"/>
                <a:gd name="T64" fmla="*/ 82 w 111"/>
                <a:gd name="T65" fmla="*/ 13 h 110"/>
                <a:gd name="T66" fmla="*/ 110 w 111"/>
                <a:gd name="T67" fmla="*/ 13 h 110"/>
                <a:gd name="T68" fmla="*/ 110 w 111"/>
                <a:gd name="T69" fmla="*/ 23 h 110"/>
                <a:gd name="T70" fmla="*/ 82 w 111"/>
                <a:gd name="T71" fmla="*/ 23 h 110"/>
                <a:gd name="T72" fmla="*/ 82 w 111"/>
                <a:gd name="T73" fmla="*/ 40 h 110"/>
                <a:gd name="T74" fmla="*/ 107 w 111"/>
                <a:gd name="T75" fmla="*/ 40 h 110"/>
                <a:gd name="T76" fmla="*/ 107 w 111"/>
                <a:gd name="T77" fmla="*/ 50 h 110"/>
                <a:gd name="T78" fmla="*/ 85 w 111"/>
                <a:gd name="T79" fmla="*/ 87 h 110"/>
                <a:gd name="T80" fmla="*/ 111 w 111"/>
                <a:gd name="T81" fmla="*/ 100 h 110"/>
                <a:gd name="T82" fmla="*/ 111 w 111"/>
                <a:gd name="T83" fmla="*/ 110 h 110"/>
                <a:gd name="T84" fmla="*/ 74 w 111"/>
                <a:gd name="T85" fmla="*/ 95 h 110"/>
                <a:gd name="T86" fmla="*/ 36 w 111"/>
                <a:gd name="T87" fmla="*/ 110 h 110"/>
                <a:gd name="T88" fmla="*/ 36 w 111"/>
                <a:gd name="T89" fmla="*/ 101 h 110"/>
                <a:gd name="T90" fmla="*/ 64 w 111"/>
                <a:gd name="T91" fmla="*/ 87 h 110"/>
                <a:gd name="T92" fmla="*/ 44 w 111"/>
                <a:gd name="T93" fmla="*/ 55 h 110"/>
                <a:gd name="T94" fmla="*/ 59 w 111"/>
                <a:gd name="T95" fmla="*/ 55 h 110"/>
                <a:gd name="T96" fmla="*/ 75 w 111"/>
                <a:gd name="T97" fmla="*/ 78 h 110"/>
                <a:gd name="T98" fmla="*/ 91 w 111"/>
                <a:gd name="T99" fmla="*/ 50 h 110"/>
                <a:gd name="T100" fmla="*/ 42 w 111"/>
                <a:gd name="T101" fmla="*/ 50 h 110"/>
                <a:gd name="T102" fmla="*/ 42 w 111"/>
                <a:gd name="T103" fmla="*/ 40 h 110"/>
                <a:gd name="T104" fmla="*/ 66 w 111"/>
                <a:gd name="T105" fmla="*/ 40 h 110"/>
                <a:gd name="T106" fmla="*/ 66 w 111"/>
                <a:gd name="T107" fmla="*/ 23 h 110"/>
                <a:gd name="T108" fmla="*/ 42 w 111"/>
                <a:gd name="T109"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10">
                  <a:moveTo>
                    <a:pt x="1" y="27"/>
                  </a:moveTo>
                  <a:cubicBezTo>
                    <a:pt x="1" y="17"/>
                    <a:pt x="1" y="17"/>
                    <a:pt x="1" y="17"/>
                  </a:cubicBezTo>
                  <a:cubicBezTo>
                    <a:pt x="13" y="17"/>
                    <a:pt x="13" y="17"/>
                    <a:pt x="13" y="17"/>
                  </a:cubicBezTo>
                  <a:cubicBezTo>
                    <a:pt x="13" y="0"/>
                    <a:pt x="13" y="0"/>
                    <a:pt x="13" y="0"/>
                  </a:cubicBezTo>
                  <a:cubicBezTo>
                    <a:pt x="28" y="0"/>
                    <a:pt x="28" y="0"/>
                    <a:pt x="28" y="0"/>
                  </a:cubicBezTo>
                  <a:cubicBezTo>
                    <a:pt x="28" y="17"/>
                    <a:pt x="28" y="17"/>
                    <a:pt x="28" y="17"/>
                  </a:cubicBezTo>
                  <a:cubicBezTo>
                    <a:pt x="37" y="17"/>
                    <a:pt x="37" y="17"/>
                    <a:pt x="37" y="17"/>
                  </a:cubicBezTo>
                  <a:cubicBezTo>
                    <a:pt x="37" y="27"/>
                    <a:pt x="37" y="27"/>
                    <a:pt x="37" y="27"/>
                  </a:cubicBezTo>
                  <a:cubicBezTo>
                    <a:pt x="28" y="27"/>
                    <a:pt x="28" y="27"/>
                    <a:pt x="28" y="27"/>
                  </a:cubicBezTo>
                  <a:cubicBezTo>
                    <a:pt x="28" y="51"/>
                    <a:pt x="28" y="51"/>
                    <a:pt x="28" y="51"/>
                  </a:cubicBezTo>
                  <a:cubicBezTo>
                    <a:pt x="31" y="50"/>
                    <a:pt x="34" y="49"/>
                    <a:pt x="38" y="48"/>
                  </a:cubicBezTo>
                  <a:cubicBezTo>
                    <a:pt x="38" y="58"/>
                    <a:pt x="38" y="58"/>
                    <a:pt x="38" y="58"/>
                  </a:cubicBezTo>
                  <a:cubicBezTo>
                    <a:pt x="38" y="58"/>
                    <a:pt x="36" y="58"/>
                    <a:pt x="35" y="59"/>
                  </a:cubicBezTo>
                  <a:cubicBezTo>
                    <a:pt x="33" y="60"/>
                    <a:pt x="31" y="61"/>
                    <a:pt x="28" y="62"/>
                  </a:cubicBezTo>
                  <a:cubicBezTo>
                    <a:pt x="28" y="95"/>
                    <a:pt x="28" y="95"/>
                    <a:pt x="28" y="95"/>
                  </a:cubicBezTo>
                  <a:cubicBezTo>
                    <a:pt x="28" y="105"/>
                    <a:pt x="23" y="109"/>
                    <a:pt x="13" y="109"/>
                  </a:cubicBezTo>
                  <a:cubicBezTo>
                    <a:pt x="3" y="109"/>
                    <a:pt x="3" y="109"/>
                    <a:pt x="3" y="109"/>
                  </a:cubicBezTo>
                  <a:cubicBezTo>
                    <a:pt x="3" y="99"/>
                    <a:pt x="3" y="99"/>
                    <a:pt x="3" y="99"/>
                  </a:cubicBezTo>
                  <a:cubicBezTo>
                    <a:pt x="8" y="99"/>
                    <a:pt x="8" y="99"/>
                    <a:pt x="8" y="99"/>
                  </a:cubicBezTo>
                  <a:cubicBezTo>
                    <a:pt x="11" y="100"/>
                    <a:pt x="13" y="98"/>
                    <a:pt x="13" y="95"/>
                  </a:cubicBezTo>
                  <a:cubicBezTo>
                    <a:pt x="13" y="66"/>
                    <a:pt x="13" y="66"/>
                    <a:pt x="13" y="66"/>
                  </a:cubicBezTo>
                  <a:cubicBezTo>
                    <a:pt x="12" y="66"/>
                    <a:pt x="10" y="66"/>
                    <a:pt x="8" y="67"/>
                  </a:cubicBezTo>
                  <a:cubicBezTo>
                    <a:pt x="4" y="67"/>
                    <a:pt x="2" y="68"/>
                    <a:pt x="0" y="68"/>
                  </a:cubicBezTo>
                  <a:cubicBezTo>
                    <a:pt x="0" y="55"/>
                    <a:pt x="0" y="55"/>
                    <a:pt x="0" y="55"/>
                  </a:cubicBezTo>
                  <a:cubicBezTo>
                    <a:pt x="5" y="55"/>
                    <a:pt x="9" y="54"/>
                    <a:pt x="13" y="54"/>
                  </a:cubicBezTo>
                  <a:cubicBezTo>
                    <a:pt x="13" y="27"/>
                    <a:pt x="13" y="27"/>
                    <a:pt x="13" y="27"/>
                  </a:cubicBezTo>
                  <a:lnTo>
                    <a:pt x="1" y="27"/>
                  </a:lnTo>
                  <a:close/>
                  <a:moveTo>
                    <a:pt x="42" y="23"/>
                  </a:moveTo>
                  <a:cubicBezTo>
                    <a:pt x="42" y="13"/>
                    <a:pt x="42" y="13"/>
                    <a:pt x="42" y="13"/>
                  </a:cubicBezTo>
                  <a:cubicBezTo>
                    <a:pt x="66" y="13"/>
                    <a:pt x="66" y="13"/>
                    <a:pt x="66" y="13"/>
                  </a:cubicBezTo>
                  <a:cubicBezTo>
                    <a:pt x="66" y="0"/>
                    <a:pt x="66" y="0"/>
                    <a:pt x="66" y="0"/>
                  </a:cubicBezTo>
                  <a:cubicBezTo>
                    <a:pt x="82" y="0"/>
                    <a:pt x="82" y="0"/>
                    <a:pt x="82" y="0"/>
                  </a:cubicBezTo>
                  <a:cubicBezTo>
                    <a:pt x="82" y="13"/>
                    <a:pt x="82" y="13"/>
                    <a:pt x="82" y="13"/>
                  </a:cubicBezTo>
                  <a:cubicBezTo>
                    <a:pt x="110" y="13"/>
                    <a:pt x="110" y="13"/>
                    <a:pt x="110" y="13"/>
                  </a:cubicBezTo>
                  <a:cubicBezTo>
                    <a:pt x="110" y="23"/>
                    <a:pt x="110" y="23"/>
                    <a:pt x="110" y="23"/>
                  </a:cubicBezTo>
                  <a:cubicBezTo>
                    <a:pt x="82" y="23"/>
                    <a:pt x="82" y="23"/>
                    <a:pt x="82" y="23"/>
                  </a:cubicBezTo>
                  <a:cubicBezTo>
                    <a:pt x="82" y="40"/>
                    <a:pt x="82" y="40"/>
                    <a:pt x="82" y="40"/>
                  </a:cubicBezTo>
                  <a:cubicBezTo>
                    <a:pt x="107" y="40"/>
                    <a:pt x="107" y="40"/>
                    <a:pt x="107" y="40"/>
                  </a:cubicBezTo>
                  <a:cubicBezTo>
                    <a:pt x="107" y="50"/>
                    <a:pt x="107" y="50"/>
                    <a:pt x="107" y="50"/>
                  </a:cubicBezTo>
                  <a:cubicBezTo>
                    <a:pt x="101" y="66"/>
                    <a:pt x="94" y="78"/>
                    <a:pt x="85" y="87"/>
                  </a:cubicBezTo>
                  <a:cubicBezTo>
                    <a:pt x="92" y="92"/>
                    <a:pt x="100" y="97"/>
                    <a:pt x="111" y="100"/>
                  </a:cubicBezTo>
                  <a:cubicBezTo>
                    <a:pt x="111" y="110"/>
                    <a:pt x="111" y="110"/>
                    <a:pt x="111" y="110"/>
                  </a:cubicBezTo>
                  <a:cubicBezTo>
                    <a:pt x="96" y="106"/>
                    <a:pt x="84" y="101"/>
                    <a:pt x="74" y="95"/>
                  </a:cubicBezTo>
                  <a:cubicBezTo>
                    <a:pt x="64" y="100"/>
                    <a:pt x="52" y="106"/>
                    <a:pt x="36" y="110"/>
                  </a:cubicBezTo>
                  <a:cubicBezTo>
                    <a:pt x="36" y="101"/>
                    <a:pt x="36" y="101"/>
                    <a:pt x="36" y="101"/>
                  </a:cubicBezTo>
                  <a:cubicBezTo>
                    <a:pt x="48" y="97"/>
                    <a:pt x="57" y="92"/>
                    <a:pt x="64" y="87"/>
                  </a:cubicBezTo>
                  <a:cubicBezTo>
                    <a:pt x="56" y="79"/>
                    <a:pt x="49" y="68"/>
                    <a:pt x="44" y="55"/>
                  </a:cubicBezTo>
                  <a:cubicBezTo>
                    <a:pt x="59" y="55"/>
                    <a:pt x="59" y="55"/>
                    <a:pt x="59" y="55"/>
                  </a:cubicBezTo>
                  <a:cubicBezTo>
                    <a:pt x="64" y="64"/>
                    <a:pt x="69" y="72"/>
                    <a:pt x="75" y="78"/>
                  </a:cubicBezTo>
                  <a:cubicBezTo>
                    <a:pt x="81" y="72"/>
                    <a:pt x="86" y="62"/>
                    <a:pt x="91" y="50"/>
                  </a:cubicBezTo>
                  <a:cubicBezTo>
                    <a:pt x="42" y="50"/>
                    <a:pt x="42" y="50"/>
                    <a:pt x="42" y="50"/>
                  </a:cubicBezTo>
                  <a:cubicBezTo>
                    <a:pt x="42" y="40"/>
                    <a:pt x="42" y="40"/>
                    <a:pt x="42" y="40"/>
                  </a:cubicBezTo>
                  <a:cubicBezTo>
                    <a:pt x="66" y="40"/>
                    <a:pt x="66" y="40"/>
                    <a:pt x="66" y="40"/>
                  </a:cubicBezTo>
                  <a:cubicBezTo>
                    <a:pt x="66" y="23"/>
                    <a:pt x="66" y="23"/>
                    <a:pt x="66" y="23"/>
                  </a:cubicBezTo>
                  <a:lnTo>
                    <a:pt x="42" y="23"/>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44"/>
            <p:cNvSpPr>
              <a:spLocks noEditPoints="1"/>
            </p:cNvSpPr>
            <p:nvPr/>
          </p:nvSpPr>
          <p:spPr bwMode="auto">
            <a:xfrm>
              <a:off x="3474" y="2276"/>
              <a:ext cx="258" cy="258"/>
            </a:xfrm>
            <a:custGeom>
              <a:avLst/>
              <a:gdLst>
                <a:gd name="T0" fmla="*/ 44 w 109"/>
                <a:gd name="T1" fmla="*/ 33 h 109"/>
                <a:gd name="T2" fmla="*/ 0 w 109"/>
                <a:gd name="T3" fmla="*/ 24 h 109"/>
                <a:gd name="T4" fmla="*/ 36 w 109"/>
                <a:gd name="T5" fmla="*/ 0 h 109"/>
                <a:gd name="T6" fmla="*/ 40 w 109"/>
                <a:gd name="T7" fmla="*/ 23 h 109"/>
                <a:gd name="T8" fmla="*/ 47 w 109"/>
                <a:gd name="T9" fmla="*/ 12 h 109"/>
                <a:gd name="T10" fmla="*/ 45 w 109"/>
                <a:gd name="T11" fmla="*/ 38 h 109"/>
                <a:gd name="T12" fmla="*/ 4 w 109"/>
                <a:gd name="T13" fmla="*/ 42 h 109"/>
                <a:gd name="T14" fmla="*/ 52 w 109"/>
                <a:gd name="T15" fmla="*/ 95 h 109"/>
                <a:gd name="T16" fmla="*/ 28 w 109"/>
                <a:gd name="T17" fmla="*/ 109 h 109"/>
                <a:gd name="T18" fmla="*/ 33 w 109"/>
                <a:gd name="T19" fmla="*/ 99 h 109"/>
                <a:gd name="T20" fmla="*/ 39 w 109"/>
                <a:gd name="T21" fmla="*/ 88 h 109"/>
                <a:gd name="T22" fmla="*/ 17 w 109"/>
                <a:gd name="T23" fmla="*/ 109 h 109"/>
                <a:gd name="T24" fmla="*/ 17 w 109"/>
                <a:gd name="T25" fmla="*/ 51 h 109"/>
                <a:gd name="T26" fmla="*/ 39 w 109"/>
                <a:gd name="T27" fmla="*/ 61 h 109"/>
                <a:gd name="T28" fmla="*/ 17 w 109"/>
                <a:gd name="T29" fmla="*/ 51 h 109"/>
                <a:gd name="T30" fmla="*/ 17 w 109"/>
                <a:gd name="T31" fmla="*/ 80 h 109"/>
                <a:gd name="T32" fmla="*/ 39 w 109"/>
                <a:gd name="T33" fmla="*/ 70 h 109"/>
                <a:gd name="T34" fmla="*/ 75 w 109"/>
                <a:gd name="T35" fmla="*/ 50 h 109"/>
                <a:gd name="T36" fmla="*/ 61 w 109"/>
                <a:gd name="T37" fmla="*/ 0 h 109"/>
                <a:gd name="T38" fmla="*/ 75 w 109"/>
                <a:gd name="T39" fmla="*/ 17 h 109"/>
                <a:gd name="T40" fmla="*/ 108 w 109"/>
                <a:gd name="T41" fmla="*/ 4 h 109"/>
                <a:gd name="T42" fmla="*/ 75 w 109"/>
                <a:gd name="T43" fmla="*/ 34 h 109"/>
                <a:gd name="T44" fmla="*/ 91 w 109"/>
                <a:gd name="T45" fmla="*/ 40 h 109"/>
                <a:gd name="T46" fmla="*/ 97 w 109"/>
                <a:gd name="T47" fmla="*/ 31 h 109"/>
                <a:gd name="T48" fmla="*/ 108 w 109"/>
                <a:gd name="T49" fmla="*/ 36 h 109"/>
                <a:gd name="T50" fmla="*/ 75 w 109"/>
                <a:gd name="T51" fmla="*/ 50 h 109"/>
                <a:gd name="T52" fmla="*/ 61 w 109"/>
                <a:gd name="T53" fmla="*/ 95 h 109"/>
                <a:gd name="T54" fmla="*/ 75 w 109"/>
                <a:gd name="T55" fmla="*/ 54 h 109"/>
                <a:gd name="T56" fmla="*/ 94 w 109"/>
                <a:gd name="T57" fmla="*/ 58 h 109"/>
                <a:gd name="T58" fmla="*/ 75 w 109"/>
                <a:gd name="T59" fmla="*/ 82 h 109"/>
                <a:gd name="T60" fmla="*/ 81 w 109"/>
                <a:gd name="T61" fmla="*/ 98 h 109"/>
                <a:gd name="T62" fmla="*/ 97 w 109"/>
                <a:gd name="T63" fmla="*/ 93 h 109"/>
                <a:gd name="T64" fmla="*/ 109 w 109"/>
                <a:gd name="T65" fmla="*/ 90 h 109"/>
                <a:gd name="T66" fmla="*/ 94 w 109"/>
                <a:gd name="T67" fmla="*/ 10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109">
                  <a:moveTo>
                    <a:pt x="45" y="38"/>
                  </a:moveTo>
                  <a:cubicBezTo>
                    <a:pt x="44" y="33"/>
                    <a:pt x="44" y="33"/>
                    <a:pt x="44" y="33"/>
                  </a:cubicBezTo>
                  <a:cubicBezTo>
                    <a:pt x="34" y="34"/>
                    <a:pt x="20" y="35"/>
                    <a:pt x="0" y="35"/>
                  </a:cubicBezTo>
                  <a:cubicBezTo>
                    <a:pt x="0" y="24"/>
                    <a:pt x="0" y="24"/>
                    <a:pt x="0" y="24"/>
                  </a:cubicBezTo>
                  <a:cubicBezTo>
                    <a:pt x="8" y="17"/>
                    <a:pt x="14" y="9"/>
                    <a:pt x="19" y="0"/>
                  </a:cubicBezTo>
                  <a:cubicBezTo>
                    <a:pt x="36" y="0"/>
                    <a:pt x="36" y="0"/>
                    <a:pt x="36" y="0"/>
                  </a:cubicBezTo>
                  <a:cubicBezTo>
                    <a:pt x="29" y="11"/>
                    <a:pt x="22" y="19"/>
                    <a:pt x="15" y="24"/>
                  </a:cubicBezTo>
                  <a:cubicBezTo>
                    <a:pt x="27" y="24"/>
                    <a:pt x="35" y="24"/>
                    <a:pt x="40" y="23"/>
                  </a:cubicBezTo>
                  <a:cubicBezTo>
                    <a:pt x="40" y="21"/>
                    <a:pt x="38" y="17"/>
                    <a:pt x="35" y="12"/>
                  </a:cubicBezTo>
                  <a:cubicBezTo>
                    <a:pt x="47" y="12"/>
                    <a:pt x="47" y="12"/>
                    <a:pt x="47" y="12"/>
                  </a:cubicBezTo>
                  <a:cubicBezTo>
                    <a:pt x="52" y="20"/>
                    <a:pt x="56" y="28"/>
                    <a:pt x="58" y="38"/>
                  </a:cubicBezTo>
                  <a:lnTo>
                    <a:pt x="45" y="38"/>
                  </a:lnTo>
                  <a:close/>
                  <a:moveTo>
                    <a:pt x="4" y="109"/>
                  </a:moveTo>
                  <a:cubicBezTo>
                    <a:pt x="4" y="42"/>
                    <a:pt x="4" y="42"/>
                    <a:pt x="4" y="42"/>
                  </a:cubicBezTo>
                  <a:cubicBezTo>
                    <a:pt x="52" y="42"/>
                    <a:pt x="52" y="42"/>
                    <a:pt x="52" y="42"/>
                  </a:cubicBezTo>
                  <a:cubicBezTo>
                    <a:pt x="52" y="95"/>
                    <a:pt x="52" y="95"/>
                    <a:pt x="52" y="95"/>
                  </a:cubicBezTo>
                  <a:cubicBezTo>
                    <a:pt x="53" y="104"/>
                    <a:pt x="48" y="109"/>
                    <a:pt x="37" y="109"/>
                  </a:cubicBezTo>
                  <a:cubicBezTo>
                    <a:pt x="28" y="109"/>
                    <a:pt x="28" y="109"/>
                    <a:pt x="28" y="109"/>
                  </a:cubicBezTo>
                  <a:cubicBezTo>
                    <a:pt x="28" y="99"/>
                    <a:pt x="28" y="99"/>
                    <a:pt x="28" y="99"/>
                  </a:cubicBezTo>
                  <a:cubicBezTo>
                    <a:pt x="33" y="99"/>
                    <a:pt x="33" y="99"/>
                    <a:pt x="33" y="99"/>
                  </a:cubicBezTo>
                  <a:cubicBezTo>
                    <a:pt x="37" y="100"/>
                    <a:pt x="39" y="98"/>
                    <a:pt x="39" y="95"/>
                  </a:cubicBezTo>
                  <a:cubicBezTo>
                    <a:pt x="39" y="88"/>
                    <a:pt x="39" y="88"/>
                    <a:pt x="39" y="88"/>
                  </a:cubicBezTo>
                  <a:cubicBezTo>
                    <a:pt x="17" y="88"/>
                    <a:pt x="17" y="88"/>
                    <a:pt x="17" y="88"/>
                  </a:cubicBezTo>
                  <a:cubicBezTo>
                    <a:pt x="17" y="109"/>
                    <a:pt x="17" y="109"/>
                    <a:pt x="17" y="109"/>
                  </a:cubicBezTo>
                  <a:lnTo>
                    <a:pt x="4" y="109"/>
                  </a:lnTo>
                  <a:close/>
                  <a:moveTo>
                    <a:pt x="17" y="51"/>
                  </a:moveTo>
                  <a:cubicBezTo>
                    <a:pt x="17" y="61"/>
                    <a:pt x="17" y="61"/>
                    <a:pt x="17" y="61"/>
                  </a:cubicBezTo>
                  <a:cubicBezTo>
                    <a:pt x="39" y="61"/>
                    <a:pt x="39" y="61"/>
                    <a:pt x="39" y="61"/>
                  </a:cubicBezTo>
                  <a:cubicBezTo>
                    <a:pt x="39" y="51"/>
                    <a:pt x="39" y="51"/>
                    <a:pt x="39" y="51"/>
                  </a:cubicBezTo>
                  <a:lnTo>
                    <a:pt x="17" y="51"/>
                  </a:lnTo>
                  <a:close/>
                  <a:moveTo>
                    <a:pt x="17" y="70"/>
                  </a:moveTo>
                  <a:cubicBezTo>
                    <a:pt x="17" y="80"/>
                    <a:pt x="17" y="80"/>
                    <a:pt x="17" y="80"/>
                  </a:cubicBezTo>
                  <a:cubicBezTo>
                    <a:pt x="39" y="80"/>
                    <a:pt x="39" y="80"/>
                    <a:pt x="39" y="80"/>
                  </a:cubicBezTo>
                  <a:cubicBezTo>
                    <a:pt x="39" y="70"/>
                    <a:pt x="39" y="70"/>
                    <a:pt x="39" y="70"/>
                  </a:cubicBezTo>
                  <a:lnTo>
                    <a:pt x="17" y="70"/>
                  </a:lnTo>
                  <a:close/>
                  <a:moveTo>
                    <a:pt x="75" y="50"/>
                  </a:moveTo>
                  <a:cubicBezTo>
                    <a:pt x="65" y="50"/>
                    <a:pt x="61" y="46"/>
                    <a:pt x="61" y="35"/>
                  </a:cubicBezTo>
                  <a:cubicBezTo>
                    <a:pt x="61" y="0"/>
                    <a:pt x="61" y="0"/>
                    <a:pt x="61" y="0"/>
                  </a:cubicBezTo>
                  <a:cubicBezTo>
                    <a:pt x="75" y="0"/>
                    <a:pt x="75" y="0"/>
                    <a:pt x="75" y="0"/>
                  </a:cubicBezTo>
                  <a:cubicBezTo>
                    <a:pt x="75" y="17"/>
                    <a:pt x="75" y="17"/>
                    <a:pt x="75" y="17"/>
                  </a:cubicBezTo>
                  <a:cubicBezTo>
                    <a:pt x="84" y="15"/>
                    <a:pt x="91" y="11"/>
                    <a:pt x="94" y="4"/>
                  </a:cubicBezTo>
                  <a:cubicBezTo>
                    <a:pt x="108" y="4"/>
                    <a:pt x="108" y="4"/>
                    <a:pt x="108" y="4"/>
                  </a:cubicBezTo>
                  <a:cubicBezTo>
                    <a:pt x="103" y="17"/>
                    <a:pt x="92" y="24"/>
                    <a:pt x="75" y="26"/>
                  </a:cubicBezTo>
                  <a:cubicBezTo>
                    <a:pt x="75" y="34"/>
                    <a:pt x="75" y="34"/>
                    <a:pt x="75" y="34"/>
                  </a:cubicBezTo>
                  <a:cubicBezTo>
                    <a:pt x="75" y="38"/>
                    <a:pt x="77" y="40"/>
                    <a:pt x="81" y="40"/>
                  </a:cubicBezTo>
                  <a:cubicBezTo>
                    <a:pt x="91" y="40"/>
                    <a:pt x="91" y="40"/>
                    <a:pt x="91" y="40"/>
                  </a:cubicBezTo>
                  <a:cubicBezTo>
                    <a:pt x="96" y="40"/>
                    <a:pt x="98" y="38"/>
                    <a:pt x="97" y="34"/>
                  </a:cubicBezTo>
                  <a:cubicBezTo>
                    <a:pt x="97" y="31"/>
                    <a:pt x="97" y="31"/>
                    <a:pt x="97" y="31"/>
                  </a:cubicBezTo>
                  <a:cubicBezTo>
                    <a:pt x="108" y="31"/>
                    <a:pt x="108" y="31"/>
                    <a:pt x="108" y="31"/>
                  </a:cubicBezTo>
                  <a:cubicBezTo>
                    <a:pt x="108" y="36"/>
                    <a:pt x="108" y="36"/>
                    <a:pt x="108" y="36"/>
                  </a:cubicBezTo>
                  <a:cubicBezTo>
                    <a:pt x="108" y="46"/>
                    <a:pt x="104" y="50"/>
                    <a:pt x="94" y="50"/>
                  </a:cubicBezTo>
                  <a:lnTo>
                    <a:pt x="75" y="50"/>
                  </a:lnTo>
                  <a:close/>
                  <a:moveTo>
                    <a:pt x="75" y="108"/>
                  </a:moveTo>
                  <a:cubicBezTo>
                    <a:pt x="66" y="108"/>
                    <a:pt x="61" y="104"/>
                    <a:pt x="61" y="95"/>
                  </a:cubicBezTo>
                  <a:cubicBezTo>
                    <a:pt x="61" y="54"/>
                    <a:pt x="61" y="54"/>
                    <a:pt x="61" y="54"/>
                  </a:cubicBezTo>
                  <a:cubicBezTo>
                    <a:pt x="75" y="54"/>
                    <a:pt x="75" y="54"/>
                    <a:pt x="75" y="54"/>
                  </a:cubicBezTo>
                  <a:cubicBezTo>
                    <a:pt x="75" y="73"/>
                    <a:pt x="75" y="73"/>
                    <a:pt x="75" y="73"/>
                  </a:cubicBezTo>
                  <a:cubicBezTo>
                    <a:pt x="84" y="71"/>
                    <a:pt x="91" y="66"/>
                    <a:pt x="94" y="58"/>
                  </a:cubicBezTo>
                  <a:cubicBezTo>
                    <a:pt x="108" y="58"/>
                    <a:pt x="108" y="58"/>
                    <a:pt x="108" y="58"/>
                  </a:cubicBezTo>
                  <a:cubicBezTo>
                    <a:pt x="103" y="72"/>
                    <a:pt x="92" y="80"/>
                    <a:pt x="75" y="82"/>
                  </a:cubicBezTo>
                  <a:cubicBezTo>
                    <a:pt x="75" y="93"/>
                    <a:pt x="75" y="93"/>
                    <a:pt x="75" y="93"/>
                  </a:cubicBezTo>
                  <a:cubicBezTo>
                    <a:pt x="75" y="97"/>
                    <a:pt x="77" y="98"/>
                    <a:pt x="81" y="98"/>
                  </a:cubicBezTo>
                  <a:cubicBezTo>
                    <a:pt x="91" y="98"/>
                    <a:pt x="91" y="98"/>
                    <a:pt x="91" y="98"/>
                  </a:cubicBezTo>
                  <a:cubicBezTo>
                    <a:pt x="96" y="98"/>
                    <a:pt x="98" y="97"/>
                    <a:pt x="97" y="93"/>
                  </a:cubicBezTo>
                  <a:cubicBezTo>
                    <a:pt x="97" y="90"/>
                    <a:pt x="97" y="90"/>
                    <a:pt x="97" y="90"/>
                  </a:cubicBezTo>
                  <a:cubicBezTo>
                    <a:pt x="109" y="90"/>
                    <a:pt x="109" y="90"/>
                    <a:pt x="109" y="90"/>
                  </a:cubicBezTo>
                  <a:cubicBezTo>
                    <a:pt x="109" y="96"/>
                    <a:pt x="109" y="96"/>
                    <a:pt x="109" y="96"/>
                  </a:cubicBezTo>
                  <a:cubicBezTo>
                    <a:pt x="109" y="104"/>
                    <a:pt x="104" y="108"/>
                    <a:pt x="94" y="108"/>
                  </a:cubicBezTo>
                  <a:lnTo>
                    <a:pt x="75" y="108"/>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45"/>
            <p:cNvSpPr/>
            <p:nvPr/>
          </p:nvSpPr>
          <p:spPr bwMode="auto">
            <a:xfrm>
              <a:off x="3762" y="2276"/>
              <a:ext cx="258" cy="260"/>
            </a:xfrm>
            <a:custGeom>
              <a:avLst/>
              <a:gdLst>
                <a:gd name="T0" fmla="*/ 1 w 109"/>
                <a:gd name="T1" fmla="*/ 35 h 110"/>
                <a:gd name="T2" fmla="*/ 1 w 109"/>
                <a:gd name="T3" fmla="*/ 24 h 110"/>
                <a:gd name="T4" fmla="*/ 46 w 109"/>
                <a:gd name="T5" fmla="*/ 24 h 110"/>
                <a:gd name="T6" fmla="*/ 46 w 109"/>
                <a:gd name="T7" fmla="*/ 0 h 110"/>
                <a:gd name="T8" fmla="*/ 63 w 109"/>
                <a:gd name="T9" fmla="*/ 0 h 110"/>
                <a:gd name="T10" fmla="*/ 63 w 109"/>
                <a:gd name="T11" fmla="*/ 24 h 110"/>
                <a:gd name="T12" fmla="*/ 108 w 109"/>
                <a:gd name="T13" fmla="*/ 24 h 110"/>
                <a:gd name="T14" fmla="*/ 108 w 109"/>
                <a:gd name="T15" fmla="*/ 35 h 110"/>
                <a:gd name="T16" fmla="*/ 64 w 109"/>
                <a:gd name="T17" fmla="*/ 35 h 110"/>
                <a:gd name="T18" fmla="*/ 109 w 109"/>
                <a:gd name="T19" fmla="*/ 100 h 110"/>
                <a:gd name="T20" fmla="*/ 109 w 109"/>
                <a:gd name="T21" fmla="*/ 110 h 110"/>
                <a:gd name="T22" fmla="*/ 55 w 109"/>
                <a:gd name="T23" fmla="*/ 66 h 110"/>
                <a:gd name="T24" fmla="*/ 0 w 109"/>
                <a:gd name="T25" fmla="*/ 110 h 110"/>
                <a:gd name="T26" fmla="*/ 0 w 109"/>
                <a:gd name="T27" fmla="*/ 100 h 110"/>
                <a:gd name="T28" fmla="*/ 45 w 109"/>
                <a:gd name="T29" fmla="*/ 35 h 110"/>
                <a:gd name="T30" fmla="*/ 1 w 109"/>
                <a:gd name="T31" fmla="*/ 3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10">
                  <a:moveTo>
                    <a:pt x="1" y="35"/>
                  </a:moveTo>
                  <a:cubicBezTo>
                    <a:pt x="1" y="24"/>
                    <a:pt x="1" y="24"/>
                    <a:pt x="1" y="24"/>
                  </a:cubicBezTo>
                  <a:cubicBezTo>
                    <a:pt x="46" y="24"/>
                    <a:pt x="46" y="24"/>
                    <a:pt x="46" y="24"/>
                  </a:cubicBezTo>
                  <a:cubicBezTo>
                    <a:pt x="46" y="0"/>
                    <a:pt x="46" y="0"/>
                    <a:pt x="46" y="0"/>
                  </a:cubicBezTo>
                  <a:cubicBezTo>
                    <a:pt x="63" y="0"/>
                    <a:pt x="63" y="0"/>
                    <a:pt x="63" y="0"/>
                  </a:cubicBezTo>
                  <a:cubicBezTo>
                    <a:pt x="63" y="24"/>
                    <a:pt x="63" y="24"/>
                    <a:pt x="63" y="24"/>
                  </a:cubicBezTo>
                  <a:cubicBezTo>
                    <a:pt x="108" y="24"/>
                    <a:pt x="108" y="24"/>
                    <a:pt x="108" y="24"/>
                  </a:cubicBezTo>
                  <a:cubicBezTo>
                    <a:pt x="108" y="35"/>
                    <a:pt x="108" y="35"/>
                    <a:pt x="108" y="35"/>
                  </a:cubicBezTo>
                  <a:cubicBezTo>
                    <a:pt x="64" y="35"/>
                    <a:pt x="64" y="35"/>
                    <a:pt x="64" y="35"/>
                  </a:cubicBezTo>
                  <a:cubicBezTo>
                    <a:pt x="65" y="65"/>
                    <a:pt x="81" y="86"/>
                    <a:pt x="109" y="100"/>
                  </a:cubicBezTo>
                  <a:cubicBezTo>
                    <a:pt x="109" y="110"/>
                    <a:pt x="109" y="110"/>
                    <a:pt x="109" y="110"/>
                  </a:cubicBezTo>
                  <a:cubicBezTo>
                    <a:pt x="82" y="100"/>
                    <a:pt x="64" y="85"/>
                    <a:pt x="55" y="66"/>
                  </a:cubicBezTo>
                  <a:cubicBezTo>
                    <a:pt x="46" y="85"/>
                    <a:pt x="27" y="100"/>
                    <a:pt x="0" y="110"/>
                  </a:cubicBezTo>
                  <a:cubicBezTo>
                    <a:pt x="0" y="100"/>
                    <a:pt x="0" y="100"/>
                    <a:pt x="0" y="100"/>
                  </a:cubicBezTo>
                  <a:cubicBezTo>
                    <a:pt x="29" y="86"/>
                    <a:pt x="44" y="64"/>
                    <a:pt x="45" y="35"/>
                  </a:cubicBezTo>
                  <a:lnTo>
                    <a:pt x="1" y="35"/>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46"/>
            <p:cNvSpPr>
              <a:spLocks noEditPoints="1"/>
            </p:cNvSpPr>
            <p:nvPr/>
          </p:nvSpPr>
          <p:spPr bwMode="auto">
            <a:xfrm>
              <a:off x="4050" y="2276"/>
              <a:ext cx="260" cy="260"/>
            </a:xfrm>
            <a:custGeom>
              <a:avLst/>
              <a:gdLst>
                <a:gd name="T0" fmla="*/ 13 w 110"/>
                <a:gd name="T1" fmla="*/ 24 h 110"/>
                <a:gd name="T2" fmla="*/ 30 w 110"/>
                <a:gd name="T3" fmla="*/ 18 h 110"/>
                <a:gd name="T4" fmla="*/ 44 w 110"/>
                <a:gd name="T5" fmla="*/ 24 h 110"/>
                <a:gd name="T6" fmla="*/ 65 w 110"/>
                <a:gd name="T7" fmla="*/ 18 h 110"/>
                <a:gd name="T8" fmla="*/ 79 w 110"/>
                <a:gd name="T9" fmla="*/ 24 h 110"/>
                <a:gd name="T10" fmla="*/ 97 w 110"/>
                <a:gd name="T11" fmla="*/ 31 h 110"/>
                <a:gd name="T12" fmla="*/ 79 w 110"/>
                <a:gd name="T13" fmla="*/ 37 h 110"/>
                <a:gd name="T14" fmla="*/ 100 w 110"/>
                <a:gd name="T15" fmla="*/ 44 h 110"/>
                <a:gd name="T16" fmla="*/ 79 w 110"/>
                <a:gd name="T17" fmla="*/ 51 h 110"/>
                <a:gd name="T18" fmla="*/ 108 w 110"/>
                <a:gd name="T19" fmla="*/ 59 h 110"/>
                <a:gd name="T20" fmla="*/ 110 w 110"/>
                <a:gd name="T21" fmla="*/ 73 h 110"/>
                <a:gd name="T22" fmla="*/ 90 w 110"/>
                <a:gd name="T23" fmla="*/ 75 h 110"/>
                <a:gd name="T24" fmla="*/ 76 w 110"/>
                <a:gd name="T25" fmla="*/ 93 h 110"/>
                <a:gd name="T26" fmla="*/ 34 w 110"/>
                <a:gd name="T27" fmla="*/ 74 h 110"/>
                <a:gd name="T28" fmla="*/ 20 w 110"/>
                <a:gd name="T29" fmla="*/ 93 h 110"/>
                <a:gd name="T30" fmla="*/ 0 w 110"/>
                <a:gd name="T31" fmla="*/ 80 h 110"/>
                <a:gd name="T32" fmla="*/ 25 w 110"/>
                <a:gd name="T33" fmla="*/ 59 h 110"/>
                <a:gd name="T34" fmla="*/ 1 w 110"/>
                <a:gd name="T35" fmla="*/ 51 h 110"/>
                <a:gd name="T36" fmla="*/ 30 w 110"/>
                <a:gd name="T37" fmla="*/ 44 h 110"/>
                <a:gd name="T38" fmla="*/ 10 w 110"/>
                <a:gd name="T39" fmla="*/ 37 h 110"/>
                <a:gd name="T40" fmla="*/ 30 w 110"/>
                <a:gd name="T41" fmla="*/ 31 h 110"/>
                <a:gd name="T42" fmla="*/ 2 w 110"/>
                <a:gd name="T43" fmla="*/ 23 h 110"/>
                <a:gd name="T44" fmla="*/ 46 w 110"/>
                <a:gd name="T45" fmla="*/ 6 h 110"/>
                <a:gd name="T46" fmla="*/ 64 w 110"/>
                <a:gd name="T47" fmla="*/ 0 h 110"/>
                <a:gd name="T48" fmla="*/ 107 w 110"/>
                <a:gd name="T49" fmla="*/ 6 h 110"/>
                <a:gd name="T50" fmla="*/ 93 w 110"/>
                <a:gd name="T51" fmla="*/ 23 h 110"/>
                <a:gd name="T52" fmla="*/ 17 w 110"/>
                <a:gd name="T53" fmla="*/ 14 h 110"/>
                <a:gd name="T54" fmla="*/ 2 w 110"/>
                <a:gd name="T55" fmla="*/ 23 h 110"/>
                <a:gd name="T56" fmla="*/ 4 w 110"/>
                <a:gd name="T57" fmla="*/ 102 h 110"/>
                <a:gd name="T58" fmla="*/ 47 w 110"/>
                <a:gd name="T59" fmla="*/ 77 h 110"/>
                <a:gd name="T60" fmla="*/ 63 w 110"/>
                <a:gd name="T61" fmla="*/ 81 h 110"/>
                <a:gd name="T62" fmla="*/ 105 w 110"/>
                <a:gd name="T63" fmla="*/ 110 h 110"/>
                <a:gd name="T64" fmla="*/ 4 w 110"/>
                <a:gd name="T65" fmla="*/ 110 h 110"/>
                <a:gd name="T66" fmla="*/ 34 w 110"/>
                <a:gd name="T67" fmla="*/ 66 h 110"/>
                <a:gd name="T68" fmla="*/ 67 w 110"/>
                <a:gd name="T69" fmla="*/ 59 h 110"/>
                <a:gd name="T70" fmla="*/ 44 w 110"/>
                <a:gd name="T71" fmla="*/ 31 h 110"/>
                <a:gd name="T72" fmla="*/ 65 w 110"/>
                <a:gd name="T73" fmla="*/ 37 h 110"/>
                <a:gd name="T74" fmla="*/ 44 w 110"/>
                <a:gd name="T75" fmla="*/ 31 h 110"/>
                <a:gd name="T76" fmla="*/ 44 w 110"/>
                <a:gd name="T77" fmla="*/ 51 h 110"/>
                <a:gd name="T78" fmla="*/ 65 w 110"/>
                <a:gd name="T79"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13" y="31"/>
                  </a:moveTo>
                  <a:cubicBezTo>
                    <a:pt x="13" y="24"/>
                    <a:pt x="13" y="24"/>
                    <a:pt x="13" y="24"/>
                  </a:cubicBezTo>
                  <a:cubicBezTo>
                    <a:pt x="30" y="24"/>
                    <a:pt x="30" y="24"/>
                    <a:pt x="30" y="24"/>
                  </a:cubicBezTo>
                  <a:cubicBezTo>
                    <a:pt x="30" y="18"/>
                    <a:pt x="30" y="18"/>
                    <a:pt x="30" y="18"/>
                  </a:cubicBezTo>
                  <a:cubicBezTo>
                    <a:pt x="44" y="18"/>
                    <a:pt x="44" y="18"/>
                    <a:pt x="44" y="18"/>
                  </a:cubicBezTo>
                  <a:cubicBezTo>
                    <a:pt x="44" y="24"/>
                    <a:pt x="44" y="24"/>
                    <a:pt x="44" y="24"/>
                  </a:cubicBezTo>
                  <a:cubicBezTo>
                    <a:pt x="65" y="24"/>
                    <a:pt x="65" y="24"/>
                    <a:pt x="65" y="24"/>
                  </a:cubicBezTo>
                  <a:cubicBezTo>
                    <a:pt x="65" y="18"/>
                    <a:pt x="65" y="18"/>
                    <a:pt x="65" y="18"/>
                  </a:cubicBezTo>
                  <a:cubicBezTo>
                    <a:pt x="79" y="18"/>
                    <a:pt x="79" y="18"/>
                    <a:pt x="79" y="18"/>
                  </a:cubicBezTo>
                  <a:cubicBezTo>
                    <a:pt x="79" y="24"/>
                    <a:pt x="79" y="24"/>
                    <a:pt x="79" y="24"/>
                  </a:cubicBezTo>
                  <a:cubicBezTo>
                    <a:pt x="97" y="24"/>
                    <a:pt x="97" y="24"/>
                    <a:pt x="97" y="24"/>
                  </a:cubicBezTo>
                  <a:cubicBezTo>
                    <a:pt x="97" y="31"/>
                    <a:pt x="97" y="31"/>
                    <a:pt x="97" y="31"/>
                  </a:cubicBezTo>
                  <a:cubicBezTo>
                    <a:pt x="79" y="31"/>
                    <a:pt x="79" y="31"/>
                    <a:pt x="79" y="31"/>
                  </a:cubicBezTo>
                  <a:cubicBezTo>
                    <a:pt x="79" y="37"/>
                    <a:pt x="79" y="37"/>
                    <a:pt x="79" y="37"/>
                  </a:cubicBezTo>
                  <a:cubicBezTo>
                    <a:pt x="100" y="37"/>
                    <a:pt x="100" y="37"/>
                    <a:pt x="100" y="37"/>
                  </a:cubicBezTo>
                  <a:cubicBezTo>
                    <a:pt x="100" y="44"/>
                    <a:pt x="100" y="44"/>
                    <a:pt x="100" y="44"/>
                  </a:cubicBezTo>
                  <a:cubicBezTo>
                    <a:pt x="79" y="44"/>
                    <a:pt x="79" y="44"/>
                    <a:pt x="79" y="44"/>
                  </a:cubicBezTo>
                  <a:cubicBezTo>
                    <a:pt x="79" y="51"/>
                    <a:pt x="79" y="51"/>
                    <a:pt x="79" y="51"/>
                  </a:cubicBezTo>
                  <a:cubicBezTo>
                    <a:pt x="108" y="51"/>
                    <a:pt x="108" y="51"/>
                    <a:pt x="108" y="51"/>
                  </a:cubicBezTo>
                  <a:cubicBezTo>
                    <a:pt x="108" y="59"/>
                    <a:pt x="108" y="59"/>
                    <a:pt x="108" y="59"/>
                  </a:cubicBezTo>
                  <a:cubicBezTo>
                    <a:pt x="84" y="59"/>
                    <a:pt x="84" y="59"/>
                    <a:pt x="84" y="59"/>
                  </a:cubicBezTo>
                  <a:cubicBezTo>
                    <a:pt x="90" y="64"/>
                    <a:pt x="99" y="69"/>
                    <a:pt x="110" y="73"/>
                  </a:cubicBezTo>
                  <a:cubicBezTo>
                    <a:pt x="110" y="80"/>
                    <a:pt x="110" y="80"/>
                    <a:pt x="110" y="80"/>
                  </a:cubicBezTo>
                  <a:cubicBezTo>
                    <a:pt x="102" y="79"/>
                    <a:pt x="96" y="77"/>
                    <a:pt x="90" y="75"/>
                  </a:cubicBezTo>
                  <a:cubicBezTo>
                    <a:pt x="90" y="93"/>
                    <a:pt x="90" y="93"/>
                    <a:pt x="90" y="93"/>
                  </a:cubicBezTo>
                  <a:cubicBezTo>
                    <a:pt x="76" y="93"/>
                    <a:pt x="76" y="93"/>
                    <a:pt x="76" y="93"/>
                  </a:cubicBezTo>
                  <a:cubicBezTo>
                    <a:pt x="76" y="74"/>
                    <a:pt x="76" y="74"/>
                    <a:pt x="76" y="74"/>
                  </a:cubicBezTo>
                  <a:cubicBezTo>
                    <a:pt x="34" y="74"/>
                    <a:pt x="34" y="74"/>
                    <a:pt x="34" y="74"/>
                  </a:cubicBezTo>
                  <a:cubicBezTo>
                    <a:pt x="34" y="93"/>
                    <a:pt x="34" y="93"/>
                    <a:pt x="34" y="93"/>
                  </a:cubicBezTo>
                  <a:cubicBezTo>
                    <a:pt x="20" y="93"/>
                    <a:pt x="20" y="93"/>
                    <a:pt x="20" y="93"/>
                  </a:cubicBezTo>
                  <a:cubicBezTo>
                    <a:pt x="20" y="74"/>
                    <a:pt x="20" y="74"/>
                    <a:pt x="20" y="74"/>
                  </a:cubicBezTo>
                  <a:cubicBezTo>
                    <a:pt x="15" y="77"/>
                    <a:pt x="8" y="79"/>
                    <a:pt x="0" y="80"/>
                  </a:cubicBezTo>
                  <a:cubicBezTo>
                    <a:pt x="0" y="73"/>
                    <a:pt x="0" y="73"/>
                    <a:pt x="0" y="73"/>
                  </a:cubicBezTo>
                  <a:cubicBezTo>
                    <a:pt x="11" y="69"/>
                    <a:pt x="19" y="65"/>
                    <a:pt x="25" y="59"/>
                  </a:cubicBezTo>
                  <a:cubicBezTo>
                    <a:pt x="1" y="59"/>
                    <a:pt x="1" y="59"/>
                    <a:pt x="1" y="59"/>
                  </a:cubicBezTo>
                  <a:cubicBezTo>
                    <a:pt x="1" y="51"/>
                    <a:pt x="1" y="51"/>
                    <a:pt x="1" y="51"/>
                  </a:cubicBezTo>
                  <a:cubicBezTo>
                    <a:pt x="30" y="51"/>
                    <a:pt x="30" y="51"/>
                    <a:pt x="30" y="51"/>
                  </a:cubicBezTo>
                  <a:cubicBezTo>
                    <a:pt x="30" y="44"/>
                    <a:pt x="30" y="44"/>
                    <a:pt x="30" y="44"/>
                  </a:cubicBezTo>
                  <a:cubicBezTo>
                    <a:pt x="10" y="44"/>
                    <a:pt x="10" y="44"/>
                    <a:pt x="10" y="44"/>
                  </a:cubicBezTo>
                  <a:cubicBezTo>
                    <a:pt x="10" y="37"/>
                    <a:pt x="10" y="37"/>
                    <a:pt x="10" y="37"/>
                  </a:cubicBezTo>
                  <a:cubicBezTo>
                    <a:pt x="30" y="37"/>
                    <a:pt x="30" y="37"/>
                    <a:pt x="30" y="37"/>
                  </a:cubicBezTo>
                  <a:cubicBezTo>
                    <a:pt x="30" y="31"/>
                    <a:pt x="30" y="31"/>
                    <a:pt x="30" y="31"/>
                  </a:cubicBezTo>
                  <a:lnTo>
                    <a:pt x="13" y="31"/>
                  </a:lnTo>
                  <a:close/>
                  <a:moveTo>
                    <a:pt x="2" y="23"/>
                  </a:moveTo>
                  <a:cubicBezTo>
                    <a:pt x="2" y="6"/>
                    <a:pt x="2" y="6"/>
                    <a:pt x="2" y="6"/>
                  </a:cubicBezTo>
                  <a:cubicBezTo>
                    <a:pt x="46" y="6"/>
                    <a:pt x="46" y="6"/>
                    <a:pt x="46" y="6"/>
                  </a:cubicBezTo>
                  <a:cubicBezTo>
                    <a:pt x="46" y="0"/>
                    <a:pt x="46" y="0"/>
                    <a:pt x="46" y="0"/>
                  </a:cubicBezTo>
                  <a:cubicBezTo>
                    <a:pt x="64" y="0"/>
                    <a:pt x="64" y="0"/>
                    <a:pt x="64" y="0"/>
                  </a:cubicBezTo>
                  <a:cubicBezTo>
                    <a:pt x="64" y="6"/>
                    <a:pt x="64" y="6"/>
                    <a:pt x="64" y="6"/>
                  </a:cubicBezTo>
                  <a:cubicBezTo>
                    <a:pt x="107" y="6"/>
                    <a:pt x="107" y="6"/>
                    <a:pt x="107" y="6"/>
                  </a:cubicBezTo>
                  <a:cubicBezTo>
                    <a:pt x="107" y="23"/>
                    <a:pt x="107" y="23"/>
                    <a:pt x="107" y="23"/>
                  </a:cubicBezTo>
                  <a:cubicBezTo>
                    <a:pt x="93" y="23"/>
                    <a:pt x="93" y="23"/>
                    <a:pt x="93" y="23"/>
                  </a:cubicBezTo>
                  <a:cubicBezTo>
                    <a:pt x="93" y="14"/>
                    <a:pt x="93" y="14"/>
                    <a:pt x="93" y="14"/>
                  </a:cubicBezTo>
                  <a:cubicBezTo>
                    <a:pt x="17" y="14"/>
                    <a:pt x="17" y="14"/>
                    <a:pt x="17" y="14"/>
                  </a:cubicBezTo>
                  <a:cubicBezTo>
                    <a:pt x="17" y="23"/>
                    <a:pt x="17" y="23"/>
                    <a:pt x="17" y="23"/>
                  </a:cubicBezTo>
                  <a:lnTo>
                    <a:pt x="2" y="23"/>
                  </a:lnTo>
                  <a:close/>
                  <a:moveTo>
                    <a:pt x="4" y="110"/>
                  </a:moveTo>
                  <a:cubicBezTo>
                    <a:pt x="4" y="102"/>
                    <a:pt x="4" y="102"/>
                    <a:pt x="4" y="102"/>
                  </a:cubicBezTo>
                  <a:cubicBezTo>
                    <a:pt x="34" y="99"/>
                    <a:pt x="48" y="93"/>
                    <a:pt x="47" y="82"/>
                  </a:cubicBezTo>
                  <a:cubicBezTo>
                    <a:pt x="47" y="77"/>
                    <a:pt x="47" y="77"/>
                    <a:pt x="47" y="77"/>
                  </a:cubicBezTo>
                  <a:cubicBezTo>
                    <a:pt x="63" y="77"/>
                    <a:pt x="63" y="77"/>
                    <a:pt x="63" y="77"/>
                  </a:cubicBezTo>
                  <a:cubicBezTo>
                    <a:pt x="63" y="81"/>
                    <a:pt x="63" y="81"/>
                    <a:pt x="63" y="81"/>
                  </a:cubicBezTo>
                  <a:cubicBezTo>
                    <a:pt x="62" y="92"/>
                    <a:pt x="76" y="99"/>
                    <a:pt x="105" y="102"/>
                  </a:cubicBezTo>
                  <a:cubicBezTo>
                    <a:pt x="105" y="110"/>
                    <a:pt x="105" y="110"/>
                    <a:pt x="105" y="110"/>
                  </a:cubicBezTo>
                  <a:cubicBezTo>
                    <a:pt x="81" y="109"/>
                    <a:pt x="64" y="105"/>
                    <a:pt x="55" y="97"/>
                  </a:cubicBezTo>
                  <a:cubicBezTo>
                    <a:pt x="48" y="105"/>
                    <a:pt x="31" y="109"/>
                    <a:pt x="4" y="110"/>
                  </a:cubicBezTo>
                  <a:close/>
                  <a:moveTo>
                    <a:pt x="42" y="59"/>
                  </a:moveTo>
                  <a:cubicBezTo>
                    <a:pt x="40" y="62"/>
                    <a:pt x="37" y="64"/>
                    <a:pt x="34" y="66"/>
                  </a:cubicBezTo>
                  <a:cubicBezTo>
                    <a:pt x="75" y="66"/>
                    <a:pt x="75" y="66"/>
                    <a:pt x="75" y="66"/>
                  </a:cubicBezTo>
                  <a:cubicBezTo>
                    <a:pt x="72" y="64"/>
                    <a:pt x="69" y="62"/>
                    <a:pt x="67" y="59"/>
                  </a:cubicBezTo>
                  <a:lnTo>
                    <a:pt x="42" y="59"/>
                  </a:lnTo>
                  <a:close/>
                  <a:moveTo>
                    <a:pt x="44" y="31"/>
                  </a:moveTo>
                  <a:cubicBezTo>
                    <a:pt x="44" y="37"/>
                    <a:pt x="44" y="37"/>
                    <a:pt x="44" y="37"/>
                  </a:cubicBezTo>
                  <a:cubicBezTo>
                    <a:pt x="65" y="37"/>
                    <a:pt x="65" y="37"/>
                    <a:pt x="65" y="37"/>
                  </a:cubicBezTo>
                  <a:cubicBezTo>
                    <a:pt x="65" y="31"/>
                    <a:pt x="65" y="31"/>
                    <a:pt x="65" y="31"/>
                  </a:cubicBezTo>
                  <a:lnTo>
                    <a:pt x="44" y="31"/>
                  </a:lnTo>
                  <a:close/>
                  <a:moveTo>
                    <a:pt x="44" y="44"/>
                  </a:moveTo>
                  <a:cubicBezTo>
                    <a:pt x="44" y="51"/>
                    <a:pt x="44" y="51"/>
                    <a:pt x="44" y="51"/>
                  </a:cubicBezTo>
                  <a:cubicBezTo>
                    <a:pt x="65" y="51"/>
                    <a:pt x="65" y="51"/>
                    <a:pt x="65" y="51"/>
                  </a:cubicBezTo>
                  <a:cubicBezTo>
                    <a:pt x="65" y="44"/>
                    <a:pt x="65" y="44"/>
                    <a:pt x="65" y="44"/>
                  </a:cubicBezTo>
                  <a:lnTo>
                    <a:pt x="44" y="4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47"/>
            <p:cNvSpPr/>
            <p:nvPr/>
          </p:nvSpPr>
          <p:spPr bwMode="auto">
            <a:xfrm>
              <a:off x="1582" y="2626"/>
              <a:ext cx="73" cy="92"/>
            </a:xfrm>
            <a:custGeom>
              <a:avLst/>
              <a:gdLst>
                <a:gd name="T0" fmla="*/ 0 w 31"/>
                <a:gd name="T1" fmla="*/ 31 h 39"/>
                <a:gd name="T2" fmla="*/ 0 w 31"/>
                <a:gd name="T3" fmla="*/ 26 h 39"/>
                <a:gd name="T4" fmla="*/ 16 w 31"/>
                <a:gd name="T5" fmla="*/ 35 h 39"/>
                <a:gd name="T6" fmla="*/ 25 w 31"/>
                <a:gd name="T7" fmla="*/ 29 h 39"/>
                <a:gd name="T8" fmla="*/ 16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8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6" y="35"/>
                  </a:cubicBezTo>
                  <a:cubicBezTo>
                    <a:pt x="22" y="35"/>
                    <a:pt x="25" y="33"/>
                    <a:pt x="25" y="29"/>
                  </a:cubicBezTo>
                  <a:cubicBezTo>
                    <a:pt x="25" y="25"/>
                    <a:pt x="22" y="22"/>
                    <a:pt x="16" y="21"/>
                  </a:cubicBezTo>
                  <a:cubicBezTo>
                    <a:pt x="6" y="20"/>
                    <a:pt x="1" y="16"/>
                    <a:pt x="1" y="10"/>
                  </a:cubicBezTo>
                  <a:cubicBezTo>
                    <a:pt x="1" y="3"/>
                    <a:pt x="6" y="0"/>
                    <a:pt x="15" y="0"/>
                  </a:cubicBezTo>
                  <a:cubicBezTo>
                    <a:pt x="24" y="0"/>
                    <a:pt x="29" y="4"/>
                    <a:pt x="30" y="11"/>
                  </a:cubicBezTo>
                  <a:cubicBezTo>
                    <a:pt x="24" y="11"/>
                    <a:pt x="24" y="11"/>
                    <a:pt x="24" y="11"/>
                  </a:cubicBezTo>
                  <a:cubicBezTo>
                    <a:pt x="23" y="6"/>
                    <a:pt x="20" y="4"/>
                    <a:pt x="15" y="4"/>
                  </a:cubicBezTo>
                  <a:cubicBezTo>
                    <a:pt x="10" y="4"/>
                    <a:pt x="8" y="6"/>
                    <a:pt x="8" y="10"/>
                  </a:cubicBezTo>
                  <a:cubicBezTo>
                    <a:pt x="7" y="14"/>
                    <a:pt x="10" y="16"/>
                    <a:pt x="16" y="17"/>
                  </a:cubicBezTo>
                  <a:cubicBezTo>
                    <a:pt x="26" y="18"/>
                    <a:pt x="31" y="22"/>
                    <a:pt x="31" y="28"/>
                  </a:cubicBezTo>
                  <a:cubicBezTo>
                    <a:pt x="31" y="35"/>
                    <a:pt x="26" y="39"/>
                    <a:pt x="16" y="39"/>
                  </a:cubicBezTo>
                  <a:cubicBezTo>
                    <a:pt x="9" y="39"/>
                    <a:pt x="4" y="36"/>
                    <a:pt x="0" y="3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48"/>
            <p:cNvSpPr/>
            <p:nvPr/>
          </p:nvSpPr>
          <p:spPr bwMode="auto">
            <a:xfrm>
              <a:off x="1669" y="2626"/>
              <a:ext cx="76" cy="90"/>
            </a:xfrm>
            <a:custGeom>
              <a:avLst/>
              <a:gdLst>
                <a:gd name="T0" fmla="*/ 0 w 76"/>
                <a:gd name="T1" fmla="*/ 90 h 90"/>
                <a:gd name="T2" fmla="*/ 0 w 76"/>
                <a:gd name="T3" fmla="*/ 0 h 90"/>
                <a:gd name="T4" fmla="*/ 14 w 76"/>
                <a:gd name="T5" fmla="*/ 0 h 90"/>
                <a:gd name="T6" fmla="*/ 14 w 76"/>
                <a:gd name="T7" fmla="*/ 40 h 90"/>
                <a:gd name="T8" fmla="*/ 62 w 76"/>
                <a:gd name="T9" fmla="*/ 40 h 90"/>
                <a:gd name="T10" fmla="*/ 62 w 76"/>
                <a:gd name="T11" fmla="*/ 0 h 90"/>
                <a:gd name="T12" fmla="*/ 76 w 76"/>
                <a:gd name="T13" fmla="*/ 0 h 90"/>
                <a:gd name="T14" fmla="*/ 76 w 76"/>
                <a:gd name="T15" fmla="*/ 90 h 90"/>
                <a:gd name="T16" fmla="*/ 62 w 76"/>
                <a:gd name="T17" fmla="*/ 90 h 90"/>
                <a:gd name="T18" fmla="*/ 62 w 76"/>
                <a:gd name="T19" fmla="*/ 49 h 90"/>
                <a:gd name="T20" fmla="*/ 14 w 76"/>
                <a:gd name="T21" fmla="*/ 49 h 90"/>
                <a:gd name="T22" fmla="*/ 14 w 76"/>
                <a:gd name="T23" fmla="*/ 90 h 90"/>
                <a:gd name="T24" fmla="*/ 0 w 7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90">
                  <a:moveTo>
                    <a:pt x="0" y="90"/>
                  </a:moveTo>
                  <a:lnTo>
                    <a:pt x="0" y="0"/>
                  </a:lnTo>
                  <a:lnTo>
                    <a:pt x="14" y="0"/>
                  </a:lnTo>
                  <a:lnTo>
                    <a:pt x="14" y="40"/>
                  </a:lnTo>
                  <a:lnTo>
                    <a:pt x="62" y="40"/>
                  </a:lnTo>
                  <a:lnTo>
                    <a:pt x="62" y="0"/>
                  </a:lnTo>
                  <a:lnTo>
                    <a:pt x="76" y="0"/>
                  </a:lnTo>
                  <a:lnTo>
                    <a:pt x="76" y="90"/>
                  </a:lnTo>
                  <a:lnTo>
                    <a:pt x="62" y="90"/>
                  </a:lnTo>
                  <a:lnTo>
                    <a:pt x="62" y="49"/>
                  </a:lnTo>
                  <a:lnTo>
                    <a:pt x="14" y="49"/>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49"/>
            <p:cNvSpPr/>
            <p:nvPr/>
          </p:nvSpPr>
          <p:spPr bwMode="auto">
            <a:xfrm>
              <a:off x="1759"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6 w 69"/>
                <a:gd name="T13" fmla="*/ 40 h 90"/>
                <a:gd name="T14" fmla="*/ 66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6" y="40"/>
                  </a:lnTo>
                  <a:lnTo>
                    <a:pt x="66" y="49"/>
                  </a:lnTo>
                  <a:lnTo>
                    <a:pt x="14" y="49"/>
                  </a:lnTo>
                  <a:lnTo>
                    <a:pt x="14" y="82"/>
                  </a:lnTo>
                  <a:lnTo>
                    <a:pt x="69" y="82"/>
                  </a:lnTo>
                  <a:lnTo>
                    <a:pt x="6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50"/>
            <p:cNvSpPr/>
            <p:nvPr/>
          </p:nvSpPr>
          <p:spPr bwMode="auto">
            <a:xfrm>
              <a:off x="1839" y="2626"/>
              <a:ext cx="76" cy="90"/>
            </a:xfrm>
            <a:custGeom>
              <a:avLst/>
              <a:gdLst>
                <a:gd name="T0" fmla="*/ 0 w 76"/>
                <a:gd name="T1" fmla="*/ 90 h 90"/>
                <a:gd name="T2" fmla="*/ 0 w 76"/>
                <a:gd name="T3" fmla="*/ 0 h 90"/>
                <a:gd name="T4" fmla="*/ 15 w 76"/>
                <a:gd name="T5" fmla="*/ 0 h 90"/>
                <a:gd name="T6" fmla="*/ 62 w 76"/>
                <a:gd name="T7" fmla="*/ 71 h 90"/>
                <a:gd name="T8" fmla="*/ 62 w 76"/>
                <a:gd name="T9" fmla="*/ 0 h 90"/>
                <a:gd name="T10" fmla="*/ 76 w 76"/>
                <a:gd name="T11" fmla="*/ 0 h 90"/>
                <a:gd name="T12" fmla="*/ 76 w 76"/>
                <a:gd name="T13" fmla="*/ 90 h 90"/>
                <a:gd name="T14" fmla="*/ 62 w 76"/>
                <a:gd name="T15" fmla="*/ 90 h 90"/>
                <a:gd name="T16" fmla="*/ 15 w 76"/>
                <a:gd name="T17" fmla="*/ 21 h 90"/>
                <a:gd name="T18" fmla="*/ 15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0"/>
                  </a:lnTo>
                  <a:lnTo>
                    <a:pt x="15" y="0"/>
                  </a:lnTo>
                  <a:lnTo>
                    <a:pt x="62" y="71"/>
                  </a:lnTo>
                  <a:lnTo>
                    <a:pt x="62" y="0"/>
                  </a:lnTo>
                  <a:lnTo>
                    <a:pt x="76" y="0"/>
                  </a:lnTo>
                  <a:lnTo>
                    <a:pt x="76" y="90"/>
                  </a:lnTo>
                  <a:lnTo>
                    <a:pt x="62" y="90"/>
                  </a:lnTo>
                  <a:lnTo>
                    <a:pt x="15" y="21"/>
                  </a:lnTo>
                  <a:lnTo>
                    <a:pt x="15"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51"/>
            <p:cNvSpPr/>
            <p:nvPr/>
          </p:nvSpPr>
          <p:spPr bwMode="auto">
            <a:xfrm>
              <a:off x="1924" y="2626"/>
              <a:ext cx="88" cy="90"/>
            </a:xfrm>
            <a:custGeom>
              <a:avLst/>
              <a:gdLst>
                <a:gd name="T0" fmla="*/ 36 w 88"/>
                <a:gd name="T1" fmla="*/ 90 h 90"/>
                <a:gd name="T2" fmla="*/ 36 w 88"/>
                <a:gd name="T3" fmla="*/ 54 h 90"/>
                <a:gd name="T4" fmla="*/ 0 w 88"/>
                <a:gd name="T5" fmla="*/ 0 h 90"/>
                <a:gd name="T6" fmla="*/ 17 w 88"/>
                <a:gd name="T7" fmla="*/ 0 h 90"/>
                <a:gd name="T8" fmla="*/ 45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5" y="42"/>
                  </a:lnTo>
                  <a:lnTo>
                    <a:pt x="71" y="0"/>
                  </a:lnTo>
                  <a:lnTo>
                    <a:pt x="88" y="0"/>
                  </a:lnTo>
                  <a:lnTo>
                    <a:pt x="50" y="54"/>
                  </a:lnTo>
                  <a:lnTo>
                    <a:pt x="50" y="90"/>
                  </a:lnTo>
                  <a:lnTo>
                    <a:pt x="36"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52"/>
            <p:cNvSpPr>
              <a:spLocks noEditPoints="1"/>
            </p:cNvSpPr>
            <p:nvPr/>
          </p:nvSpPr>
          <p:spPr bwMode="auto">
            <a:xfrm>
              <a:off x="2014" y="2626"/>
              <a:ext cx="90" cy="90"/>
            </a:xfrm>
            <a:custGeom>
              <a:avLst/>
              <a:gdLst>
                <a:gd name="T0" fmla="*/ 0 w 90"/>
                <a:gd name="T1" fmla="*/ 90 h 90"/>
                <a:gd name="T2" fmla="*/ 36 w 90"/>
                <a:gd name="T3" fmla="*/ 0 h 90"/>
                <a:gd name="T4" fmla="*/ 55 w 90"/>
                <a:gd name="T5" fmla="*/ 0 h 90"/>
                <a:gd name="T6" fmla="*/ 90 w 90"/>
                <a:gd name="T7" fmla="*/ 90 h 90"/>
                <a:gd name="T8" fmla="*/ 73 w 90"/>
                <a:gd name="T9" fmla="*/ 90 h 90"/>
                <a:gd name="T10" fmla="*/ 64 w 90"/>
                <a:gd name="T11" fmla="*/ 66 h 90"/>
                <a:gd name="T12" fmla="*/ 26 w 90"/>
                <a:gd name="T13" fmla="*/ 66 h 90"/>
                <a:gd name="T14" fmla="*/ 14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5" y="0"/>
                  </a:lnTo>
                  <a:lnTo>
                    <a:pt x="90" y="90"/>
                  </a:lnTo>
                  <a:lnTo>
                    <a:pt x="73" y="90"/>
                  </a:lnTo>
                  <a:lnTo>
                    <a:pt x="64" y="66"/>
                  </a:lnTo>
                  <a:lnTo>
                    <a:pt x="26" y="66"/>
                  </a:lnTo>
                  <a:lnTo>
                    <a:pt x="14"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53"/>
            <p:cNvSpPr/>
            <p:nvPr/>
          </p:nvSpPr>
          <p:spPr bwMode="auto">
            <a:xfrm>
              <a:off x="2111" y="2626"/>
              <a:ext cx="78" cy="90"/>
            </a:xfrm>
            <a:custGeom>
              <a:avLst/>
              <a:gdLst>
                <a:gd name="T0" fmla="*/ 0 w 78"/>
                <a:gd name="T1" fmla="*/ 90 h 90"/>
                <a:gd name="T2" fmla="*/ 0 w 78"/>
                <a:gd name="T3" fmla="*/ 0 h 90"/>
                <a:gd name="T4" fmla="*/ 14 w 78"/>
                <a:gd name="T5" fmla="*/ 0 h 90"/>
                <a:gd name="T6" fmla="*/ 61 w 78"/>
                <a:gd name="T7" fmla="*/ 71 h 90"/>
                <a:gd name="T8" fmla="*/ 61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1" y="71"/>
                  </a:lnTo>
                  <a:lnTo>
                    <a:pt x="61" y="0"/>
                  </a:lnTo>
                  <a:lnTo>
                    <a:pt x="78" y="0"/>
                  </a:lnTo>
                  <a:lnTo>
                    <a:pt x="78" y="90"/>
                  </a:lnTo>
                  <a:lnTo>
                    <a:pt x="64" y="90"/>
                  </a:lnTo>
                  <a:lnTo>
                    <a:pt x="14" y="21"/>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54"/>
            <p:cNvSpPr/>
            <p:nvPr/>
          </p:nvSpPr>
          <p:spPr bwMode="auto">
            <a:xfrm>
              <a:off x="2201" y="2626"/>
              <a:ext cx="85" cy="92"/>
            </a:xfrm>
            <a:custGeom>
              <a:avLst/>
              <a:gdLst>
                <a:gd name="T0" fmla="*/ 36 w 36"/>
                <a:gd name="T1" fmla="*/ 11 h 39"/>
                <a:gd name="T2" fmla="*/ 29 w 36"/>
                <a:gd name="T3" fmla="*/ 11 h 39"/>
                <a:gd name="T4" fmla="*/ 19 w 36"/>
                <a:gd name="T5" fmla="*/ 4 h 39"/>
                <a:gd name="T6" fmla="*/ 6 w 36"/>
                <a:gd name="T7" fmla="*/ 20 h 39"/>
                <a:gd name="T8" fmla="*/ 19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19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29" y="11"/>
                    <a:pt x="29" y="11"/>
                    <a:pt x="29" y="11"/>
                  </a:cubicBezTo>
                  <a:cubicBezTo>
                    <a:pt x="28" y="6"/>
                    <a:pt x="24" y="4"/>
                    <a:pt x="19" y="4"/>
                  </a:cubicBezTo>
                  <a:cubicBezTo>
                    <a:pt x="11" y="4"/>
                    <a:pt x="7" y="10"/>
                    <a:pt x="6" y="20"/>
                  </a:cubicBezTo>
                  <a:cubicBezTo>
                    <a:pt x="7" y="29"/>
                    <a:pt x="11" y="35"/>
                    <a:pt x="19" y="35"/>
                  </a:cubicBezTo>
                  <a:cubicBezTo>
                    <a:pt x="24"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7" y="39"/>
                    <a:pt x="19" y="39"/>
                  </a:cubicBezTo>
                  <a:cubicBezTo>
                    <a:pt x="7" y="39"/>
                    <a:pt x="0" y="32"/>
                    <a:pt x="0" y="20"/>
                  </a:cubicBezTo>
                  <a:cubicBezTo>
                    <a:pt x="1" y="7"/>
                    <a:pt x="7" y="0"/>
                    <a:pt x="19" y="0"/>
                  </a:cubicBezTo>
                  <a:cubicBezTo>
                    <a:pt x="28" y="0"/>
                    <a:pt x="33" y="4"/>
                    <a:pt x="36" y="1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55"/>
            <p:cNvSpPr/>
            <p:nvPr/>
          </p:nvSpPr>
          <p:spPr bwMode="auto">
            <a:xfrm>
              <a:off x="2295" y="2626"/>
              <a:ext cx="76" cy="90"/>
            </a:xfrm>
            <a:custGeom>
              <a:avLst/>
              <a:gdLst>
                <a:gd name="T0" fmla="*/ 0 w 76"/>
                <a:gd name="T1" fmla="*/ 90 h 90"/>
                <a:gd name="T2" fmla="*/ 0 w 76"/>
                <a:gd name="T3" fmla="*/ 82 h 90"/>
                <a:gd name="T4" fmla="*/ 57 w 76"/>
                <a:gd name="T5" fmla="*/ 9 h 90"/>
                <a:gd name="T6" fmla="*/ 3 w 76"/>
                <a:gd name="T7" fmla="*/ 9 h 90"/>
                <a:gd name="T8" fmla="*/ 3 w 76"/>
                <a:gd name="T9" fmla="*/ 0 h 90"/>
                <a:gd name="T10" fmla="*/ 76 w 76"/>
                <a:gd name="T11" fmla="*/ 0 h 90"/>
                <a:gd name="T12" fmla="*/ 76 w 76"/>
                <a:gd name="T13" fmla="*/ 9 h 90"/>
                <a:gd name="T14" fmla="*/ 17 w 76"/>
                <a:gd name="T15" fmla="*/ 82 h 90"/>
                <a:gd name="T16" fmla="*/ 76 w 76"/>
                <a:gd name="T17" fmla="*/ 82 h 90"/>
                <a:gd name="T18" fmla="*/ 76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82"/>
                  </a:lnTo>
                  <a:lnTo>
                    <a:pt x="57" y="9"/>
                  </a:lnTo>
                  <a:lnTo>
                    <a:pt x="3" y="9"/>
                  </a:lnTo>
                  <a:lnTo>
                    <a:pt x="3" y="0"/>
                  </a:lnTo>
                  <a:lnTo>
                    <a:pt x="76" y="0"/>
                  </a:lnTo>
                  <a:lnTo>
                    <a:pt x="76" y="9"/>
                  </a:lnTo>
                  <a:lnTo>
                    <a:pt x="17" y="82"/>
                  </a:lnTo>
                  <a:lnTo>
                    <a:pt x="76" y="82"/>
                  </a:lnTo>
                  <a:lnTo>
                    <a:pt x="7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56"/>
            <p:cNvSpPr/>
            <p:nvPr/>
          </p:nvSpPr>
          <p:spPr bwMode="auto">
            <a:xfrm>
              <a:off x="2383" y="2626"/>
              <a:ext cx="78" cy="90"/>
            </a:xfrm>
            <a:custGeom>
              <a:avLst/>
              <a:gdLst>
                <a:gd name="T0" fmla="*/ 0 w 78"/>
                <a:gd name="T1" fmla="*/ 90 h 90"/>
                <a:gd name="T2" fmla="*/ 0 w 78"/>
                <a:gd name="T3" fmla="*/ 0 h 90"/>
                <a:gd name="T4" fmla="*/ 16 w 78"/>
                <a:gd name="T5" fmla="*/ 0 h 90"/>
                <a:gd name="T6" fmla="*/ 16 w 78"/>
                <a:gd name="T7" fmla="*/ 40 h 90"/>
                <a:gd name="T8" fmla="*/ 61 w 78"/>
                <a:gd name="T9" fmla="*/ 40 h 90"/>
                <a:gd name="T10" fmla="*/ 61 w 78"/>
                <a:gd name="T11" fmla="*/ 0 h 90"/>
                <a:gd name="T12" fmla="*/ 78 w 78"/>
                <a:gd name="T13" fmla="*/ 0 h 90"/>
                <a:gd name="T14" fmla="*/ 78 w 78"/>
                <a:gd name="T15" fmla="*/ 90 h 90"/>
                <a:gd name="T16" fmla="*/ 61 w 78"/>
                <a:gd name="T17" fmla="*/ 90 h 90"/>
                <a:gd name="T18" fmla="*/ 61 w 78"/>
                <a:gd name="T19" fmla="*/ 49 h 90"/>
                <a:gd name="T20" fmla="*/ 16 w 78"/>
                <a:gd name="T21" fmla="*/ 49 h 90"/>
                <a:gd name="T22" fmla="*/ 16 w 78"/>
                <a:gd name="T23" fmla="*/ 90 h 90"/>
                <a:gd name="T24" fmla="*/ 0 w 7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90">
                  <a:moveTo>
                    <a:pt x="0" y="90"/>
                  </a:moveTo>
                  <a:lnTo>
                    <a:pt x="0" y="0"/>
                  </a:lnTo>
                  <a:lnTo>
                    <a:pt x="16" y="0"/>
                  </a:lnTo>
                  <a:lnTo>
                    <a:pt x="16" y="40"/>
                  </a:lnTo>
                  <a:lnTo>
                    <a:pt x="61" y="40"/>
                  </a:lnTo>
                  <a:lnTo>
                    <a:pt x="61" y="0"/>
                  </a:lnTo>
                  <a:lnTo>
                    <a:pt x="78" y="0"/>
                  </a:lnTo>
                  <a:lnTo>
                    <a:pt x="78" y="90"/>
                  </a:lnTo>
                  <a:lnTo>
                    <a:pt x="61" y="90"/>
                  </a:lnTo>
                  <a:lnTo>
                    <a:pt x="61" y="49"/>
                  </a:lnTo>
                  <a:lnTo>
                    <a:pt x="16" y="49"/>
                  </a:lnTo>
                  <a:lnTo>
                    <a:pt x="1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Rectangle 57"/>
            <p:cNvSpPr>
              <a:spLocks noChangeArrowheads="1"/>
            </p:cNvSpPr>
            <p:nvPr/>
          </p:nvSpPr>
          <p:spPr bwMode="auto">
            <a:xfrm>
              <a:off x="2475"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Freeform 58"/>
            <p:cNvSpPr/>
            <p:nvPr/>
          </p:nvSpPr>
          <p:spPr bwMode="auto">
            <a:xfrm>
              <a:off x="2498" y="2626"/>
              <a:ext cx="88" cy="90"/>
            </a:xfrm>
            <a:custGeom>
              <a:avLst/>
              <a:gdLst>
                <a:gd name="T0" fmla="*/ 36 w 88"/>
                <a:gd name="T1" fmla="*/ 90 h 90"/>
                <a:gd name="T2" fmla="*/ 36 w 88"/>
                <a:gd name="T3" fmla="*/ 54 h 90"/>
                <a:gd name="T4" fmla="*/ 0 w 88"/>
                <a:gd name="T5" fmla="*/ 0 h 90"/>
                <a:gd name="T6" fmla="*/ 17 w 88"/>
                <a:gd name="T7" fmla="*/ 0 h 90"/>
                <a:gd name="T8" fmla="*/ 43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3" y="42"/>
                  </a:lnTo>
                  <a:lnTo>
                    <a:pt x="71" y="0"/>
                  </a:lnTo>
                  <a:lnTo>
                    <a:pt x="88" y="0"/>
                  </a:lnTo>
                  <a:lnTo>
                    <a:pt x="50" y="54"/>
                  </a:lnTo>
                  <a:lnTo>
                    <a:pt x="50" y="90"/>
                  </a:lnTo>
                  <a:lnTo>
                    <a:pt x="36"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59"/>
            <p:cNvSpPr/>
            <p:nvPr/>
          </p:nvSpPr>
          <p:spPr bwMode="auto">
            <a:xfrm>
              <a:off x="2593" y="2626"/>
              <a:ext cx="68" cy="90"/>
            </a:xfrm>
            <a:custGeom>
              <a:avLst/>
              <a:gdLst>
                <a:gd name="T0" fmla="*/ 0 w 68"/>
                <a:gd name="T1" fmla="*/ 90 h 90"/>
                <a:gd name="T2" fmla="*/ 0 w 68"/>
                <a:gd name="T3" fmla="*/ 0 h 90"/>
                <a:gd name="T4" fmla="*/ 68 w 68"/>
                <a:gd name="T5" fmla="*/ 0 h 90"/>
                <a:gd name="T6" fmla="*/ 68 w 68"/>
                <a:gd name="T7" fmla="*/ 9 h 90"/>
                <a:gd name="T8" fmla="*/ 14 w 68"/>
                <a:gd name="T9" fmla="*/ 9 h 90"/>
                <a:gd name="T10" fmla="*/ 14 w 68"/>
                <a:gd name="T11" fmla="*/ 40 h 90"/>
                <a:gd name="T12" fmla="*/ 66 w 68"/>
                <a:gd name="T13" fmla="*/ 40 h 90"/>
                <a:gd name="T14" fmla="*/ 66 w 68"/>
                <a:gd name="T15" fmla="*/ 49 h 90"/>
                <a:gd name="T16" fmla="*/ 14 w 68"/>
                <a:gd name="T17" fmla="*/ 49 h 90"/>
                <a:gd name="T18" fmla="*/ 14 w 68"/>
                <a:gd name="T19" fmla="*/ 82 h 90"/>
                <a:gd name="T20" fmla="*/ 68 w 68"/>
                <a:gd name="T21" fmla="*/ 82 h 90"/>
                <a:gd name="T22" fmla="*/ 68 w 68"/>
                <a:gd name="T23" fmla="*/ 90 h 90"/>
                <a:gd name="T24" fmla="*/ 0 w 6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90">
                  <a:moveTo>
                    <a:pt x="0" y="90"/>
                  </a:moveTo>
                  <a:lnTo>
                    <a:pt x="0" y="0"/>
                  </a:lnTo>
                  <a:lnTo>
                    <a:pt x="68" y="0"/>
                  </a:lnTo>
                  <a:lnTo>
                    <a:pt x="68" y="9"/>
                  </a:lnTo>
                  <a:lnTo>
                    <a:pt x="14" y="9"/>
                  </a:lnTo>
                  <a:lnTo>
                    <a:pt x="14" y="40"/>
                  </a:lnTo>
                  <a:lnTo>
                    <a:pt x="66" y="40"/>
                  </a:lnTo>
                  <a:lnTo>
                    <a:pt x="66" y="49"/>
                  </a:lnTo>
                  <a:lnTo>
                    <a:pt x="14" y="49"/>
                  </a:lnTo>
                  <a:lnTo>
                    <a:pt x="14" y="82"/>
                  </a:lnTo>
                  <a:lnTo>
                    <a:pt x="68" y="82"/>
                  </a:lnTo>
                  <a:lnTo>
                    <a:pt x="68"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60"/>
            <p:cNvSpPr/>
            <p:nvPr/>
          </p:nvSpPr>
          <p:spPr bwMode="auto">
            <a:xfrm>
              <a:off x="2669" y="2626"/>
              <a:ext cx="87" cy="90"/>
            </a:xfrm>
            <a:custGeom>
              <a:avLst/>
              <a:gdLst>
                <a:gd name="T0" fmla="*/ 35 w 87"/>
                <a:gd name="T1" fmla="*/ 90 h 90"/>
                <a:gd name="T2" fmla="*/ 35 w 87"/>
                <a:gd name="T3" fmla="*/ 54 h 90"/>
                <a:gd name="T4" fmla="*/ 0 w 87"/>
                <a:gd name="T5" fmla="*/ 0 h 90"/>
                <a:gd name="T6" fmla="*/ 16 w 87"/>
                <a:gd name="T7" fmla="*/ 0 h 90"/>
                <a:gd name="T8" fmla="*/ 42 w 87"/>
                <a:gd name="T9" fmla="*/ 42 h 90"/>
                <a:gd name="T10" fmla="*/ 70 w 87"/>
                <a:gd name="T11" fmla="*/ 0 h 90"/>
                <a:gd name="T12" fmla="*/ 87 w 87"/>
                <a:gd name="T13" fmla="*/ 0 h 90"/>
                <a:gd name="T14" fmla="*/ 49 w 87"/>
                <a:gd name="T15" fmla="*/ 54 h 90"/>
                <a:gd name="T16" fmla="*/ 49 w 87"/>
                <a:gd name="T17" fmla="*/ 90 h 90"/>
                <a:gd name="T18" fmla="*/ 35 w 87"/>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90">
                  <a:moveTo>
                    <a:pt x="35" y="90"/>
                  </a:moveTo>
                  <a:lnTo>
                    <a:pt x="35" y="54"/>
                  </a:lnTo>
                  <a:lnTo>
                    <a:pt x="0" y="0"/>
                  </a:lnTo>
                  <a:lnTo>
                    <a:pt x="16" y="0"/>
                  </a:lnTo>
                  <a:lnTo>
                    <a:pt x="42" y="42"/>
                  </a:lnTo>
                  <a:lnTo>
                    <a:pt x="70" y="0"/>
                  </a:lnTo>
                  <a:lnTo>
                    <a:pt x="87" y="0"/>
                  </a:lnTo>
                  <a:lnTo>
                    <a:pt x="49" y="54"/>
                  </a:lnTo>
                  <a:lnTo>
                    <a:pt x="49" y="90"/>
                  </a:lnTo>
                  <a:lnTo>
                    <a:pt x="35"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61"/>
            <p:cNvSpPr/>
            <p:nvPr/>
          </p:nvSpPr>
          <p:spPr bwMode="auto">
            <a:xfrm>
              <a:off x="2763" y="2626"/>
              <a:ext cx="80" cy="94"/>
            </a:xfrm>
            <a:custGeom>
              <a:avLst/>
              <a:gdLst>
                <a:gd name="T0" fmla="*/ 1 w 34"/>
                <a:gd name="T1" fmla="*/ 22 h 40"/>
                <a:gd name="T2" fmla="*/ 1 w 34"/>
                <a:gd name="T3" fmla="*/ 0 h 40"/>
                <a:gd name="T4" fmla="*/ 7 w 34"/>
                <a:gd name="T5" fmla="*/ 0 h 40"/>
                <a:gd name="T6" fmla="*/ 7 w 34"/>
                <a:gd name="T7" fmla="*/ 24 h 40"/>
                <a:gd name="T8" fmla="*/ 17 w 34"/>
                <a:gd name="T9" fmla="*/ 35 h 40"/>
                <a:gd name="T10" fmla="*/ 27 w 34"/>
                <a:gd name="T11" fmla="*/ 24 h 40"/>
                <a:gd name="T12" fmla="*/ 27 w 34"/>
                <a:gd name="T13" fmla="*/ 0 h 40"/>
                <a:gd name="T14" fmla="*/ 33 w 34"/>
                <a:gd name="T15" fmla="*/ 0 h 40"/>
                <a:gd name="T16" fmla="*/ 33 w 34"/>
                <a:gd name="T17" fmla="*/ 22 h 40"/>
                <a:gd name="T18" fmla="*/ 17 w 34"/>
                <a:gd name="T19" fmla="*/ 39 h 40"/>
                <a:gd name="T20" fmla="*/ 1 w 34"/>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0">
                  <a:moveTo>
                    <a:pt x="1" y="22"/>
                  </a:moveTo>
                  <a:cubicBezTo>
                    <a:pt x="1" y="0"/>
                    <a:pt x="1" y="0"/>
                    <a:pt x="1" y="0"/>
                  </a:cubicBezTo>
                  <a:cubicBezTo>
                    <a:pt x="7" y="0"/>
                    <a:pt x="7" y="0"/>
                    <a:pt x="7" y="0"/>
                  </a:cubicBezTo>
                  <a:cubicBezTo>
                    <a:pt x="7" y="24"/>
                    <a:pt x="7" y="24"/>
                    <a:pt x="7" y="24"/>
                  </a:cubicBezTo>
                  <a:cubicBezTo>
                    <a:pt x="7" y="32"/>
                    <a:pt x="10" y="35"/>
                    <a:pt x="17" y="35"/>
                  </a:cubicBezTo>
                  <a:cubicBezTo>
                    <a:pt x="24" y="36"/>
                    <a:pt x="27" y="32"/>
                    <a:pt x="27" y="24"/>
                  </a:cubicBezTo>
                  <a:cubicBezTo>
                    <a:pt x="27" y="0"/>
                    <a:pt x="27" y="0"/>
                    <a:pt x="27" y="0"/>
                  </a:cubicBezTo>
                  <a:cubicBezTo>
                    <a:pt x="33" y="0"/>
                    <a:pt x="33" y="0"/>
                    <a:pt x="33" y="0"/>
                  </a:cubicBezTo>
                  <a:cubicBezTo>
                    <a:pt x="33" y="22"/>
                    <a:pt x="33" y="22"/>
                    <a:pt x="33" y="22"/>
                  </a:cubicBezTo>
                  <a:cubicBezTo>
                    <a:pt x="34" y="34"/>
                    <a:pt x="28" y="40"/>
                    <a:pt x="17" y="39"/>
                  </a:cubicBezTo>
                  <a:cubicBezTo>
                    <a:pt x="6" y="39"/>
                    <a:pt x="0" y="34"/>
                    <a:pt x="1" y="22"/>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2"/>
            <p:cNvSpPr>
              <a:spLocks noEditPoints="1"/>
            </p:cNvSpPr>
            <p:nvPr/>
          </p:nvSpPr>
          <p:spPr bwMode="auto">
            <a:xfrm>
              <a:off x="2848" y="2626"/>
              <a:ext cx="90" cy="90"/>
            </a:xfrm>
            <a:custGeom>
              <a:avLst/>
              <a:gdLst>
                <a:gd name="T0" fmla="*/ 0 w 90"/>
                <a:gd name="T1" fmla="*/ 90 h 90"/>
                <a:gd name="T2" fmla="*/ 35 w 90"/>
                <a:gd name="T3" fmla="*/ 0 h 90"/>
                <a:gd name="T4" fmla="*/ 54 w 90"/>
                <a:gd name="T5" fmla="*/ 0 h 90"/>
                <a:gd name="T6" fmla="*/ 90 w 90"/>
                <a:gd name="T7" fmla="*/ 90 h 90"/>
                <a:gd name="T8" fmla="*/ 73 w 90"/>
                <a:gd name="T9" fmla="*/ 90 h 90"/>
                <a:gd name="T10" fmla="*/ 64 w 90"/>
                <a:gd name="T11" fmla="*/ 66 h 90"/>
                <a:gd name="T12" fmla="*/ 26 w 90"/>
                <a:gd name="T13" fmla="*/ 66 h 90"/>
                <a:gd name="T14" fmla="*/ 17 w 90"/>
                <a:gd name="T15" fmla="*/ 90 h 90"/>
                <a:gd name="T16" fmla="*/ 0 w 90"/>
                <a:gd name="T17" fmla="*/ 90 h 90"/>
                <a:gd name="T18" fmla="*/ 45 w 90"/>
                <a:gd name="T19" fmla="*/ 14 h 90"/>
                <a:gd name="T20" fmla="*/ 28 w 90"/>
                <a:gd name="T21" fmla="*/ 56 h 90"/>
                <a:gd name="T22" fmla="*/ 61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0"/>
                  </a:lnTo>
                  <a:lnTo>
                    <a:pt x="54" y="0"/>
                  </a:lnTo>
                  <a:lnTo>
                    <a:pt x="90" y="90"/>
                  </a:lnTo>
                  <a:lnTo>
                    <a:pt x="73" y="90"/>
                  </a:lnTo>
                  <a:lnTo>
                    <a:pt x="64" y="66"/>
                  </a:lnTo>
                  <a:lnTo>
                    <a:pt x="26" y="66"/>
                  </a:lnTo>
                  <a:lnTo>
                    <a:pt x="17" y="90"/>
                  </a:lnTo>
                  <a:lnTo>
                    <a:pt x="0" y="90"/>
                  </a:lnTo>
                  <a:close/>
                  <a:moveTo>
                    <a:pt x="45" y="14"/>
                  </a:moveTo>
                  <a:lnTo>
                    <a:pt x="28" y="56"/>
                  </a:lnTo>
                  <a:lnTo>
                    <a:pt x="61"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63"/>
            <p:cNvSpPr/>
            <p:nvPr/>
          </p:nvSpPr>
          <p:spPr bwMode="auto">
            <a:xfrm>
              <a:off x="2945" y="2626"/>
              <a:ext cx="78" cy="90"/>
            </a:xfrm>
            <a:custGeom>
              <a:avLst/>
              <a:gdLst>
                <a:gd name="T0" fmla="*/ 0 w 78"/>
                <a:gd name="T1" fmla="*/ 90 h 90"/>
                <a:gd name="T2" fmla="*/ 0 w 78"/>
                <a:gd name="T3" fmla="*/ 0 h 90"/>
                <a:gd name="T4" fmla="*/ 16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6 w 78"/>
                <a:gd name="T17" fmla="*/ 21 h 90"/>
                <a:gd name="T18" fmla="*/ 16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6" y="0"/>
                  </a:lnTo>
                  <a:lnTo>
                    <a:pt x="64" y="71"/>
                  </a:lnTo>
                  <a:lnTo>
                    <a:pt x="64" y="0"/>
                  </a:lnTo>
                  <a:lnTo>
                    <a:pt x="78" y="0"/>
                  </a:lnTo>
                  <a:lnTo>
                    <a:pt x="78" y="90"/>
                  </a:lnTo>
                  <a:lnTo>
                    <a:pt x="64" y="90"/>
                  </a:lnTo>
                  <a:lnTo>
                    <a:pt x="16" y="21"/>
                  </a:lnTo>
                  <a:lnTo>
                    <a:pt x="1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64"/>
            <p:cNvSpPr/>
            <p:nvPr/>
          </p:nvSpPr>
          <p:spPr bwMode="auto">
            <a:xfrm>
              <a:off x="3030" y="2626"/>
              <a:ext cx="90" cy="90"/>
            </a:xfrm>
            <a:custGeom>
              <a:avLst/>
              <a:gdLst>
                <a:gd name="T0" fmla="*/ 0 w 90"/>
                <a:gd name="T1" fmla="*/ 90 h 90"/>
                <a:gd name="T2" fmla="*/ 35 w 90"/>
                <a:gd name="T3" fmla="*/ 45 h 90"/>
                <a:gd name="T4" fmla="*/ 2 w 90"/>
                <a:gd name="T5" fmla="*/ 0 h 90"/>
                <a:gd name="T6" fmla="*/ 21 w 90"/>
                <a:gd name="T7" fmla="*/ 0 h 90"/>
                <a:gd name="T8" fmla="*/ 45 w 90"/>
                <a:gd name="T9" fmla="*/ 35 h 90"/>
                <a:gd name="T10" fmla="*/ 68 w 90"/>
                <a:gd name="T11" fmla="*/ 0 h 90"/>
                <a:gd name="T12" fmla="*/ 85 w 90"/>
                <a:gd name="T13" fmla="*/ 0 h 90"/>
                <a:gd name="T14" fmla="*/ 54 w 90"/>
                <a:gd name="T15" fmla="*/ 45 h 90"/>
                <a:gd name="T16" fmla="*/ 90 w 90"/>
                <a:gd name="T17" fmla="*/ 90 h 90"/>
                <a:gd name="T18" fmla="*/ 71 w 90"/>
                <a:gd name="T19" fmla="*/ 90 h 90"/>
                <a:gd name="T20" fmla="*/ 45 w 90"/>
                <a:gd name="T21" fmla="*/ 54 h 90"/>
                <a:gd name="T22" fmla="*/ 19 w 90"/>
                <a:gd name="T23" fmla="*/ 90 h 90"/>
                <a:gd name="T24" fmla="*/ 0 w 90"/>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45"/>
                  </a:lnTo>
                  <a:lnTo>
                    <a:pt x="2" y="0"/>
                  </a:lnTo>
                  <a:lnTo>
                    <a:pt x="21" y="0"/>
                  </a:lnTo>
                  <a:lnTo>
                    <a:pt x="45" y="35"/>
                  </a:lnTo>
                  <a:lnTo>
                    <a:pt x="68" y="0"/>
                  </a:lnTo>
                  <a:lnTo>
                    <a:pt x="85" y="0"/>
                  </a:lnTo>
                  <a:lnTo>
                    <a:pt x="54" y="45"/>
                  </a:lnTo>
                  <a:lnTo>
                    <a:pt x="90" y="90"/>
                  </a:lnTo>
                  <a:lnTo>
                    <a:pt x="71" y="90"/>
                  </a:lnTo>
                  <a:lnTo>
                    <a:pt x="45" y="54"/>
                  </a:lnTo>
                  <a:lnTo>
                    <a:pt x="1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Rectangle 65"/>
            <p:cNvSpPr>
              <a:spLocks noChangeArrowheads="1"/>
            </p:cNvSpPr>
            <p:nvPr/>
          </p:nvSpPr>
          <p:spPr bwMode="auto">
            <a:xfrm>
              <a:off x="3127"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66"/>
            <p:cNvSpPr>
              <a:spLocks noEditPoints="1"/>
            </p:cNvSpPr>
            <p:nvPr/>
          </p:nvSpPr>
          <p:spPr bwMode="auto">
            <a:xfrm>
              <a:off x="3150" y="2626"/>
              <a:ext cx="90" cy="90"/>
            </a:xfrm>
            <a:custGeom>
              <a:avLst/>
              <a:gdLst>
                <a:gd name="T0" fmla="*/ 0 w 90"/>
                <a:gd name="T1" fmla="*/ 90 h 90"/>
                <a:gd name="T2" fmla="*/ 36 w 90"/>
                <a:gd name="T3" fmla="*/ 0 h 90"/>
                <a:gd name="T4" fmla="*/ 52 w 90"/>
                <a:gd name="T5" fmla="*/ 0 h 90"/>
                <a:gd name="T6" fmla="*/ 90 w 90"/>
                <a:gd name="T7" fmla="*/ 90 h 90"/>
                <a:gd name="T8" fmla="*/ 74 w 90"/>
                <a:gd name="T9" fmla="*/ 90 h 90"/>
                <a:gd name="T10" fmla="*/ 64 w 90"/>
                <a:gd name="T11" fmla="*/ 66 h 90"/>
                <a:gd name="T12" fmla="*/ 24 w 90"/>
                <a:gd name="T13" fmla="*/ 66 h 90"/>
                <a:gd name="T14" fmla="*/ 15 w 90"/>
                <a:gd name="T15" fmla="*/ 90 h 90"/>
                <a:gd name="T16" fmla="*/ 0 w 90"/>
                <a:gd name="T17" fmla="*/ 90 h 90"/>
                <a:gd name="T18" fmla="*/ 45 w 90"/>
                <a:gd name="T19" fmla="*/ 14 h 90"/>
                <a:gd name="T20" fmla="*/ 29 w 90"/>
                <a:gd name="T21" fmla="*/ 56 h 90"/>
                <a:gd name="T22" fmla="*/ 59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2" y="0"/>
                  </a:lnTo>
                  <a:lnTo>
                    <a:pt x="90" y="90"/>
                  </a:lnTo>
                  <a:lnTo>
                    <a:pt x="74" y="90"/>
                  </a:lnTo>
                  <a:lnTo>
                    <a:pt x="64" y="66"/>
                  </a:lnTo>
                  <a:lnTo>
                    <a:pt x="24" y="66"/>
                  </a:lnTo>
                  <a:lnTo>
                    <a:pt x="15" y="90"/>
                  </a:lnTo>
                  <a:lnTo>
                    <a:pt x="0" y="90"/>
                  </a:lnTo>
                  <a:close/>
                  <a:moveTo>
                    <a:pt x="45" y="14"/>
                  </a:moveTo>
                  <a:lnTo>
                    <a:pt x="29" y="56"/>
                  </a:lnTo>
                  <a:lnTo>
                    <a:pt x="59"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7"/>
            <p:cNvSpPr>
              <a:spLocks noEditPoints="1"/>
            </p:cNvSpPr>
            <p:nvPr/>
          </p:nvSpPr>
          <p:spPr bwMode="auto">
            <a:xfrm>
              <a:off x="3245" y="2626"/>
              <a:ext cx="90" cy="92"/>
            </a:xfrm>
            <a:custGeom>
              <a:avLst/>
              <a:gdLst>
                <a:gd name="T0" fmla="*/ 19 w 38"/>
                <a:gd name="T1" fmla="*/ 39 h 39"/>
                <a:gd name="T2" fmla="*/ 0 w 38"/>
                <a:gd name="T3" fmla="*/ 20 h 39"/>
                <a:gd name="T4" fmla="*/ 19 w 38"/>
                <a:gd name="T5" fmla="*/ 0 h 39"/>
                <a:gd name="T6" fmla="*/ 38 w 38"/>
                <a:gd name="T7" fmla="*/ 20 h 39"/>
                <a:gd name="T8" fmla="*/ 19 w 38"/>
                <a:gd name="T9" fmla="*/ 39 h 39"/>
                <a:gd name="T10" fmla="*/ 19 w 38"/>
                <a:gd name="T11" fmla="*/ 35 h 39"/>
                <a:gd name="T12" fmla="*/ 31 w 38"/>
                <a:gd name="T13" fmla="*/ 20 h 39"/>
                <a:gd name="T14" fmla="*/ 19 w 38"/>
                <a:gd name="T15" fmla="*/ 4 h 39"/>
                <a:gd name="T16" fmla="*/ 6 w 38"/>
                <a:gd name="T17" fmla="*/ 20 h 39"/>
                <a:gd name="T18" fmla="*/ 19 w 38"/>
                <a:gd name="T19"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9" y="39"/>
                  </a:moveTo>
                  <a:cubicBezTo>
                    <a:pt x="7" y="38"/>
                    <a:pt x="1" y="32"/>
                    <a:pt x="0" y="20"/>
                  </a:cubicBezTo>
                  <a:cubicBezTo>
                    <a:pt x="1" y="7"/>
                    <a:pt x="7" y="0"/>
                    <a:pt x="19" y="0"/>
                  </a:cubicBezTo>
                  <a:cubicBezTo>
                    <a:pt x="31" y="0"/>
                    <a:pt x="37" y="7"/>
                    <a:pt x="38" y="20"/>
                  </a:cubicBezTo>
                  <a:cubicBezTo>
                    <a:pt x="37" y="32"/>
                    <a:pt x="31" y="39"/>
                    <a:pt x="19" y="39"/>
                  </a:cubicBezTo>
                  <a:close/>
                  <a:moveTo>
                    <a:pt x="19" y="35"/>
                  </a:moveTo>
                  <a:cubicBezTo>
                    <a:pt x="27" y="35"/>
                    <a:pt x="31" y="30"/>
                    <a:pt x="31" y="20"/>
                  </a:cubicBezTo>
                  <a:cubicBezTo>
                    <a:pt x="31" y="10"/>
                    <a:pt x="27" y="4"/>
                    <a:pt x="19" y="4"/>
                  </a:cubicBezTo>
                  <a:cubicBezTo>
                    <a:pt x="11" y="4"/>
                    <a:pt x="7" y="10"/>
                    <a:pt x="6" y="20"/>
                  </a:cubicBezTo>
                  <a:cubicBezTo>
                    <a:pt x="7" y="30"/>
                    <a:pt x="11" y="35"/>
                    <a:pt x="19" y="35"/>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8"/>
            <p:cNvSpPr/>
            <p:nvPr/>
          </p:nvSpPr>
          <p:spPr bwMode="auto">
            <a:xfrm>
              <a:off x="3344" y="2626"/>
              <a:ext cx="59" cy="92"/>
            </a:xfrm>
            <a:custGeom>
              <a:avLst/>
              <a:gdLst>
                <a:gd name="T0" fmla="*/ 0 w 25"/>
                <a:gd name="T1" fmla="*/ 34 h 39"/>
                <a:gd name="T2" fmla="*/ 0 w 25"/>
                <a:gd name="T3" fmla="*/ 30 h 39"/>
                <a:gd name="T4" fmla="*/ 11 w 25"/>
                <a:gd name="T5" fmla="*/ 35 h 39"/>
                <a:gd name="T6" fmla="*/ 19 w 25"/>
                <a:gd name="T7" fmla="*/ 25 h 39"/>
                <a:gd name="T8" fmla="*/ 19 w 25"/>
                <a:gd name="T9" fmla="*/ 0 h 39"/>
                <a:gd name="T10" fmla="*/ 25 w 25"/>
                <a:gd name="T11" fmla="*/ 0 h 39"/>
                <a:gd name="T12" fmla="*/ 25 w 25"/>
                <a:gd name="T13" fmla="*/ 25 h 39"/>
                <a:gd name="T14" fmla="*/ 13 w 25"/>
                <a:gd name="T15" fmla="*/ 39 h 39"/>
                <a:gd name="T16" fmla="*/ 0 w 25"/>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9">
                  <a:moveTo>
                    <a:pt x="0" y="34"/>
                  </a:moveTo>
                  <a:cubicBezTo>
                    <a:pt x="0" y="30"/>
                    <a:pt x="0" y="30"/>
                    <a:pt x="0" y="30"/>
                  </a:cubicBezTo>
                  <a:cubicBezTo>
                    <a:pt x="3" y="33"/>
                    <a:pt x="7" y="35"/>
                    <a:pt x="11" y="35"/>
                  </a:cubicBezTo>
                  <a:cubicBezTo>
                    <a:pt x="17" y="35"/>
                    <a:pt x="19" y="32"/>
                    <a:pt x="19" y="25"/>
                  </a:cubicBezTo>
                  <a:cubicBezTo>
                    <a:pt x="19" y="0"/>
                    <a:pt x="19" y="0"/>
                    <a:pt x="19" y="0"/>
                  </a:cubicBezTo>
                  <a:cubicBezTo>
                    <a:pt x="25" y="0"/>
                    <a:pt x="25" y="0"/>
                    <a:pt x="25" y="0"/>
                  </a:cubicBezTo>
                  <a:cubicBezTo>
                    <a:pt x="25" y="25"/>
                    <a:pt x="25" y="25"/>
                    <a:pt x="25" y="25"/>
                  </a:cubicBezTo>
                  <a:cubicBezTo>
                    <a:pt x="25" y="34"/>
                    <a:pt x="21" y="39"/>
                    <a:pt x="13" y="39"/>
                  </a:cubicBezTo>
                  <a:cubicBezTo>
                    <a:pt x="7" y="39"/>
                    <a:pt x="3" y="38"/>
                    <a:pt x="0" y="34"/>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Rectangle 69"/>
            <p:cNvSpPr>
              <a:spLocks noChangeArrowheads="1"/>
            </p:cNvSpPr>
            <p:nvPr/>
          </p:nvSpPr>
          <p:spPr bwMode="auto">
            <a:xfrm>
              <a:off x="3420"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Freeform 70"/>
            <p:cNvSpPr/>
            <p:nvPr/>
          </p:nvSpPr>
          <p:spPr bwMode="auto">
            <a:xfrm>
              <a:off x="3448" y="2626"/>
              <a:ext cx="78" cy="90"/>
            </a:xfrm>
            <a:custGeom>
              <a:avLst/>
              <a:gdLst>
                <a:gd name="T0" fmla="*/ 0 w 78"/>
                <a:gd name="T1" fmla="*/ 90 h 90"/>
                <a:gd name="T2" fmla="*/ 0 w 78"/>
                <a:gd name="T3" fmla="*/ 0 h 90"/>
                <a:gd name="T4" fmla="*/ 14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4" y="71"/>
                  </a:lnTo>
                  <a:lnTo>
                    <a:pt x="64" y="0"/>
                  </a:lnTo>
                  <a:lnTo>
                    <a:pt x="78" y="0"/>
                  </a:lnTo>
                  <a:lnTo>
                    <a:pt x="78" y="90"/>
                  </a:lnTo>
                  <a:lnTo>
                    <a:pt x="64" y="90"/>
                  </a:lnTo>
                  <a:lnTo>
                    <a:pt x="14" y="21"/>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71"/>
            <p:cNvSpPr/>
            <p:nvPr/>
          </p:nvSpPr>
          <p:spPr bwMode="auto">
            <a:xfrm>
              <a:off x="3540"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4 w 69"/>
                <a:gd name="T13" fmla="*/ 40 h 90"/>
                <a:gd name="T14" fmla="*/ 64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4" y="40"/>
                  </a:lnTo>
                  <a:lnTo>
                    <a:pt x="64" y="49"/>
                  </a:lnTo>
                  <a:lnTo>
                    <a:pt x="14" y="49"/>
                  </a:lnTo>
                  <a:lnTo>
                    <a:pt x="14" y="82"/>
                  </a:lnTo>
                  <a:lnTo>
                    <a:pt x="69" y="82"/>
                  </a:lnTo>
                  <a:lnTo>
                    <a:pt x="6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72"/>
            <p:cNvSpPr/>
            <p:nvPr/>
          </p:nvSpPr>
          <p:spPr bwMode="auto">
            <a:xfrm>
              <a:off x="3618" y="2626"/>
              <a:ext cx="78" cy="90"/>
            </a:xfrm>
            <a:custGeom>
              <a:avLst/>
              <a:gdLst>
                <a:gd name="T0" fmla="*/ 0 w 78"/>
                <a:gd name="T1" fmla="*/ 90 h 90"/>
                <a:gd name="T2" fmla="*/ 0 w 78"/>
                <a:gd name="T3" fmla="*/ 0 h 90"/>
                <a:gd name="T4" fmla="*/ 17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7 w 78"/>
                <a:gd name="T17" fmla="*/ 21 h 90"/>
                <a:gd name="T18" fmla="*/ 17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7" y="0"/>
                  </a:lnTo>
                  <a:lnTo>
                    <a:pt x="64" y="71"/>
                  </a:lnTo>
                  <a:lnTo>
                    <a:pt x="64" y="0"/>
                  </a:lnTo>
                  <a:lnTo>
                    <a:pt x="78" y="0"/>
                  </a:lnTo>
                  <a:lnTo>
                    <a:pt x="78" y="90"/>
                  </a:lnTo>
                  <a:lnTo>
                    <a:pt x="64" y="90"/>
                  </a:lnTo>
                  <a:lnTo>
                    <a:pt x="17" y="21"/>
                  </a:lnTo>
                  <a:lnTo>
                    <a:pt x="17"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73"/>
            <p:cNvSpPr/>
            <p:nvPr/>
          </p:nvSpPr>
          <p:spPr bwMode="auto">
            <a:xfrm>
              <a:off x="3708" y="2626"/>
              <a:ext cx="85" cy="92"/>
            </a:xfrm>
            <a:custGeom>
              <a:avLst/>
              <a:gdLst>
                <a:gd name="T0" fmla="*/ 36 w 36"/>
                <a:gd name="T1" fmla="*/ 11 h 39"/>
                <a:gd name="T2" fmla="*/ 30 w 36"/>
                <a:gd name="T3" fmla="*/ 11 h 39"/>
                <a:gd name="T4" fmla="*/ 19 w 36"/>
                <a:gd name="T5" fmla="*/ 4 h 39"/>
                <a:gd name="T6" fmla="*/ 7 w 36"/>
                <a:gd name="T7" fmla="*/ 20 h 39"/>
                <a:gd name="T8" fmla="*/ 20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20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30" y="11"/>
                    <a:pt x="30" y="11"/>
                    <a:pt x="30" y="11"/>
                  </a:cubicBezTo>
                  <a:cubicBezTo>
                    <a:pt x="28" y="6"/>
                    <a:pt x="24" y="4"/>
                    <a:pt x="19" y="4"/>
                  </a:cubicBezTo>
                  <a:cubicBezTo>
                    <a:pt x="11" y="4"/>
                    <a:pt x="7" y="10"/>
                    <a:pt x="7" y="20"/>
                  </a:cubicBezTo>
                  <a:cubicBezTo>
                    <a:pt x="7" y="29"/>
                    <a:pt x="11" y="35"/>
                    <a:pt x="20" y="35"/>
                  </a:cubicBezTo>
                  <a:cubicBezTo>
                    <a:pt x="25"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8" y="39"/>
                    <a:pt x="20" y="39"/>
                  </a:cubicBezTo>
                  <a:cubicBezTo>
                    <a:pt x="7" y="39"/>
                    <a:pt x="1" y="32"/>
                    <a:pt x="0" y="20"/>
                  </a:cubicBezTo>
                  <a:cubicBezTo>
                    <a:pt x="1" y="7"/>
                    <a:pt x="7" y="0"/>
                    <a:pt x="19" y="0"/>
                  </a:cubicBezTo>
                  <a:cubicBezTo>
                    <a:pt x="28" y="0"/>
                    <a:pt x="34" y="4"/>
                    <a:pt x="36" y="1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74"/>
            <p:cNvSpPr>
              <a:spLocks noEditPoints="1"/>
            </p:cNvSpPr>
            <p:nvPr/>
          </p:nvSpPr>
          <p:spPr bwMode="auto">
            <a:xfrm>
              <a:off x="3807" y="2626"/>
              <a:ext cx="78" cy="92"/>
            </a:xfrm>
            <a:custGeom>
              <a:avLst/>
              <a:gdLst>
                <a:gd name="T0" fmla="*/ 0 w 33"/>
                <a:gd name="T1" fmla="*/ 38 h 39"/>
                <a:gd name="T2" fmla="*/ 0 w 33"/>
                <a:gd name="T3" fmla="*/ 0 h 39"/>
                <a:gd name="T4" fmla="*/ 12 w 33"/>
                <a:gd name="T5" fmla="*/ 0 h 39"/>
                <a:gd name="T6" fmla="*/ 32 w 33"/>
                <a:gd name="T7" fmla="*/ 19 h 39"/>
                <a:gd name="T8" fmla="*/ 13 w 33"/>
                <a:gd name="T9" fmla="*/ 38 h 39"/>
                <a:gd name="T10" fmla="*/ 0 w 33"/>
                <a:gd name="T11" fmla="*/ 38 h 39"/>
                <a:gd name="T12" fmla="*/ 6 w 33"/>
                <a:gd name="T13" fmla="*/ 35 h 39"/>
                <a:gd name="T14" fmla="*/ 12 w 33"/>
                <a:gd name="T15" fmla="*/ 35 h 39"/>
                <a:gd name="T16" fmla="*/ 26 w 33"/>
                <a:gd name="T17" fmla="*/ 19 h 39"/>
                <a:gd name="T18" fmla="*/ 12 w 33"/>
                <a:gd name="T19" fmla="*/ 4 h 39"/>
                <a:gd name="T20" fmla="*/ 6 w 33"/>
                <a:gd name="T21" fmla="*/ 4 h 39"/>
                <a:gd name="T22" fmla="*/ 6 w 33"/>
                <a:gd name="T23"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9">
                  <a:moveTo>
                    <a:pt x="0" y="38"/>
                  </a:moveTo>
                  <a:cubicBezTo>
                    <a:pt x="0" y="0"/>
                    <a:pt x="0" y="0"/>
                    <a:pt x="0" y="0"/>
                  </a:cubicBezTo>
                  <a:cubicBezTo>
                    <a:pt x="12" y="0"/>
                    <a:pt x="12" y="0"/>
                    <a:pt x="12" y="0"/>
                  </a:cubicBezTo>
                  <a:cubicBezTo>
                    <a:pt x="26" y="0"/>
                    <a:pt x="32" y="6"/>
                    <a:pt x="32" y="19"/>
                  </a:cubicBezTo>
                  <a:cubicBezTo>
                    <a:pt x="33" y="33"/>
                    <a:pt x="26" y="39"/>
                    <a:pt x="13" y="38"/>
                  </a:cubicBezTo>
                  <a:lnTo>
                    <a:pt x="0" y="38"/>
                  </a:lnTo>
                  <a:close/>
                  <a:moveTo>
                    <a:pt x="6" y="35"/>
                  </a:moveTo>
                  <a:cubicBezTo>
                    <a:pt x="12" y="35"/>
                    <a:pt x="12" y="35"/>
                    <a:pt x="12" y="35"/>
                  </a:cubicBezTo>
                  <a:cubicBezTo>
                    <a:pt x="21" y="35"/>
                    <a:pt x="26" y="30"/>
                    <a:pt x="26" y="19"/>
                  </a:cubicBezTo>
                  <a:cubicBezTo>
                    <a:pt x="26" y="9"/>
                    <a:pt x="21" y="4"/>
                    <a:pt x="12" y="4"/>
                  </a:cubicBezTo>
                  <a:cubicBezTo>
                    <a:pt x="6" y="4"/>
                    <a:pt x="6" y="4"/>
                    <a:pt x="6" y="4"/>
                  </a:cubicBezTo>
                  <a:lnTo>
                    <a:pt x="6" y="35"/>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75"/>
            <p:cNvSpPr>
              <a:spLocks noEditPoints="1"/>
            </p:cNvSpPr>
            <p:nvPr/>
          </p:nvSpPr>
          <p:spPr bwMode="auto">
            <a:xfrm>
              <a:off x="3887" y="2626"/>
              <a:ext cx="90" cy="90"/>
            </a:xfrm>
            <a:custGeom>
              <a:avLst/>
              <a:gdLst>
                <a:gd name="T0" fmla="*/ 0 w 90"/>
                <a:gd name="T1" fmla="*/ 90 h 90"/>
                <a:gd name="T2" fmla="*/ 38 w 90"/>
                <a:gd name="T3" fmla="*/ 0 h 90"/>
                <a:gd name="T4" fmla="*/ 55 w 90"/>
                <a:gd name="T5" fmla="*/ 0 h 90"/>
                <a:gd name="T6" fmla="*/ 90 w 90"/>
                <a:gd name="T7" fmla="*/ 90 h 90"/>
                <a:gd name="T8" fmla="*/ 74 w 90"/>
                <a:gd name="T9" fmla="*/ 90 h 90"/>
                <a:gd name="T10" fmla="*/ 67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4" y="90"/>
                  </a:lnTo>
                  <a:lnTo>
                    <a:pt x="67" y="66"/>
                  </a:lnTo>
                  <a:lnTo>
                    <a:pt x="26" y="66"/>
                  </a:lnTo>
                  <a:lnTo>
                    <a:pt x="17"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76"/>
            <p:cNvSpPr/>
            <p:nvPr/>
          </p:nvSpPr>
          <p:spPr bwMode="auto">
            <a:xfrm>
              <a:off x="3984" y="2626"/>
              <a:ext cx="74" cy="92"/>
            </a:xfrm>
            <a:custGeom>
              <a:avLst/>
              <a:gdLst>
                <a:gd name="T0" fmla="*/ 0 w 31"/>
                <a:gd name="T1" fmla="*/ 31 h 39"/>
                <a:gd name="T2" fmla="*/ 0 w 31"/>
                <a:gd name="T3" fmla="*/ 26 h 39"/>
                <a:gd name="T4" fmla="*/ 15 w 31"/>
                <a:gd name="T5" fmla="*/ 35 h 39"/>
                <a:gd name="T6" fmla="*/ 25 w 31"/>
                <a:gd name="T7" fmla="*/ 29 h 39"/>
                <a:gd name="T8" fmla="*/ 15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7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5" y="35"/>
                  </a:cubicBezTo>
                  <a:cubicBezTo>
                    <a:pt x="21" y="35"/>
                    <a:pt x="24" y="33"/>
                    <a:pt x="25" y="29"/>
                  </a:cubicBezTo>
                  <a:cubicBezTo>
                    <a:pt x="25" y="25"/>
                    <a:pt x="22" y="22"/>
                    <a:pt x="15" y="21"/>
                  </a:cubicBezTo>
                  <a:cubicBezTo>
                    <a:pt x="5" y="20"/>
                    <a:pt x="0" y="16"/>
                    <a:pt x="1" y="10"/>
                  </a:cubicBezTo>
                  <a:cubicBezTo>
                    <a:pt x="1" y="3"/>
                    <a:pt x="6" y="0"/>
                    <a:pt x="15" y="0"/>
                  </a:cubicBezTo>
                  <a:cubicBezTo>
                    <a:pt x="23" y="0"/>
                    <a:pt x="28" y="4"/>
                    <a:pt x="30" y="11"/>
                  </a:cubicBezTo>
                  <a:cubicBezTo>
                    <a:pt x="24" y="11"/>
                    <a:pt x="24" y="11"/>
                    <a:pt x="24" y="11"/>
                  </a:cubicBezTo>
                  <a:cubicBezTo>
                    <a:pt x="23" y="6"/>
                    <a:pt x="20" y="4"/>
                    <a:pt x="15" y="4"/>
                  </a:cubicBezTo>
                  <a:cubicBezTo>
                    <a:pt x="10" y="4"/>
                    <a:pt x="7" y="6"/>
                    <a:pt x="7" y="10"/>
                  </a:cubicBezTo>
                  <a:cubicBezTo>
                    <a:pt x="7" y="14"/>
                    <a:pt x="10" y="16"/>
                    <a:pt x="16" y="17"/>
                  </a:cubicBezTo>
                  <a:cubicBezTo>
                    <a:pt x="26" y="18"/>
                    <a:pt x="31" y="22"/>
                    <a:pt x="31" y="28"/>
                  </a:cubicBezTo>
                  <a:cubicBezTo>
                    <a:pt x="31" y="35"/>
                    <a:pt x="26" y="39"/>
                    <a:pt x="16" y="39"/>
                  </a:cubicBezTo>
                  <a:cubicBezTo>
                    <a:pt x="9" y="39"/>
                    <a:pt x="3" y="36"/>
                    <a:pt x="0" y="3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77"/>
            <p:cNvSpPr>
              <a:spLocks noEditPoints="1"/>
            </p:cNvSpPr>
            <p:nvPr/>
          </p:nvSpPr>
          <p:spPr bwMode="auto">
            <a:xfrm>
              <a:off x="4062" y="2626"/>
              <a:ext cx="90" cy="90"/>
            </a:xfrm>
            <a:custGeom>
              <a:avLst/>
              <a:gdLst>
                <a:gd name="T0" fmla="*/ 0 w 90"/>
                <a:gd name="T1" fmla="*/ 90 h 90"/>
                <a:gd name="T2" fmla="*/ 38 w 90"/>
                <a:gd name="T3" fmla="*/ 0 h 90"/>
                <a:gd name="T4" fmla="*/ 55 w 90"/>
                <a:gd name="T5" fmla="*/ 0 h 90"/>
                <a:gd name="T6" fmla="*/ 90 w 90"/>
                <a:gd name="T7" fmla="*/ 90 h 90"/>
                <a:gd name="T8" fmla="*/ 76 w 90"/>
                <a:gd name="T9" fmla="*/ 90 h 90"/>
                <a:gd name="T10" fmla="*/ 66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6" y="90"/>
                  </a:lnTo>
                  <a:lnTo>
                    <a:pt x="66" y="66"/>
                  </a:lnTo>
                  <a:lnTo>
                    <a:pt x="26" y="66"/>
                  </a:lnTo>
                  <a:lnTo>
                    <a:pt x="17"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Rectangle 78"/>
            <p:cNvSpPr>
              <a:spLocks noChangeArrowheads="1"/>
            </p:cNvSpPr>
            <p:nvPr/>
          </p:nvSpPr>
          <p:spPr bwMode="auto">
            <a:xfrm>
              <a:off x="4161" y="2626"/>
              <a:ext cx="15"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59" name="矩形 58"/>
          <p:cNvSpPr/>
          <p:nvPr userDrawn="1"/>
        </p:nvSpPr>
        <p:spPr>
          <a:xfrm>
            <a:off x="0" y="0"/>
            <a:ext cx="9144000" cy="411510"/>
          </a:xfrm>
          <a:prstGeom prst="rect">
            <a:avLst/>
          </a:prstGeom>
          <a:solidFill>
            <a:srgbClr val="00679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60" name="Freeform 9"/>
          <p:cNvSpPr/>
          <p:nvPr userDrawn="1"/>
        </p:nvSpPr>
        <p:spPr bwMode="auto">
          <a:xfrm>
            <a:off x="595933" y="165822"/>
            <a:ext cx="605703" cy="245689"/>
          </a:xfrm>
          <a:custGeom>
            <a:avLst/>
            <a:gdLst/>
            <a:ahLst/>
            <a:cxnLst/>
            <a:rect l="l" t="t" r="r" b="b"/>
            <a:pathLst>
              <a:path w="605703" h="245689">
                <a:moveTo>
                  <a:pt x="304721" y="0"/>
                </a:moveTo>
                <a:cubicBezTo>
                  <a:pt x="304721" y="0"/>
                  <a:pt x="304721" y="0"/>
                  <a:pt x="323416" y="61656"/>
                </a:cubicBezTo>
                <a:cubicBezTo>
                  <a:pt x="343980" y="63524"/>
                  <a:pt x="366413" y="67261"/>
                  <a:pt x="386977" y="74734"/>
                </a:cubicBezTo>
                <a:cubicBezTo>
                  <a:pt x="386977" y="74734"/>
                  <a:pt x="386977" y="74734"/>
                  <a:pt x="428105" y="20552"/>
                </a:cubicBezTo>
                <a:cubicBezTo>
                  <a:pt x="428105" y="20552"/>
                  <a:pt x="428105" y="20552"/>
                  <a:pt x="487928" y="50446"/>
                </a:cubicBezTo>
                <a:cubicBezTo>
                  <a:pt x="487928" y="50446"/>
                  <a:pt x="487928" y="50446"/>
                  <a:pt x="469233" y="112101"/>
                </a:cubicBezTo>
                <a:cubicBezTo>
                  <a:pt x="482319" y="125180"/>
                  <a:pt x="497275" y="138258"/>
                  <a:pt x="510361" y="151337"/>
                </a:cubicBezTo>
                <a:cubicBezTo>
                  <a:pt x="510361" y="151337"/>
                  <a:pt x="510361" y="151337"/>
                  <a:pt x="570184" y="128917"/>
                </a:cubicBezTo>
                <a:cubicBezTo>
                  <a:pt x="570184" y="128917"/>
                  <a:pt x="570184" y="128917"/>
                  <a:pt x="605703" y="184967"/>
                </a:cubicBezTo>
                <a:cubicBezTo>
                  <a:pt x="605703" y="184967"/>
                  <a:pt x="605703" y="184967"/>
                  <a:pt x="558967" y="226071"/>
                </a:cubicBezTo>
                <a:cubicBezTo>
                  <a:pt x="561390" y="235089"/>
                  <a:pt x="564040" y="240597"/>
                  <a:pt x="565411" y="245689"/>
                </a:cubicBezTo>
                <a:lnTo>
                  <a:pt x="513419" y="245689"/>
                </a:lnTo>
                <a:lnTo>
                  <a:pt x="499144" y="211124"/>
                </a:lnTo>
                <a:cubicBezTo>
                  <a:pt x="433713" y="108365"/>
                  <a:pt x="297243" y="76603"/>
                  <a:pt x="194423" y="141995"/>
                </a:cubicBezTo>
                <a:cubicBezTo>
                  <a:pt x="153385" y="167349"/>
                  <a:pt x="123664" y="204013"/>
                  <a:pt x="107261" y="245689"/>
                </a:cubicBezTo>
                <a:lnTo>
                  <a:pt x="37433" y="245689"/>
                </a:lnTo>
                <a:cubicBezTo>
                  <a:pt x="29407" y="239880"/>
                  <a:pt x="17541" y="231293"/>
                  <a:pt x="0" y="218598"/>
                </a:cubicBezTo>
                <a:cubicBezTo>
                  <a:pt x="0" y="218598"/>
                  <a:pt x="0" y="218598"/>
                  <a:pt x="28041" y="158810"/>
                </a:cubicBezTo>
                <a:cubicBezTo>
                  <a:pt x="28041" y="158810"/>
                  <a:pt x="28041" y="158810"/>
                  <a:pt x="91603" y="175626"/>
                </a:cubicBezTo>
                <a:cubicBezTo>
                  <a:pt x="100950" y="164415"/>
                  <a:pt x="110298" y="153205"/>
                  <a:pt x="119645" y="143864"/>
                </a:cubicBezTo>
                <a:cubicBezTo>
                  <a:pt x="119645" y="143864"/>
                  <a:pt x="119645" y="143864"/>
                  <a:pt x="91603" y="82208"/>
                </a:cubicBezTo>
                <a:cubicBezTo>
                  <a:pt x="91603" y="82208"/>
                  <a:pt x="91603" y="82208"/>
                  <a:pt x="145817" y="42972"/>
                </a:cubicBezTo>
                <a:cubicBezTo>
                  <a:pt x="145817" y="42972"/>
                  <a:pt x="145817" y="42972"/>
                  <a:pt x="192554" y="89681"/>
                </a:cubicBezTo>
                <a:cubicBezTo>
                  <a:pt x="205640" y="84076"/>
                  <a:pt x="220595" y="78471"/>
                  <a:pt x="233682" y="74734"/>
                </a:cubicBezTo>
                <a:cubicBezTo>
                  <a:pt x="233682" y="74734"/>
                  <a:pt x="233682" y="74734"/>
                  <a:pt x="237421" y="7473"/>
                </a:cubicBezTo>
                <a:cubicBezTo>
                  <a:pt x="237421" y="7473"/>
                  <a:pt x="237421" y="7473"/>
                  <a:pt x="304721" y="0"/>
                </a:cubicBezTo>
                <a:close/>
              </a:path>
            </a:pathLst>
          </a:custGeom>
          <a:solidFill>
            <a:srgbClr val="FFFFFF">
              <a:alpha val="25098"/>
            </a:srgbClr>
          </a:solidFill>
          <a:ln>
            <a:noFill/>
          </a:ln>
        </p:spPr>
        <p:txBody>
          <a:bodyPr vert="horz" wrap="square" lIns="91440" tIns="45720" rIns="91440" bIns="45720" numCol="1" anchor="t" anchorCtr="0" compatLnSpc="1"/>
          <a:lstStyle/>
          <a:p>
            <a:endParaRPr lang="zh-CN" altLang="en-US"/>
          </a:p>
        </p:txBody>
      </p:sp>
      <p:sp>
        <p:nvSpPr>
          <p:cNvPr id="61" name="Freeform 9"/>
          <p:cNvSpPr/>
          <p:nvPr userDrawn="1"/>
        </p:nvSpPr>
        <p:spPr bwMode="auto">
          <a:xfrm rot="10800000">
            <a:off x="179512" y="0"/>
            <a:ext cx="605703" cy="245689"/>
          </a:xfrm>
          <a:custGeom>
            <a:avLst/>
            <a:gdLst/>
            <a:ahLst/>
            <a:cxnLst/>
            <a:rect l="l" t="t" r="r" b="b"/>
            <a:pathLst>
              <a:path w="605703" h="245689">
                <a:moveTo>
                  <a:pt x="304721" y="0"/>
                </a:moveTo>
                <a:cubicBezTo>
                  <a:pt x="304721" y="0"/>
                  <a:pt x="304721" y="0"/>
                  <a:pt x="323416" y="61656"/>
                </a:cubicBezTo>
                <a:cubicBezTo>
                  <a:pt x="343980" y="63524"/>
                  <a:pt x="366413" y="67261"/>
                  <a:pt x="386977" y="74734"/>
                </a:cubicBezTo>
                <a:cubicBezTo>
                  <a:pt x="386977" y="74734"/>
                  <a:pt x="386977" y="74734"/>
                  <a:pt x="428105" y="20552"/>
                </a:cubicBezTo>
                <a:cubicBezTo>
                  <a:pt x="428105" y="20552"/>
                  <a:pt x="428105" y="20552"/>
                  <a:pt x="487928" y="50446"/>
                </a:cubicBezTo>
                <a:cubicBezTo>
                  <a:pt x="487928" y="50446"/>
                  <a:pt x="487928" y="50446"/>
                  <a:pt x="469233" y="112101"/>
                </a:cubicBezTo>
                <a:cubicBezTo>
                  <a:pt x="482319" y="125180"/>
                  <a:pt x="497275" y="138258"/>
                  <a:pt x="510361" y="151337"/>
                </a:cubicBezTo>
                <a:cubicBezTo>
                  <a:pt x="510361" y="151337"/>
                  <a:pt x="510361" y="151337"/>
                  <a:pt x="570184" y="128917"/>
                </a:cubicBezTo>
                <a:cubicBezTo>
                  <a:pt x="570184" y="128917"/>
                  <a:pt x="570184" y="128917"/>
                  <a:pt x="605703" y="184967"/>
                </a:cubicBezTo>
                <a:cubicBezTo>
                  <a:pt x="605703" y="184967"/>
                  <a:pt x="605703" y="184967"/>
                  <a:pt x="558967" y="226071"/>
                </a:cubicBezTo>
                <a:cubicBezTo>
                  <a:pt x="561390" y="235089"/>
                  <a:pt x="564040" y="240597"/>
                  <a:pt x="565411" y="245689"/>
                </a:cubicBezTo>
                <a:lnTo>
                  <a:pt x="513419" y="245689"/>
                </a:lnTo>
                <a:lnTo>
                  <a:pt x="499144" y="211124"/>
                </a:lnTo>
                <a:cubicBezTo>
                  <a:pt x="433713" y="108365"/>
                  <a:pt x="297243" y="76603"/>
                  <a:pt x="194423" y="141995"/>
                </a:cubicBezTo>
                <a:cubicBezTo>
                  <a:pt x="153385" y="167349"/>
                  <a:pt x="123664" y="204013"/>
                  <a:pt x="107261" y="245689"/>
                </a:cubicBezTo>
                <a:lnTo>
                  <a:pt x="37433" y="245689"/>
                </a:lnTo>
                <a:cubicBezTo>
                  <a:pt x="29407" y="239880"/>
                  <a:pt x="17541" y="231293"/>
                  <a:pt x="0" y="218598"/>
                </a:cubicBezTo>
                <a:cubicBezTo>
                  <a:pt x="0" y="218598"/>
                  <a:pt x="0" y="218598"/>
                  <a:pt x="28041" y="158810"/>
                </a:cubicBezTo>
                <a:cubicBezTo>
                  <a:pt x="28041" y="158810"/>
                  <a:pt x="28041" y="158810"/>
                  <a:pt x="91603" y="175626"/>
                </a:cubicBezTo>
                <a:cubicBezTo>
                  <a:pt x="100950" y="164415"/>
                  <a:pt x="110298" y="153205"/>
                  <a:pt x="119645" y="143864"/>
                </a:cubicBezTo>
                <a:cubicBezTo>
                  <a:pt x="119645" y="143864"/>
                  <a:pt x="119645" y="143864"/>
                  <a:pt x="91603" y="82208"/>
                </a:cubicBezTo>
                <a:cubicBezTo>
                  <a:pt x="91603" y="82208"/>
                  <a:pt x="91603" y="82208"/>
                  <a:pt x="145817" y="42972"/>
                </a:cubicBezTo>
                <a:cubicBezTo>
                  <a:pt x="145817" y="42972"/>
                  <a:pt x="145817" y="42972"/>
                  <a:pt x="192554" y="89681"/>
                </a:cubicBezTo>
                <a:cubicBezTo>
                  <a:pt x="205640" y="84076"/>
                  <a:pt x="220595" y="78471"/>
                  <a:pt x="233682" y="74734"/>
                </a:cubicBezTo>
                <a:cubicBezTo>
                  <a:pt x="233682" y="74734"/>
                  <a:pt x="233682" y="74734"/>
                  <a:pt x="237421" y="7473"/>
                </a:cubicBezTo>
                <a:cubicBezTo>
                  <a:pt x="237421" y="7473"/>
                  <a:pt x="237421" y="7473"/>
                  <a:pt x="304721" y="0"/>
                </a:cubicBezTo>
                <a:close/>
              </a:path>
            </a:pathLst>
          </a:custGeom>
          <a:solidFill>
            <a:srgbClr val="FFFFFF">
              <a:alpha val="25098"/>
            </a:srgbClr>
          </a:solidFill>
          <a:ln>
            <a:noFill/>
          </a:ln>
        </p:spPr>
        <p:txBody>
          <a:bodyPr vert="horz" wrap="square" lIns="91440" tIns="45720" rIns="91440" bIns="45720" numCol="1" anchor="t" anchorCtr="0" compatLnSpc="1"/>
          <a:lstStyle/>
          <a:p>
            <a:endParaRPr lang="zh-CN" altLang="en-US"/>
          </a:p>
        </p:txBody>
      </p:sp>
      <p:sp>
        <p:nvSpPr>
          <p:cNvPr id="62" name="矩形 61"/>
          <p:cNvSpPr/>
          <p:nvPr userDrawn="1"/>
        </p:nvSpPr>
        <p:spPr>
          <a:xfrm>
            <a:off x="0" y="411510"/>
            <a:ext cx="9144000" cy="45719"/>
          </a:xfrm>
          <a:prstGeom prst="rect">
            <a:avLst/>
          </a:prstGeom>
          <a:gradFill flip="none" rotWithShape="1">
            <a:gsLst>
              <a:gs pos="74000">
                <a:srgbClr val="1D2088"/>
              </a:gs>
              <a:gs pos="47000">
                <a:srgbClr val="00A0E9"/>
              </a:gs>
              <a:gs pos="22900">
                <a:srgbClr val="F8B62D"/>
              </a:gs>
              <a:gs pos="0">
                <a:srgbClr val="FAEE00"/>
              </a:gs>
              <a:gs pos="100000">
                <a:srgbClr val="4F2686"/>
              </a:gs>
            </a:gsLst>
            <a:lin ang="10800000" scaled="1"/>
            <a:tileRect/>
          </a:gradFill>
          <a:ln>
            <a:noFill/>
          </a:ln>
          <a:effectLst/>
        </p:spPr>
        <p:txBody>
          <a:bodyPr vert="horz" wrap="square" lIns="91440" tIns="45720" rIns="91440" bIns="45720" numCol="1" anchor="t" anchorCtr="0" compatLnSpc="1"/>
          <a:lstStyle/>
          <a:p>
            <a:endParaRPr lang="zh-CN" altLang="en-US">
              <a:solidFill>
                <a:schemeClr val="tx1"/>
              </a:solidFill>
            </a:endParaRPr>
          </a:p>
        </p:txBody>
      </p:sp>
      <p:pic>
        <p:nvPicPr>
          <p:cNvPr id="64" name="Picture 2" descr="E:\work\2014.8.1logo\logo\22-01.png"/>
          <p:cNvPicPr>
            <a:picLocks noChangeAspect="1" noChangeArrowheads="1"/>
          </p:cNvPicPr>
          <p:nvPr userDrawn="1"/>
        </p:nvPicPr>
        <p:blipFill rotWithShape="1">
          <a:blip r:embed="rId2" cstate="print">
            <a:duotone>
              <a:prstClr val="black"/>
              <a:schemeClr val="accent1">
                <a:tint val="45000"/>
                <a:satMod val="400000"/>
              </a:schemeClr>
            </a:duotone>
            <a:extLst>
              <a:ext uri="{28A0092B-C50C-407E-A947-70E740481C1C}">
                <a14:useLocalDpi xmlns:a14="http://schemas.microsoft.com/office/drawing/2010/main" xmlns="" val="0"/>
              </a:ext>
            </a:extLst>
          </a:blip>
          <a:srcRect t="23986" b="21509"/>
          <a:stretch>
            <a:fillRect/>
          </a:stretch>
        </p:blipFill>
        <p:spPr bwMode="auto">
          <a:xfrm>
            <a:off x="8369300" y="90886"/>
            <a:ext cx="625890" cy="241220"/>
          </a:xfrm>
          <a:prstGeom prst="rect">
            <a:avLst/>
          </a:prstGeom>
          <a:noFill/>
          <a:effectLst/>
          <a:extLst>
            <a:ext uri="{909E8E84-426E-40DD-AFC4-6F175D3DCCD1}">
              <a14:hiddenFill xmlns:a14="http://schemas.microsoft.com/office/drawing/2010/main" xmlns="">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矩形 4"/>
          <p:cNvSpPr/>
          <p:nvPr userDrawn="1"/>
        </p:nvSpPr>
        <p:spPr>
          <a:xfrm>
            <a:off x="0" y="4731990"/>
            <a:ext cx="9144000" cy="411510"/>
          </a:xfrm>
          <a:prstGeom prst="rect">
            <a:avLst/>
          </a:prstGeom>
          <a:solidFill>
            <a:srgbClr val="00679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8" name="矩形 7"/>
          <p:cNvSpPr/>
          <p:nvPr userDrawn="1"/>
        </p:nvSpPr>
        <p:spPr>
          <a:xfrm>
            <a:off x="0" y="4686269"/>
            <a:ext cx="9144000" cy="45719"/>
          </a:xfrm>
          <a:prstGeom prst="rect">
            <a:avLst/>
          </a:prstGeom>
          <a:solidFill>
            <a:schemeClr val="bg1">
              <a:lumMod val="85000"/>
            </a:schemeClr>
          </a:solidFill>
          <a:ln>
            <a:noFill/>
          </a:ln>
          <a:effectLst/>
        </p:spPr>
        <p:txBody>
          <a:bodyPr vert="horz" wrap="square" lIns="91440" tIns="45720" rIns="91440" bIns="45720" numCol="1" anchor="t" anchorCtr="0" compatLnSpc="1"/>
          <a:lstStyle/>
          <a:p>
            <a:endParaRPr lang="zh-CN" altLang="en-US">
              <a:solidFill>
                <a:schemeClr val="tx1"/>
              </a:solidFill>
            </a:endParaRPr>
          </a:p>
        </p:txBody>
      </p:sp>
      <p:pic>
        <p:nvPicPr>
          <p:cNvPr id="9" name="Picture 10" descr="E:\work\2016.3.17\未标题-5.png"/>
          <p:cNvPicPr>
            <a:picLocks noChangeAspect="1" noChangeArrowheads="1"/>
          </p:cNvPicPr>
          <p:nvPr userDrawn="1"/>
        </p:nvPicPr>
        <p:blipFill rotWithShape="1">
          <a:blip r:embed="rId2" cstate="print">
            <a:extLst>
              <a:ext uri="{28A0092B-C50C-407E-A947-70E740481C1C}">
                <a14:useLocalDpi xmlns:a14="http://schemas.microsoft.com/office/drawing/2010/main" xmlns="" val="0"/>
              </a:ext>
            </a:extLst>
          </a:blip>
          <a:srcRect t="14624" b="26125"/>
          <a:stretch>
            <a:fillRect/>
          </a:stretch>
        </p:blipFill>
        <p:spPr bwMode="auto">
          <a:xfrm>
            <a:off x="7836085" y="4731989"/>
            <a:ext cx="1308277" cy="411511"/>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E:\work\2014.8.1logo\logo\22-01.png"/>
          <p:cNvPicPr>
            <a:picLocks noChangeAspect="1" noChangeArrowheads="1"/>
          </p:cNvPicPr>
          <p:nvPr userDrawn="1"/>
        </p:nvPicPr>
        <p:blipFill rotWithShape="1">
          <a:blip r:embed="rId3" cstate="print">
            <a:extLst>
              <a:ext uri="{28A0092B-C50C-407E-A947-70E740481C1C}">
                <a14:useLocalDpi xmlns:a14="http://schemas.microsoft.com/office/drawing/2010/main" xmlns="" val="0"/>
              </a:ext>
            </a:extLst>
          </a:blip>
          <a:srcRect t="23986" b="21509"/>
          <a:stretch>
            <a:fillRect/>
          </a:stretch>
        </p:blipFill>
        <p:spPr bwMode="auto">
          <a:xfrm>
            <a:off x="163711" y="4762965"/>
            <a:ext cx="936789" cy="36104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grpSp>
        <p:nvGrpSpPr>
          <p:cNvPr id="61" name="Group 29"/>
          <p:cNvGrpSpPr>
            <a:grpSpLocks noChangeAspect="1"/>
          </p:cNvGrpSpPr>
          <p:nvPr userDrawn="1"/>
        </p:nvGrpSpPr>
        <p:grpSpPr bwMode="auto">
          <a:xfrm>
            <a:off x="113510" y="118942"/>
            <a:ext cx="857543" cy="659810"/>
            <a:chOff x="1452" y="521"/>
            <a:chExt cx="2858" cy="2199"/>
          </a:xfrm>
        </p:grpSpPr>
        <p:sp>
          <p:nvSpPr>
            <p:cNvPr id="112" name="Freeform 30"/>
            <p:cNvSpPr/>
            <p:nvPr/>
          </p:nvSpPr>
          <p:spPr bwMode="auto">
            <a:xfrm>
              <a:off x="3011" y="906"/>
              <a:ext cx="735" cy="841"/>
            </a:xfrm>
            <a:custGeom>
              <a:avLst/>
              <a:gdLst>
                <a:gd name="T0" fmla="*/ 76 w 311"/>
                <a:gd name="T1" fmla="*/ 0 h 356"/>
                <a:gd name="T2" fmla="*/ 63 w 311"/>
                <a:gd name="T3" fmla="*/ 125 h 356"/>
                <a:gd name="T4" fmla="*/ 9 w 311"/>
                <a:gd name="T5" fmla="*/ 356 h 356"/>
                <a:gd name="T6" fmla="*/ 202 w 311"/>
                <a:gd name="T7" fmla="*/ 121 h 356"/>
                <a:gd name="T8" fmla="*/ 311 w 311"/>
                <a:gd name="T9" fmla="*/ 128 h 356"/>
                <a:gd name="T10" fmla="*/ 164 w 311"/>
                <a:gd name="T11" fmla="*/ 99 h 356"/>
                <a:gd name="T12" fmla="*/ 105 w 311"/>
                <a:gd name="T13" fmla="*/ 40 h 356"/>
                <a:gd name="T14" fmla="*/ 76 w 311"/>
                <a:gd name="T15" fmla="*/ 0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56">
                  <a:moveTo>
                    <a:pt x="76" y="0"/>
                  </a:moveTo>
                  <a:cubicBezTo>
                    <a:pt x="76" y="0"/>
                    <a:pt x="126" y="57"/>
                    <a:pt x="63" y="125"/>
                  </a:cubicBezTo>
                  <a:cubicBezTo>
                    <a:pt x="0" y="194"/>
                    <a:pt x="5" y="264"/>
                    <a:pt x="9" y="356"/>
                  </a:cubicBezTo>
                  <a:cubicBezTo>
                    <a:pt x="9" y="356"/>
                    <a:pt x="16" y="134"/>
                    <a:pt x="202" y="121"/>
                  </a:cubicBezTo>
                  <a:cubicBezTo>
                    <a:pt x="202" y="121"/>
                    <a:pt x="267" y="113"/>
                    <a:pt x="311" y="128"/>
                  </a:cubicBezTo>
                  <a:cubicBezTo>
                    <a:pt x="311" y="128"/>
                    <a:pt x="264" y="94"/>
                    <a:pt x="164" y="99"/>
                  </a:cubicBezTo>
                  <a:cubicBezTo>
                    <a:pt x="164" y="99"/>
                    <a:pt x="120" y="106"/>
                    <a:pt x="105" y="40"/>
                  </a:cubicBezTo>
                  <a:cubicBezTo>
                    <a:pt x="105" y="40"/>
                    <a:pt x="102" y="14"/>
                    <a:pt x="76" y="0"/>
                  </a:cubicBezTo>
                  <a:close/>
                </a:path>
              </a:pathLst>
            </a:custGeom>
            <a:solidFill>
              <a:srgbClr val="EB9A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1"/>
            <p:cNvSpPr/>
            <p:nvPr/>
          </p:nvSpPr>
          <p:spPr bwMode="auto">
            <a:xfrm>
              <a:off x="3321" y="996"/>
              <a:ext cx="132" cy="111"/>
            </a:xfrm>
            <a:custGeom>
              <a:avLst/>
              <a:gdLst>
                <a:gd name="T0" fmla="*/ 51 w 56"/>
                <a:gd name="T1" fmla="*/ 11 h 47"/>
                <a:gd name="T2" fmla="*/ 37 w 56"/>
                <a:gd name="T3" fmla="*/ 40 h 47"/>
                <a:gd name="T4" fmla="*/ 5 w 56"/>
                <a:gd name="T5" fmla="*/ 37 h 47"/>
                <a:gd name="T6" fmla="*/ 19 w 56"/>
                <a:gd name="T7" fmla="*/ 8 h 47"/>
                <a:gd name="T8" fmla="*/ 51 w 56"/>
                <a:gd name="T9" fmla="*/ 11 h 47"/>
              </a:gdLst>
              <a:ahLst/>
              <a:cxnLst>
                <a:cxn ang="0">
                  <a:pos x="T0" y="T1"/>
                </a:cxn>
                <a:cxn ang="0">
                  <a:pos x="T2" y="T3"/>
                </a:cxn>
                <a:cxn ang="0">
                  <a:pos x="T4" y="T5"/>
                </a:cxn>
                <a:cxn ang="0">
                  <a:pos x="T6" y="T7"/>
                </a:cxn>
                <a:cxn ang="0">
                  <a:pos x="T8" y="T9"/>
                </a:cxn>
              </a:cxnLst>
              <a:rect l="0" t="0" r="r" b="b"/>
              <a:pathLst>
                <a:path w="56" h="47">
                  <a:moveTo>
                    <a:pt x="51" y="11"/>
                  </a:moveTo>
                  <a:cubicBezTo>
                    <a:pt x="56" y="20"/>
                    <a:pt x="50" y="33"/>
                    <a:pt x="37" y="40"/>
                  </a:cubicBezTo>
                  <a:cubicBezTo>
                    <a:pt x="24" y="47"/>
                    <a:pt x="10" y="46"/>
                    <a:pt x="5" y="37"/>
                  </a:cubicBezTo>
                  <a:cubicBezTo>
                    <a:pt x="0" y="28"/>
                    <a:pt x="6" y="15"/>
                    <a:pt x="19" y="8"/>
                  </a:cubicBezTo>
                  <a:cubicBezTo>
                    <a:pt x="32" y="0"/>
                    <a:pt x="46" y="2"/>
                    <a:pt x="51" y="11"/>
                  </a:cubicBezTo>
                  <a:close/>
                </a:path>
              </a:pathLst>
            </a:custGeom>
            <a:solidFill>
              <a:srgbClr val="EB9A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2"/>
            <p:cNvSpPr/>
            <p:nvPr/>
          </p:nvSpPr>
          <p:spPr bwMode="auto">
            <a:xfrm>
              <a:off x="2014" y="757"/>
              <a:ext cx="881" cy="990"/>
            </a:xfrm>
            <a:custGeom>
              <a:avLst/>
              <a:gdLst>
                <a:gd name="T0" fmla="*/ 353 w 373"/>
                <a:gd name="T1" fmla="*/ 419 h 419"/>
                <a:gd name="T2" fmla="*/ 163 w 373"/>
                <a:gd name="T3" fmla="*/ 146 h 419"/>
                <a:gd name="T4" fmla="*/ 0 w 373"/>
                <a:gd name="T5" fmla="*/ 148 h 419"/>
                <a:gd name="T6" fmla="*/ 178 w 373"/>
                <a:gd name="T7" fmla="*/ 114 h 419"/>
                <a:gd name="T8" fmla="*/ 234 w 373"/>
                <a:gd name="T9" fmla="*/ 59 h 419"/>
                <a:gd name="T10" fmla="*/ 268 w 373"/>
                <a:gd name="T11" fmla="*/ 0 h 419"/>
                <a:gd name="T12" fmla="*/ 295 w 373"/>
                <a:gd name="T13" fmla="*/ 150 h 419"/>
                <a:gd name="T14" fmla="*/ 353 w 373"/>
                <a:gd name="T15" fmla="*/ 41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419">
                  <a:moveTo>
                    <a:pt x="353" y="419"/>
                  </a:moveTo>
                  <a:cubicBezTo>
                    <a:pt x="353" y="419"/>
                    <a:pt x="371" y="198"/>
                    <a:pt x="163" y="146"/>
                  </a:cubicBezTo>
                  <a:cubicBezTo>
                    <a:pt x="163" y="146"/>
                    <a:pt x="68" y="128"/>
                    <a:pt x="0" y="148"/>
                  </a:cubicBezTo>
                  <a:cubicBezTo>
                    <a:pt x="0" y="148"/>
                    <a:pt x="52" y="121"/>
                    <a:pt x="178" y="114"/>
                  </a:cubicBezTo>
                  <a:cubicBezTo>
                    <a:pt x="178" y="114"/>
                    <a:pt x="225" y="116"/>
                    <a:pt x="234" y="59"/>
                  </a:cubicBezTo>
                  <a:cubicBezTo>
                    <a:pt x="234" y="59"/>
                    <a:pt x="237" y="22"/>
                    <a:pt x="268" y="0"/>
                  </a:cubicBezTo>
                  <a:cubicBezTo>
                    <a:pt x="268" y="0"/>
                    <a:pt x="217" y="78"/>
                    <a:pt x="295" y="150"/>
                  </a:cubicBezTo>
                  <a:cubicBezTo>
                    <a:pt x="373" y="223"/>
                    <a:pt x="364" y="367"/>
                    <a:pt x="353" y="419"/>
                  </a:cubicBezTo>
                  <a:close/>
                </a:path>
              </a:pathLst>
            </a:custGeom>
            <a:solidFill>
              <a:srgbClr val="2DACD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3"/>
            <p:cNvSpPr/>
            <p:nvPr/>
          </p:nvSpPr>
          <p:spPr bwMode="auto">
            <a:xfrm>
              <a:off x="2371" y="864"/>
              <a:ext cx="146" cy="127"/>
            </a:xfrm>
            <a:custGeom>
              <a:avLst/>
              <a:gdLst>
                <a:gd name="T0" fmla="*/ 6 w 62"/>
                <a:gd name="T1" fmla="*/ 10 h 54"/>
                <a:gd name="T2" fmla="*/ 43 w 62"/>
                <a:gd name="T3" fmla="*/ 10 h 54"/>
                <a:gd name="T4" fmla="*/ 56 w 62"/>
                <a:gd name="T5" fmla="*/ 44 h 54"/>
                <a:gd name="T6" fmla="*/ 19 w 62"/>
                <a:gd name="T7" fmla="*/ 45 h 54"/>
                <a:gd name="T8" fmla="*/ 6 w 62"/>
                <a:gd name="T9" fmla="*/ 10 h 54"/>
              </a:gdLst>
              <a:ahLst/>
              <a:cxnLst>
                <a:cxn ang="0">
                  <a:pos x="T0" y="T1"/>
                </a:cxn>
                <a:cxn ang="0">
                  <a:pos x="T2" y="T3"/>
                </a:cxn>
                <a:cxn ang="0">
                  <a:pos x="T4" y="T5"/>
                </a:cxn>
                <a:cxn ang="0">
                  <a:pos x="T6" y="T7"/>
                </a:cxn>
                <a:cxn ang="0">
                  <a:pos x="T8" y="T9"/>
                </a:cxn>
              </a:cxnLst>
              <a:rect l="0" t="0" r="r" b="b"/>
              <a:pathLst>
                <a:path w="62" h="54">
                  <a:moveTo>
                    <a:pt x="6" y="10"/>
                  </a:moveTo>
                  <a:cubicBezTo>
                    <a:pt x="13" y="1"/>
                    <a:pt x="29" y="0"/>
                    <a:pt x="43" y="10"/>
                  </a:cubicBezTo>
                  <a:cubicBezTo>
                    <a:pt x="57" y="19"/>
                    <a:pt x="62" y="35"/>
                    <a:pt x="56" y="44"/>
                  </a:cubicBezTo>
                  <a:cubicBezTo>
                    <a:pt x="49" y="54"/>
                    <a:pt x="33" y="54"/>
                    <a:pt x="19" y="45"/>
                  </a:cubicBezTo>
                  <a:cubicBezTo>
                    <a:pt x="5" y="35"/>
                    <a:pt x="0" y="20"/>
                    <a:pt x="6" y="10"/>
                  </a:cubicBezTo>
                  <a:close/>
                </a:path>
              </a:pathLst>
            </a:custGeom>
            <a:solidFill>
              <a:srgbClr val="2DACD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4"/>
            <p:cNvSpPr/>
            <p:nvPr/>
          </p:nvSpPr>
          <p:spPr bwMode="auto">
            <a:xfrm>
              <a:off x="2728" y="521"/>
              <a:ext cx="876" cy="1179"/>
            </a:xfrm>
            <a:custGeom>
              <a:avLst/>
              <a:gdLst>
                <a:gd name="T0" fmla="*/ 105 w 371"/>
                <a:gd name="T1" fmla="*/ 499 h 499"/>
                <a:gd name="T2" fmla="*/ 69 w 371"/>
                <a:gd name="T3" fmla="*/ 179 h 499"/>
                <a:gd name="T4" fmla="*/ 0 w 371"/>
                <a:gd name="T5" fmla="*/ 0 h 499"/>
                <a:gd name="T6" fmla="*/ 76 w 371"/>
                <a:gd name="T7" fmla="*/ 53 h 499"/>
                <a:gd name="T8" fmla="*/ 161 w 371"/>
                <a:gd name="T9" fmla="*/ 87 h 499"/>
                <a:gd name="T10" fmla="*/ 237 w 371"/>
                <a:gd name="T11" fmla="*/ 67 h 499"/>
                <a:gd name="T12" fmla="*/ 371 w 371"/>
                <a:gd name="T13" fmla="*/ 47 h 499"/>
                <a:gd name="T14" fmla="*/ 125 w 371"/>
                <a:gd name="T15" fmla="*/ 223 h 499"/>
                <a:gd name="T16" fmla="*/ 105 w 371"/>
                <a:gd name="T1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499">
                  <a:moveTo>
                    <a:pt x="105" y="499"/>
                  </a:moveTo>
                  <a:cubicBezTo>
                    <a:pt x="105" y="499"/>
                    <a:pt x="38" y="333"/>
                    <a:pt x="69" y="179"/>
                  </a:cubicBezTo>
                  <a:cubicBezTo>
                    <a:pt x="97" y="39"/>
                    <a:pt x="0" y="0"/>
                    <a:pt x="0" y="0"/>
                  </a:cubicBezTo>
                  <a:cubicBezTo>
                    <a:pt x="0" y="0"/>
                    <a:pt x="34" y="2"/>
                    <a:pt x="76" y="53"/>
                  </a:cubicBezTo>
                  <a:cubicBezTo>
                    <a:pt x="117" y="105"/>
                    <a:pt x="133" y="92"/>
                    <a:pt x="161" y="87"/>
                  </a:cubicBezTo>
                  <a:cubicBezTo>
                    <a:pt x="161" y="87"/>
                    <a:pt x="214" y="74"/>
                    <a:pt x="237" y="67"/>
                  </a:cubicBezTo>
                  <a:cubicBezTo>
                    <a:pt x="259" y="60"/>
                    <a:pt x="347" y="38"/>
                    <a:pt x="371" y="47"/>
                  </a:cubicBezTo>
                  <a:cubicBezTo>
                    <a:pt x="371" y="47"/>
                    <a:pt x="202" y="68"/>
                    <a:pt x="125" y="223"/>
                  </a:cubicBezTo>
                  <a:cubicBezTo>
                    <a:pt x="125" y="223"/>
                    <a:pt x="75" y="295"/>
                    <a:pt x="105" y="499"/>
                  </a:cubicBezTo>
                  <a:close/>
                </a:path>
              </a:pathLst>
            </a:custGeom>
            <a:solidFill>
              <a:srgbClr val="901C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Oval 35"/>
            <p:cNvSpPr>
              <a:spLocks noChangeArrowheads="1"/>
            </p:cNvSpPr>
            <p:nvPr/>
          </p:nvSpPr>
          <p:spPr bwMode="auto">
            <a:xfrm>
              <a:off x="2983" y="535"/>
              <a:ext cx="165" cy="166"/>
            </a:xfrm>
            <a:prstGeom prst="ellipse">
              <a:avLst/>
            </a:prstGeom>
            <a:solidFill>
              <a:srgbClr val="901C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
            <p:cNvSpPr/>
            <p:nvPr/>
          </p:nvSpPr>
          <p:spPr bwMode="auto">
            <a:xfrm>
              <a:off x="2187" y="1116"/>
              <a:ext cx="1438" cy="974"/>
            </a:xfrm>
            <a:custGeom>
              <a:avLst/>
              <a:gdLst>
                <a:gd name="T0" fmla="*/ 533 w 609"/>
                <a:gd name="T1" fmla="*/ 207 h 412"/>
                <a:gd name="T2" fmla="*/ 593 w 609"/>
                <a:gd name="T3" fmla="*/ 212 h 412"/>
                <a:gd name="T4" fmla="*/ 609 w 609"/>
                <a:gd name="T5" fmla="*/ 151 h 412"/>
                <a:gd name="T6" fmla="*/ 552 w 609"/>
                <a:gd name="T7" fmla="*/ 125 h 412"/>
                <a:gd name="T8" fmla="*/ 551 w 609"/>
                <a:gd name="T9" fmla="*/ 120 h 412"/>
                <a:gd name="T10" fmla="*/ 549 w 609"/>
                <a:gd name="T11" fmla="*/ 77 h 412"/>
                <a:gd name="T12" fmla="*/ 552 w 609"/>
                <a:gd name="T13" fmla="*/ 76 h 412"/>
                <a:gd name="T14" fmla="*/ 601 w 609"/>
                <a:gd name="T15" fmla="*/ 62 h 412"/>
                <a:gd name="T16" fmla="*/ 596 w 609"/>
                <a:gd name="T17" fmla="*/ 40 h 412"/>
                <a:gd name="T18" fmla="*/ 505 w 609"/>
                <a:gd name="T19" fmla="*/ 59 h 412"/>
                <a:gd name="T20" fmla="*/ 356 w 609"/>
                <a:gd name="T21" fmla="*/ 305 h 412"/>
                <a:gd name="T22" fmla="*/ 104 w 609"/>
                <a:gd name="T23" fmla="*/ 157 h 412"/>
                <a:gd name="T24" fmla="*/ 115 w 609"/>
                <a:gd name="T25" fmla="*/ 24 h 412"/>
                <a:gd name="T26" fmla="*/ 15 w 609"/>
                <a:gd name="T27" fmla="*/ 0 h 412"/>
                <a:gd name="T28" fmla="*/ 0 w 609"/>
                <a:gd name="T29" fmla="*/ 60 h 412"/>
                <a:gd name="T30" fmla="*/ 56 w 609"/>
                <a:gd name="T31" fmla="*/ 87 h 412"/>
                <a:gd name="T32" fmla="*/ 56 w 609"/>
                <a:gd name="T33" fmla="*/ 127 h 412"/>
                <a:gd name="T34" fmla="*/ 55 w 609"/>
                <a:gd name="T35" fmla="*/ 128 h 412"/>
                <a:gd name="T36" fmla="*/ 2 w 609"/>
                <a:gd name="T37" fmla="*/ 151 h 412"/>
                <a:gd name="T38" fmla="*/ 17 w 609"/>
                <a:gd name="T39" fmla="*/ 211 h 412"/>
                <a:gd name="T40" fmla="*/ 78 w 609"/>
                <a:gd name="T41" fmla="*/ 208 h 412"/>
                <a:gd name="T42" fmla="*/ 104 w 609"/>
                <a:gd name="T43" fmla="*/ 253 h 412"/>
                <a:gd name="T44" fmla="*/ 103 w 609"/>
                <a:gd name="T45" fmla="*/ 254 h 412"/>
                <a:gd name="T46" fmla="*/ 69 w 609"/>
                <a:gd name="T47" fmla="*/ 304 h 412"/>
                <a:gd name="T48" fmla="*/ 114 w 609"/>
                <a:gd name="T49" fmla="*/ 347 h 412"/>
                <a:gd name="T50" fmla="*/ 165 w 609"/>
                <a:gd name="T51" fmla="*/ 312 h 412"/>
                <a:gd name="T52" fmla="*/ 219 w 609"/>
                <a:gd name="T53" fmla="*/ 339 h 412"/>
                <a:gd name="T54" fmla="*/ 218 w 609"/>
                <a:gd name="T55" fmla="*/ 341 h 412"/>
                <a:gd name="T56" fmla="*/ 218 w 609"/>
                <a:gd name="T57" fmla="*/ 401 h 412"/>
                <a:gd name="T58" fmla="*/ 279 w 609"/>
                <a:gd name="T59" fmla="*/ 412 h 412"/>
                <a:gd name="T60" fmla="*/ 302 w 609"/>
                <a:gd name="T61" fmla="*/ 354 h 412"/>
                <a:gd name="T62" fmla="*/ 302 w 609"/>
                <a:gd name="T63" fmla="*/ 354 h 412"/>
                <a:gd name="T64" fmla="*/ 341 w 609"/>
                <a:gd name="T65" fmla="*/ 352 h 412"/>
                <a:gd name="T66" fmla="*/ 342 w 609"/>
                <a:gd name="T67" fmla="*/ 353 h 412"/>
                <a:gd name="T68" fmla="*/ 370 w 609"/>
                <a:gd name="T69" fmla="*/ 406 h 412"/>
                <a:gd name="T70" fmla="*/ 429 w 609"/>
                <a:gd name="T71" fmla="*/ 387 h 412"/>
                <a:gd name="T72" fmla="*/ 422 w 609"/>
                <a:gd name="T73" fmla="*/ 325 h 412"/>
                <a:gd name="T74" fmla="*/ 421 w 609"/>
                <a:gd name="T75" fmla="*/ 325 h 412"/>
                <a:gd name="T76" fmla="*/ 455 w 609"/>
                <a:gd name="T77" fmla="*/ 303 h 412"/>
                <a:gd name="T78" fmla="*/ 456 w 609"/>
                <a:gd name="T79" fmla="*/ 305 h 412"/>
                <a:gd name="T80" fmla="*/ 507 w 609"/>
                <a:gd name="T81" fmla="*/ 338 h 412"/>
                <a:gd name="T82" fmla="*/ 549 w 609"/>
                <a:gd name="T83" fmla="*/ 292 h 412"/>
                <a:gd name="T84" fmla="*/ 513 w 609"/>
                <a:gd name="T85" fmla="*/ 242 h 412"/>
                <a:gd name="T86" fmla="*/ 512 w 609"/>
                <a:gd name="T87" fmla="*/ 241 h 412"/>
                <a:gd name="T88" fmla="*/ 531 w 609"/>
                <a:gd name="T89" fmla="*/ 206 h 412"/>
                <a:gd name="T90" fmla="*/ 533 w 609"/>
                <a:gd name="T91" fmla="*/ 2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9" h="412">
                  <a:moveTo>
                    <a:pt x="533" y="207"/>
                  </a:moveTo>
                  <a:cubicBezTo>
                    <a:pt x="593" y="212"/>
                    <a:pt x="593" y="212"/>
                    <a:pt x="593" y="212"/>
                  </a:cubicBezTo>
                  <a:cubicBezTo>
                    <a:pt x="609" y="151"/>
                    <a:pt x="609" y="151"/>
                    <a:pt x="609" y="151"/>
                  </a:cubicBezTo>
                  <a:cubicBezTo>
                    <a:pt x="552" y="125"/>
                    <a:pt x="552" y="125"/>
                    <a:pt x="552" y="125"/>
                  </a:cubicBezTo>
                  <a:cubicBezTo>
                    <a:pt x="551" y="120"/>
                    <a:pt x="551" y="120"/>
                    <a:pt x="551" y="120"/>
                  </a:cubicBezTo>
                  <a:cubicBezTo>
                    <a:pt x="552" y="107"/>
                    <a:pt x="552" y="97"/>
                    <a:pt x="549" y="77"/>
                  </a:cubicBezTo>
                  <a:cubicBezTo>
                    <a:pt x="552" y="76"/>
                    <a:pt x="552" y="76"/>
                    <a:pt x="552" y="76"/>
                  </a:cubicBezTo>
                  <a:cubicBezTo>
                    <a:pt x="601" y="62"/>
                    <a:pt x="601" y="62"/>
                    <a:pt x="601" y="62"/>
                  </a:cubicBezTo>
                  <a:cubicBezTo>
                    <a:pt x="596" y="40"/>
                    <a:pt x="596" y="40"/>
                    <a:pt x="596" y="40"/>
                  </a:cubicBezTo>
                  <a:cubicBezTo>
                    <a:pt x="553" y="39"/>
                    <a:pt x="518" y="53"/>
                    <a:pt x="505" y="59"/>
                  </a:cubicBezTo>
                  <a:cubicBezTo>
                    <a:pt x="530" y="167"/>
                    <a:pt x="464" y="277"/>
                    <a:pt x="356" y="305"/>
                  </a:cubicBezTo>
                  <a:cubicBezTo>
                    <a:pt x="245" y="334"/>
                    <a:pt x="133" y="268"/>
                    <a:pt x="104" y="157"/>
                  </a:cubicBezTo>
                  <a:cubicBezTo>
                    <a:pt x="92" y="111"/>
                    <a:pt x="97" y="64"/>
                    <a:pt x="115" y="24"/>
                  </a:cubicBezTo>
                  <a:cubicBezTo>
                    <a:pt x="83" y="7"/>
                    <a:pt x="35" y="2"/>
                    <a:pt x="15" y="0"/>
                  </a:cubicBezTo>
                  <a:cubicBezTo>
                    <a:pt x="0" y="60"/>
                    <a:pt x="0" y="60"/>
                    <a:pt x="0" y="60"/>
                  </a:cubicBezTo>
                  <a:cubicBezTo>
                    <a:pt x="56" y="87"/>
                    <a:pt x="56" y="87"/>
                    <a:pt x="56" y="87"/>
                  </a:cubicBezTo>
                  <a:cubicBezTo>
                    <a:pt x="55" y="100"/>
                    <a:pt x="54" y="107"/>
                    <a:pt x="56" y="127"/>
                  </a:cubicBezTo>
                  <a:cubicBezTo>
                    <a:pt x="55" y="128"/>
                    <a:pt x="55" y="128"/>
                    <a:pt x="55" y="128"/>
                  </a:cubicBezTo>
                  <a:cubicBezTo>
                    <a:pt x="2" y="151"/>
                    <a:pt x="2" y="151"/>
                    <a:pt x="2" y="151"/>
                  </a:cubicBezTo>
                  <a:cubicBezTo>
                    <a:pt x="17" y="211"/>
                    <a:pt x="17" y="211"/>
                    <a:pt x="17" y="211"/>
                  </a:cubicBezTo>
                  <a:cubicBezTo>
                    <a:pt x="78" y="208"/>
                    <a:pt x="78" y="208"/>
                    <a:pt x="78" y="208"/>
                  </a:cubicBezTo>
                  <a:cubicBezTo>
                    <a:pt x="85" y="224"/>
                    <a:pt x="94" y="239"/>
                    <a:pt x="104" y="253"/>
                  </a:cubicBezTo>
                  <a:cubicBezTo>
                    <a:pt x="103" y="254"/>
                    <a:pt x="103" y="254"/>
                    <a:pt x="103" y="254"/>
                  </a:cubicBezTo>
                  <a:cubicBezTo>
                    <a:pt x="69" y="304"/>
                    <a:pt x="69" y="304"/>
                    <a:pt x="69" y="304"/>
                  </a:cubicBezTo>
                  <a:cubicBezTo>
                    <a:pt x="114" y="347"/>
                    <a:pt x="114" y="347"/>
                    <a:pt x="114" y="347"/>
                  </a:cubicBezTo>
                  <a:cubicBezTo>
                    <a:pt x="165" y="312"/>
                    <a:pt x="165" y="312"/>
                    <a:pt x="165" y="312"/>
                  </a:cubicBezTo>
                  <a:cubicBezTo>
                    <a:pt x="182" y="323"/>
                    <a:pt x="200" y="332"/>
                    <a:pt x="219" y="339"/>
                  </a:cubicBezTo>
                  <a:cubicBezTo>
                    <a:pt x="218" y="341"/>
                    <a:pt x="218" y="341"/>
                    <a:pt x="218" y="341"/>
                  </a:cubicBezTo>
                  <a:cubicBezTo>
                    <a:pt x="218" y="401"/>
                    <a:pt x="218" y="401"/>
                    <a:pt x="218" y="401"/>
                  </a:cubicBezTo>
                  <a:cubicBezTo>
                    <a:pt x="279" y="412"/>
                    <a:pt x="279" y="412"/>
                    <a:pt x="279" y="412"/>
                  </a:cubicBezTo>
                  <a:cubicBezTo>
                    <a:pt x="302" y="354"/>
                    <a:pt x="302" y="354"/>
                    <a:pt x="302" y="354"/>
                  </a:cubicBezTo>
                  <a:cubicBezTo>
                    <a:pt x="302" y="354"/>
                    <a:pt x="302" y="354"/>
                    <a:pt x="302" y="354"/>
                  </a:cubicBezTo>
                  <a:cubicBezTo>
                    <a:pt x="315" y="354"/>
                    <a:pt x="328" y="354"/>
                    <a:pt x="341" y="352"/>
                  </a:cubicBezTo>
                  <a:cubicBezTo>
                    <a:pt x="342" y="353"/>
                    <a:pt x="342" y="353"/>
                    <a:pt x="342" y="353"/>
                  </a:cubicBezTo>
                  <a:cubicBezTo>
                    <a:pt x="370" y="406"/>
                    <a:pt x="370" y="406"/>
                    <a:pt x="370" y="406"/>
                  </a:cubicBezTo>
                  <a:cubicBezTo>
                    <a:pt x="429" y="387"/>
                    <a:pt x="429" y="387"/>
                    <a:pt x="429" y="387"/>
                  </a:cubicBezTo>
                  <a:cubicBezTo>
                    <a:pt x="422" y="325"/>
                    <a:pt x="422" y="325"/>
                    <a:pt x="422" y="325"/>
                  </a:cubicBezTo>
                  <a:cubicBezTo>
                    <a:pt x="421" y="325"/>
                    <a:pt x="421" y="325"/>
                    <a:pt x="421" y="325"/>
                  </a:cubicBezTo>
                  <a:cubicBezTo>
                    <a:pt x="433" y="318"/>
                    <a:pt x="444" y="311"/>
                    <a:pt x="455" y="303"/>
                  </a:cubicBezTo>
                  <a:cubicBezTo>
                    <a:pt x="456" y="305"/>
                    <a:pt x="456" y="305"/>
                    <a:pt x="456" y="305"/>
                  </a:cubicBezTo>
                  <a:cubicBezTo>
                    <a:pt x="507" y="338"/>
                    <a:pt x="507" y="338"/>
                    <a:pt x="507" y="338"/>
                  </a:cubicBezTo>
                  <a:cubicBezTo>
                    <a:pt x="549" y="292"/>
                    <a:pt x="549" y="292"/>
                    <a:pt x="549" y="292"/>
                  </a:cubicBezTo>
                  <a:cubicBezTo>
                    <a:pt x="513" y="242"/>
                    <a:pt x="513" y="242"/>
                    <a:pt x="513" y="242"/>
                  </a:cubicBezTo>
                  <a:cubicBezTo>
                    <a:pt x="512" y="241"/>
                    <a:pt x="512" y="241"/>
                    <a:pt x="512" y="241"/>
                  </a:cubicBezTo>
                  <a:cubicBezTo>
                    <a:pt x="519" y="230"/>
                    <a:pt x="526" y="219"/>
                    <a:pt x="531" y="206"/>
                  </a:cubicBezTo>
                  <a:lnTo>
                    <a:pt x="533" y="207"/>
                  </a:lnTo>
                  <a:close/>
                </a:path>
              </a:pathLst>
            </a:custGeom>
            <a:solidFill>
              <a:srgbClr val="00679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7"/>
            <p:cNvSpPr>
              <a:spLocks noEditPoints="1"/>
            </p:cNvSpPr>
            <p:nvPr/>
          </p:nvSpPr>
          <p:spPr bwMode="auto">
            <a:xfrm>
              <a:off x="1452" y="2276"/>
              <a:ext cx="257" cy="260"/>
            </a:xfrm>
            <a:custGeom>
              <a:avLst/>
              <a:gdLst>
                <a:gd name="T0" fmla="*/ 0 w 109"/>
                <a:gd name="T1" fmla="*/ 108 h 110"/>
                <a:gd name="T2" fmla="*/ 12 w 109"/>
                <a:gd name="T3" fmla="*/ 61 h 110"/>
                <a:gd name="T4" fmla="*/ 25 w 109"/>
                <a:gd name="T5" fmla="*/ 61 h 110"/>
                <a:gd name="T6" fmla="*/ 15 w 109"/>
                <a:gd name="T7" fmla="*/ 108 h 110"/>
                <a:gd name="T8" fmla="*/ 0 w 109"/>
                <a:gd name="T9" fmla="*/ 108 h 110"/>
                <a:gd name="T10" fmla="*/ 10 w 109"/>
                <a:gd name="T11" fmla="*/ 26 h 110"/>
                <a:gd name="T12" fmla="*/ 2 w 109"/>
                <a:gd name="T13" fmla="*/ 2 h 110"/>
                <a:gd name="T14" fmla="*/ 16 w 109"/>
                <a:gd name="T15" fmla="*/ 2 h 110"/>
                <a:gd name="T16" fmla="*/ 24 w 109"/>
                <a:gd name="T17" fmla="*/ 26 h 110"/>
                <a:gd name="T18" fmla="*/ 10 w 109"/>
                <a:gd name="T19" fmla="*/ 26 h 110"/>
                <a:gd name="T20" fmla="*/ 12 w 109"/>
                <a:gd name="T21" fmla="*/ 55 h 110"/>
                <a:gd name="T22" fmla="*/ 3 w 109"/>
                <a:gd name="T23" fmla="*/ 31 h 110"/>
                <a:gd name="T24" fmla="*/ 17 w 109"/>
                <a:gd name="T25" fmla="*/ 31 h 110"/>
                <a:gd name="T26" fmla="*/ 25 w 109"/>
                <a:gd name="T27" fmla="*/ 55 h 110"/>
                <a:gd name="T28" fmla="*/ 12 w 109"/>
                <a:gd name="T29" fmla="*/ 55 h 110"/>
                <a:gd name="T30" fmla="*/ 27 w 109"/>
                <a:gd name="T31" fmla="*/ 110 h 110"/>
                <a:gd name="T32" fmla="*/ 27 w 109"/>
                <a:gd name="T33" fmla="*/ 99 h 110"/>
                <a:gd name="T34" fmla="*/ 60 w 109"/>
                <a:gd name="T35" fmla="*/ 23 h 110"/>
                <a:gd name="T36" fmla="*/ 45 w 109"/>
                <a:gd name="T37" fmla="*/ 23 h 110"/>
                <a:gd name="T38" fmla="*/ 45 w 109"/>
                <a:gd name="T39" fmla="*/ 37 h 110"/>
                <a:gd name="T40" fmla="*/ 31 w 109"/>
                <a:gd name="T41" fmla="*/ 37 h 110"/>
                <a:gd name="T42" fmla="*/ 31 w 109"/>
                <a:gd name="T43" fmla="*/ 13 h 110"/>
                <a:gd name="T44" fmla="*/ 60 w 109"/>
                <a:gd name="T45" fmla="*/ 13 h 110"/>
                <a:gd name="T46" fmla="*/ 60 w 109"/>
                <a:gd name="T47" fmla="*/ 0 h 110"/>
                <a:gd name="T48" fmla="*/ 75 w 109"/>
                <a:gd name="T49" fmla="*/ 0 h 110"/>
                <a:gd name="T50" fmla="*/ 75 w 109"/>
                <a:gd name="T51" fmla="*/ 11 h 110"/>
                <a:gd name="T52" fmla="*/ 75 w 109"/>
                <a:gd name="T53" fmla="*/ 13 h 110"/>
                <a:gd name="T54" fmla="*/ 107 w 109"/>
                <a:gd name="T55" fmla="*/ 13 h 110"/>
                <a:gd name="T56" fmla="*/ 107 w 109"/>
                <a:gd name="T57" fmla="*/ 37 h 110"/>
                <a:gd name="T58" fmla="*/ 93 w 109"/>
                <a:gd name="T59" fmla="*/ 37 h 110"/>
                <a:gd name="T60" fmla="*/ 93 w 109"/>
                <a:gd name="T61" fmla="*/ 23 h 110"/>
                <a:gd name="T62" fmla="*/ 75 w 109"/>
                <a:gd name="T63" fmla="*/ 23 h 110"/>
                <a:gd name="T64" fmla="*/ 72 w 109"/>
                <a:gd name="T65" fmla="*/ 48 h 110"/>
                <a:gd name="T66" fmla="*/ 82 w 109"/>
                <a:gd name="T67" fmla="*/ 48 h 110"/>
                <a:gd name="T68" fmla="*/ 82 w 109"/>
                <a:gd name="T69" fmla="*/ 91 h 110"/>
                <a:gd name="T70" fmla="*/ 90 w 109"/>
                <a:gd name="T71" fmla="*/ 98 h 110"/>
                <a:gd name="T72" fmla="*/ 98 w 109"/>
                <a:gd name="T73" fmla="*/ 91 h 110"/>
                <a:gd name="T74" fmla="*/ 98 w 109"/>
                <a:gd name="T75" fmla="*/ 87 h 110"/>
                <a:gd name="T76" fmla="*/ 109 w 109"/>
                <a:gd name="T77" fmla="*/ 87 h 110"/>
                <a:gd name="T78" fmla="*/ 109 w 109"/>
                <a:gd name="T79" fmla="*/ 94 h 110"/>
                <a:gd name="T80" fmla="*/ 93 w 109"/>
                <a:gd name="T81" fmla="*/ 107 h 110"/>
                <a:gd name="T82" fmla="*/ 84 w 109"/>
                <a:gd name="T83" fmla="*/ 107 h 110"/>
                <a:gd name="T84" fmla="*/ 68 w 109"/>
                <a:gd name="T85" fmla="*/ 91 h 110"/>
                <a:gd name="T86" fmla="*/ 68 w 109"/>
                <a:gd name="T87" fmla="*/ 64 h 110"/>
                <a:gd name="T88" fmla="*/ 27 w 109"/>
                <a:gd name="T89"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9" h="110">
                  <a:moveTo>
                    <a:pt x="0" y="108"/>
                  </a:moveTo>
                  <a:cubicBezTo>
                    <a:pt x="7" y="94"/>
                    <a:pt x="11" y="78"/>
                    <a:pt x="12" y="61"/>
                  </a:cubicBezTo>
                  <a:cubicBezTo>
                    <a:pt x="25" y="61"/>
                    <a:pt x="25" y="61"/>
                    <a:pt x="25" y="61"/>
                  </a:cubicBezTo>
                  <a:cubicBezTo>
                    <a:pt x="24" y="78"/>
                    <a:pt x="21" y="94"/>
                    <a:pt x="15" y="108"/>
                  </a:cubicBezTo>
                  <a:lnTo>
                    <a:pt x="0" y="108"/>
                  </a:lnTo>
                  <a:close/>
                  <a:moveTo>
                    <a:pt x="10" y="26"/>
                  </a:moveTo>
                  <a:cubicBezTo>
                    <a:pt x="8" y="17"/>
                    <a:pt x="5" y="9"/>
                    <a:pt x="2" y="2"/>
                  </a:cubicBezTo>
                  <a:cubicBezTo>
                    <a:pt x="16" y="2"/>
                    <a:pt x="16" y="2"/>
                    <a:pt x="16" y="2"/>
                  </a:cubicBezTo>
                  <a:cubicBezTo>
                    <a:pt x="20" y="10"/>
                    <a:pt x="22" y="18"/>
                    <a:pt x="24" y="26"/>
                  </a:cubicBezTo>
                  <a:lnTo>
                    <a:pt x="10" y="26"/>
                  </a:lnTo>
                  <a:close/>
                  <a:moveTo>
                    <a:pt x="12" y="55"/>
                  </a:moveTo>
                  <a:cubicBezTo>
                    <a:pt x="10" y="48"/>
                    <a:pt x="7" y="40"/>
                    <a:pt x="3" y="31"/>
                  </a:cubicBezTo>
                  <a:cubicBezTo>
                    <a:pt x="17" y="31"/>
                    <a:pt x="17" y="31"/>
                    <a:pt x="17" y="31"/>
                  </a:cubicBezTo>
                  <a:cubicBezTo>
                    <a:pt x="21" y="39"/>
                    <a:pt x="23" y="47"/>
                    <a:pt x="25" y="55"/>
                  </a:cubicBezTo>
                  <a:lnTo>
                    <a:pt x="12" y="55"/>
                  </a:lnTo>
                  <a:close/>
                  <a:moveTo>
                    <a:pt x="27" y="110"/>
                  </a:moveTo>
                  <a:cubicBezTo>
                    <a:pt x="27" y="99"/>
                    <a:pt x="27" y="99"/>
                    <a:pt x="27" y="99"/>
                  </a:cubicBezTo>
                  <a:cubicBezTo>
                    <a:pt x="49" y="79"/>
                    <a:pt x="60" y="54"/>
                    <a:pt x="60" y="23"/>
                  </a:cubicBezTo>
                  <a:cubicBezTo>
                    <a:pt x="45" y="23"/>
                    <a:pt x="45" y="23"/>
                    <a:pt x="45" y="23"/>
                  </a:cubicBezTo>
                  <a:cubicBezTo>
                    <a:pt x="45" y="37"/>
                    <a:pt x="45" y="37"/>
                    <a:pt x="45" y="37"/>
                  </a:cubicBezTo>
                  <a:cubicBezTo>
                    <a:pt x="31" y="37"/>
                    <a:pt x="31" y="37"/>
                    <a:pt x="31" y="37"/>
                  </a:cubicBezTo>
                  <a:cubicBezTo>
                    <a:pt x="31" y="13"/>
                    <a:pt x="31" y="13"/>
                    <a:pt x="31" y="13"/>
                  </a:cubicBezTo>
                  <a:cubicBezTo>
                    <a:pt x="60" y="13"/>
                    <a:pt x="60" y="13"/>
                    <a:pt x="60" y="13"/>
                  </a:cubicBezTo>
                  <a:cubicBezTo>
                    <a:pt x="60" y="0"/>
                    <a:pt x="60" y="0"/>
                    <a:pt x="60" y="0"/>
                  </a:cubicBezTo>
                  <a:cubicBezTo>
                    <a:pt x="75" y="0"/>
                    <a:pt x="75" y="0"/>
                    <a:pt x="75" y="0"/>
                  </a:cubicBezTo>
                  <a:cubicBezTo>
                    <a:pt x="75" y="11"/>
                    <a:pt x="75" y="11"/>
                    <a:pt x="75" y="11"/>
                  </a:cubicBezTo>
                  <a:cubicBezTo>
                    <a:pt x="75" y="13"/>
                    <a:pt x="75" y="13"/>
                    <a:pt x="75" y="13"/>
                  </a:cubicBezTo>
                  <a:cubicBezTo>
                    <a:pt x="107" y="13"/>
                    <a:pt x="107" y="13"/>
                    <a:pt x="107" y="13"/>
                  </a:cubicBezTo>
                  <a:cubicBezTo>
                    <a:pt x="107" y="37"/>
                    <a:pt x="107" y="37"/>
                    <a:pt x="107" y="37"/>
                  </a:cubicBezTo>
                  <a:cubicBezTo>
                    <a:pt x="93" y="37"/>
                    <a:pt x="93" y="37"/>
                    <a:pt x="93" y="37"/>
                  </a:cubicBezTo>
                  <a:cubicBezTo>
                    <a:pt x="93" y="23"/>
                    <a:pt x="93" y="23"/>
                    <a:pt x="93" y="23"/>
                  </a:cubicBezTo>
                  <a:cubicBezTo>
                    <a:pt x="75" y="23"/>
                    <a:pt x="75" y="23"/>
                    <a:pt x="75" y="23"/>
                  </a:cubicBezTo>
                  <a:cubicBezTo>
                    <a:pt x="74" y="32"/>
                    <a:pt x="73" y="41"/>
                    <a:pt x="72" y="48"/>
                  </a:cubicBezTo>
                  <a:cubicBezTo>
                    <a:pt x="82" y="48"/>
                    <a:pt x="82" y="48"/>
                    <a:pt x="82" y="48"/>
                  </a:cubicBezTo>
                  <a:cubicBezTo>
                    <a:pt x="82" y="91"/>
                    <a:pt x="82" y="91"/>
                    <a:pt x="82" y="91"/>
                  </a:cubicBezTo>
                  <a:cubicBezTo>
                    <a:pt x="82" y="96"/>
                    <a:pt x="85" y="98"/>
                    <a:pt x="90" y="98"/>
                  </a:cubicBezTo>
                  <a:cubicBezTo>
                    <a:pt x="96" y="98"/>
                    <a:pt x="98" y="96"/>
                    <a:pt x="98" y="91"/>
                  </a:cubicBezTo>
                  <a:cubicBezTo>
                    <a:pt x="98" y="87"/>
                    <a:pt x="98" y="87"/>
                    <a:pt x="98" y="87"/>
                  </a:cubicBezTo>
                  <a:cubicBezTo>
                    <a:pt x="109" y="87"/>
                    <a:pt x="109" y="87"/>
                    <a:pt x="109" y="87"/>
                  </a:cubicBezTo>
                  <a:cubicBezTo>
                    <a:pt x="109" y="94"/>
                    <a:pt x="109" y="94"/>
                    <a:pt x="109" y="94"/>
                  </a:cubicBezTo>
                  <a:cubicBezTo>
                    <a:pt x="109" y="103"/>
                    <a:pt x="104" y="107"/>
                    <a:pt x="93" y="107"/>
                  </a:cubicBezTo>
                  <a:cubicBezTo>
                    <a:pt x="84" y="107"/>
                    <a:pt x="84" y="107"/>
                    <a:pt x="84" y="107"/>
                  </a:cubicBezTo>
                  <a:cubicBezTo>
                    <a:pt x="73" y="107"/>
                    <a:pt x="68" y="102"/>
                    <a:pt x="68" y="91"/>
                  </a:cubicBezTo>
                  <a:cubicBezTo>
                    <a:pt x="68" y="64"/>
                    <a:pt x="68" y="64"/>
                    <a:pt x="68" y="64"/>
                  </a:cubicBezTo>
                  <a:cubicBezTo>
                    <a:pt x="62" y="80"/>
                    <a:pt x="48" y="96"/>
                    <a:pt x="27" y="11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8"/>
            <p:cNvSpPr>
              <a:spLocks noEditPoints="1"/>
            </p:cNvSpPr>
            <p:nvPr/>
          </p:nvSpPr>
          <p:spPr bwMode="auto">
            <a:xfrm>
              <a:off x="1747" y="2288"/>
              <a:ext cx="244" cy="246"/>
            </a:xfrm>
            <a:custGeom>
              <a:avLst/>
              <a:gdLst>
                <a:gd name="T0" fmla="*/ 0 w 103"/>
                <a:gd name="T1" fmla="*/ 104 h 104"/>
                <a:gd name="T2" fmla="*/ 0 w 103"/>
                <a:gd name="T3" fmla="*/ 0 h 104"/>
                <a:gd name="T4" fmla="*/ 40 w 103"/>
                <a:gd name="T5" fmla="*/ 0 h 104"/>
                <a:gd name="T6" fmla="*/ 40 w 103"/>
                <a:gd name="T7" fmla="*/ 10 h 104"/>
                <a:gd name="T8" fmla="*/ 32 w 103"/>
                <a:gd name="T9" fmla="*/ 39 h 104"/>
                <a:gd name="T10" fmla="*/ 40 w 103"/>
                <a:gd name="T11" fmla="*/ 63 h 104"/>
                <a:gd name="T12" fmla="*/ 16 w 103"/>
                <a:gd name="T13" fmla="*/ 88 h 104"/>
                <a:gd name="T14" fmla="*/ 16 w 103"/>
                <a:gd name="T15" fmla="*/ 77 h 104"/>
                <a:gd name="T16" fmla="*/ 28 w 103"/>
                <a:gd name="T17" fmla="*/ 62 h 104"/>
                <a:gd name="T18" fmla="*/ 19 w 103"/>
                <a:gd name="T19" fmla="*/ 40 h 104"/>
                <a:gd name="T20" fmla="*/ 26 w 103"/>
                <a:gd name="T21" fmla="*/ 10 h 104"/>
                <a:gd name="T22" fmla="*/ 14 w 103"/>
                <a:gd name="T23" fmla="*/ 10 h 104"/>
                <a:gd name="T24" fmla="*/ 14 w 103"/>
                <a:gd name="T25" fmla="*/ 104 h 104"/>
                <a:gd name="T26" fmla="*/ 0 w 103"/>
                <a:gd name="T27" fmla="*/ 104 h 104"/>
                <a:gd name="T28" fmla="*/ 46 w 103"/>
                <a:gd name="T29" fmla="*/ 101 h 104"/>
                <a:gd name="T30" fmla="*/ 46 w 103"/>
                <a:gd name="T31" fmla="*/ 1 h 104"/>
                <a:gd name="T32" fmla="*/ 102 w 103"/>
                <a:gd name="T33" fmla="*/ 1 h 104"/>
                <a:gd name="T34" fmla="*/ 102 w 103"/>
                <a:gd name="T35" fmla="*/ 84 h 104"/>
                <a:gd name="T36" fmla="*/ 85 w 103"/>
                <a:gd name="T37" fmla="*/ 101 h 104"/>
                <a:gd name="T38" fmla="*/ 46 w 103"/>
                <a:gd name="T39" fmla="*/ 101 h 104"/>
                <a:gd name="T40" fmla="*/ 60 w 103"/>
                <a:gd name="T41" fmla="*/ 12 h 104"/>
                <a:gd name="T42" fmla="*/ 60 w 103"/>
                <a:gd name="T43" fmla="*/ 44 h 104"/>
                <a:gd name="T44" fmla="*/ 88 w 103"/>
                <a:gd name="T45" fmla="*/ 44 h 104"/>
                <a:gd name="T46" fmla="*/ 88 w 103"/>
                <a:gd name="T47" fmla="*/ 12 h 104"/>
                <a:gd name="T48" fmla="*/ 60 w 103"/>
                <a:gd name="T49" fmla="*/ 12 h 104"/>
                <a:gd name="T50" fmla="*/ 60 w 103"/>
                <a:gd name="T51" fmla="*/ 92 h 104"/>
                <a:gd name="T52" fmla="*/ 81 w 103"/>
                <a:gd name="T53" fmla="*/ 92 h 104"/>
                <a:gd name="T54" fmla="*/ 88 w 103"/>
                <a:gd name="T55" fmla="*/ 84 h 104"/>
                <a:gd name="T56" fmla="*/ 88 w 103"/>
                <a:gd name="T57" fmla="*/ 54 h 104"/>
                <a:gd name="T58" fmla="*/ 60 w 103"/>
                <a:gd name="T59" fmla="*/ 54 h 104"/>
                <a:gd name="T60" fmla="*/ 60 w 103"/>
                <a:gd name="T61" fmla="*/ 9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104">
                  <a:moveTo>
                    <a:pt x="0" y="104"/>
                  </a:moveTo>
                  <a:cubicBezTo>
                    <a:pt x="0" y="0"/>
                    <a:pt x="0" y="0"/>
                    <a:pt x="0" y="0"/>
                  </a:cubicBezTo>
                  <a:cubicBezTo>
                    <a:pt x="40" y="0"/>
                    <a:pt x="40" y="0"/>
                    <a:pt x="40" y="0"/>
                  </a:cubicBezTo>
                  <a:cubicBezTo>
                    <a:pt x="40" y="10"/>
                    <a:pt x="40" y="10"/>
                    <a:pt x="40" y="10"/>
                  </a:cubicBezTo>
                  <a:cubicBezTo>
                    <a:pt x="38" y="22"/>
                    <a:pt x="36" y="31"/>
                    <a:pt x="32" y="39"/>
                  </a:cubicBezTo>
                  <a:cubicBezTo>
                    <a:pt x="38" y="46"/>
                    <a:pt x="40" y="54"/>
                    <a:pt x="40" y="63"/>
                  </a:cubicBezTo>
                  <a:cubicBezTo>
                    <a:pt x="41" y="80"/>
                    <a:pt x="32" y="88"/>
                    <a:pt x="16" y="88"/>
                  </a:cubicBezTo>
                  <a:cubicBezTo>
                    <a:pt x="16" y="77"/>
                    <a:pt x="16" y="77"/>
                    <a:pt x="16" y="77"/>
                  </a:cubicBezTo>
                  <a:cubicBezTo>
                    <a:pt x="24" y="77"/>
                    <a:pt x="28" y="72"/>
                    <a:pt x="28" y="62"/>
                  </a:cubicBezTo>
                  <a:cubicBezTo>
                    <a:pt x="28" y="54"/>
                    <a:pt x="25" y="47"/>
                    <a:pt x="19" y="40"/>
                  </a:cubicBezTo>
                  <a:cubicBezTo>
                    <a:pt x="23" y="31"/>
                    <a:pt x="25" y="21"/>
                    <a:pt x="26" y="10"/>
                  </a:cubicBezTo>
                  <a:cubicBezTo>
                    <a:pt x="14" y="10"/>
                    <a:pt x="14" y="10"/>
                    <a:pt x="14" y="10"/>
                  </a:cubicBezTo>
                  <a:cubicBezTo>
                    <a:pt x="14" y="104"/>
                    <a:pt x="14" y="104"/>
                    <a:pt x="14" y="104"/>
                  </a:cubicBezTo>
                  <a:lnTo>
                    <a:pt x="0" y="104"/>
                  </a:lnTo>
                  <a:close/>
                  <a:moveTo>
                    <a:pt x="46" y="101"/>
                  </a:moveTo>
                  <a:cubicBezTo>
                    <a:pt x="46" y="1"/>
                    <a:pt x="46" y="1"/>
                    <a:pt x="46" y="1"/>
                  </a:cubicBezTo>
                  <a:cubicBezTo>
                    <a:pt x="102" y="1"/>
                    <a:pt x="102" y="1"/>
                    <a:pt x="102" y="1"/>
                  </a:cubicBezTo>
                  <a:cubicBezTo>
                    <a:pt x="102" y="84"/>
                    <a:pt x="102" y="84"/>
                    <a:pt x="102" y="84"/>
                  </a:cubicBezTo>
                  <a:cubicBezTo>
                    <a:pt x="103" y="96"/>
                    <a:pt x="97" y="102"/>
                    <a:pt x="85" y="101"/>
                  </a:cubicBezTo>
                  <a:lnTo>
                    <a:pt x="46" y="101"/>
                  </a:lnTo>
                  <a:close/>
                  <a:moveTo>
                    <a:pt x="60" y="12"/>
                  </a:moveTo>
                  <a:cubicBezTo>
                    <a:pt x="60" y="44"/>
                    <a:pt x="60" y="44"/>
                    <a:pt x="60" y="44"/>
                  </a:cubicBezTo>
                  <a:cubicBezTo>
                    <a:pt x="88" y="44"/>
                    <a:pt x="88" y="44"/>
                    <a:pt x="88" y="44"/>
                  </a:cubicBezTo>
                  <a:cubicBezTo>
                    <a:pt x="88" y="12"/>
                    <a:pt x="88" y="12"/>
                    <a:pt x="88" y="12"/>
                  </a:cubicBezTo>
                  <a:lnTo>
                    <a:pt x="60" y="12"/>
                  </a:lnTo>
                  <a:close/>
                  <a:moveTo>
                    <a:pt x="60" y="92"/>
                  </a:moveTo>
                  <a:cubicBezTo>
                    <a:pt x="81" y="92"/>
                    <a:pt x="81" y="92"/>
                    <a:pt x="81" y="92"/>
                  </a:cubicBezTo>
                  <a:cubicBezTo>
                    <a:pt x="86" y="92"/>
                    <a:pt x="88" y="90"/>
                    <a:pt x="88" y="84"/>
                  </a:cubicBezTo>
                  <a:cubicBezTo>
                    <a:pt x="88" y="54"/>
                    <a:pt x="88" y="54"/>
                    <a:pt x="88" y="54"/>
                  </a:cubicBezTo>
                  <a:cubicBezTo>
                    <a:pt x="60" y="54"/>
                    <a:pt x="60" y="54"/>
                    <a:pt x="60" y="54"/>
                  </a:cubicBezTo>
                  <a:lnTo>
                    <a:pt x="60" y="92"/>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9"/>
            <p:cNvSpPr>
              <a:spLocks noEditPoints="1"/>
            </p:cNvSpPr>
            <p:nvPr/>
          </p:nvSpPr>
          <p:spPr bwMode="auto">
            <a:xfrm>
              <a:off x="2026" y="2290"/>
              <a:ext cx="262" cy="246"/>
            </a:xfrm>
            <a:custGeom>
              <a:avLst/>
              <a:gdLst>
                <a:gd name="T0" fmla="*/ 1 w 111"/>
                <a:gd name="T1" fmla="*/ 10 h 104"/>
                <a:gd name="T2" fmla="*/ 1 w 111"/>
                <a:gd name="T3" fmla="*/ 0 h 104"/>
                <a:gd name="T4" fmla="*/ 49 w 111"/>
                <a:gd name="T5" fmla="*/ 0 h 104"/>
                <a:gd name="T6" fmla="*/ 49 w 111"/>
                <a:gd name="T7" fmla="*/ 10 h 104"/>
                <a:gd name="T8" fmla="*/ 43 w 111"/>
                <a:gd name="T9" fmla="*/ 10 h 104"/>
                <a:gd name="T10" fmla="*/ 43 w 111"/>
                <a:gd name="T11" fmla="*/ 73 h 104"/>
                <a:gd name="T12" fmla="*/ 50 w 111"/>
                <a:gd name="T13" fmla="*/ 71 h 104"/>
                <a:gd name="T14" fmla="*/ 50 w 111"/>
                <a:gd name="T15" fmla="*/ 81 h 104"/>
                <a:gd name="T16" fmla="*/ 46 w 111"/>
                <a:gd name="T17" fmla="*/ 82 h 104"/>
                <a:gd name="T18" fmla="*/ 43 w 111"/>
                <a:gd name="T19" fmla="*/ 83 h 104"/>
                <a:gd name="T20" fmla="*/ 43 w 111"/>
                <a:gd name="T21" fmla="*/ 104 h 104"/>
                <a:gd name="T22" fmla="*/ 31 w 111"/>
                <a:gd name="T23" fmla="*/ 104 h 104"/>
                <a:gd name="T24" fmla="*/ 31 w 111"/>
                <a:gd name="T25" fmla="*/ 86 h 104"/>
                <a:gd name="T26" fmla="*/ 0 w 111"/>
                <a:gd name="T27" fmla="*/ 90 h 104"/>
                <a:gd name="T28" fmla="*/ 0 w 111"/>
                <a:gd name="T29" fmla="*/ 78 h 104"/>
                <a:gd name="T30" fmla="*/ 6 w 111"/>
                <a:gd name="T31" fmla="*/ 78 h 104"/>
                <a:gd name="T32" fmla="*/ 6 w 111"/>
                <a:gd name="T33" fmla="*/ 10 h 104"/>
                <a:gd name="T34" fmla="*/ 1 w 111"/>
                <a:gd name="T35" fmla="*/ 10 h 104"/>
                <a:gd name="T36" fmla="*/ 18 w 111"/>
                <a:gd name="T37" fmla="*/ 10 h 104"/>
                <a:gd name="T38" fmla="*/ 18 w 111"/>
                <a:gd name="T39" fmla="*/ 25 h 104"/>
                <a:gd name="T40" fmla="*/ 31 w 111"/>
                <a:gd name="T41" fmla="*/ 25 h 104"/>
                <a:gd name="T42" fmla="*/ 31 w 111"/>
                <a:gd name="T43" fmla="*/ 10 h 104"/>
                <a:gd name="T44" fmla="*/ 18 w 111"/>
                <a:gd name="T45" fmla="*/ 10 h 104"/>
                <a:gd name="T46" fmla="*/ 18 w 111"/>
                <a:gd name="T47" fmla="*/ 35 h 104"/>
                <a:gd name="T48" fmla="*/ 18 w 111"/>
                <a:gd name="T49" fmla="*/ 50 h 104"/>
                <a:gd name="T50" fmla="*/ 31 w 111"/>
                <a:gd name="T51" fmla="*/ 50 h 104"/>
                <a:gd name="T52" fmla="*/ 31 w 111"/>
                <a:gd name="T53" fmla="*/ 35 h 104"/>
                <a:gd name="T54" fmla="*/ 18 w 111"/>
                <a:gd name="T55" fmla="*/ 35 h 104"/>
                <a:gd name="T56" fmla="*/ 18 w 111"/>
                <a:gd name="T57" fmla="*/ 77 h 104"/>
                <a:gd name="T58" fmla="*/ 31 w 111"/>
                <a:gd name="T59" fmla="*/ 75 h 104"/>
                <a:gd name="T60" fmla="*/ 31 w 111"/>
                <a:gd name="T61" fmla="*/ 60 h 104"/>
                <a:gd name="T62" fmla="*/ 18 w 111"/>
                <a:gd name="T63" fmla="*/ 60 h 104"/>
                <a:gd name="T64" fmla="*/ 18 w 111"/>
                <a:gd name="T65" fmla="*/ 77 h 104"/>
                <a:gd name="T66" fmla="*/ 47 w 111"/>
                <a:gd name="T67" fmla="*/ 104 h 104"/>
                <a:gd name="T68" fmla="*/ 47 w 111"/>
                <a:gd name="T69" fmla="*/ 94 h 104"/>
                <a:gd name="T70" fmla="*/ 61 w 111"/>
                <a:gd name="T71" fmla="*/ 65 h 104"/>
                <a:gd name="T72" fmla="*/ 75 w 111"/>
                <a:gd name="T73" fmla="*/ 65 h 104"/>
                <a:gd name="T74" fmla="*/ 47 w 111"/>
                <a:gd name="T75" fmla="*/ 104 h 104"/>
                <a:gd name="T76" fmla="*/ 54 w 111"/>
                <a:gd name="T77" fmla="*/ 58 h 104"/>
                <a:gd name="T78" fmla="*/ 54 w 111"/>
                <a:gd name="T79" fmla="*/ 1 h 104"/>
                <a:gd name="T80" fmla="*/ 105 w 111"/>
                <a:gd name="T81" fmla="*/ 1 h 104"/>
                <a:gd name="T82" fmla="*/ 105 w 111"/>
                <a:gd name="T83" fmla="*/ 40 h 104"/>
                <a:gd name="T84" fmla="*/ 89 w 111"/>
                <a:gd name="T85" fmla="*/ 58 h 104"/>
                <a:gd name="T86" fmla="*/ 54 w 111"/>
                <a:gd name="T87" fmla="*/ 58 h 104"/>
                <a:gd name="T88" fmla="*/ 68 w 111"/>
                <a:gd name="T89" fmla="*/ 48 h 104"/>
                <a:gd name="T90" fmla="*/ 83 w 111"/>
                <a:gd name="T91" fmla="*/ 48 h 104"/>
                <a:gd name="T92" fmla="*/ 91 w 111"/>
                <a:gd name="T93" fmla="*/ 40 h 104"/>
                <a:gd name="T94" fmla="*/ 91 w 111"/>
                <a:gd name="T95" fmla="*/ 11 h 104"/>
                <a:gd name="T96" fmla="*/ 68 w 111"/>
                <a:gd name="T97" fmla="*/ 11 h 104"/>
                <a:gd name="T98" fmla="*/ 68 w 111"/>
                <a:gd name="T99" fmla="*/ 48 h 104"/>
                <a:gd name="T100" fmla="*/ 111 w 111"/>
                <a:gd name="T101" fmla="*/ 104 h 104"/>
                <a:gd name="T102" fmla="*/ 83 w 111"/>
                <a:gd name="T103" fmla="*/ 65 h 104"/>
                <a:gd name="T104" fmla="*/ 97 w 111"/>
                <a:gd name="T105" fmla="*/ 65 h 104"/>
                <a:gd name="T106" fmla="*/ 111 w 111"/>
                <a:gd name="T107" fmla="*/ 94 h 104"/>
                <a:gd name="T108" fmla="*/ 111 w 111"/>
                <a:gd name="T10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04">
                  <a:moveTo>
                    <a:pt x="1" y="10"/>
                  </a:moveTo>
                  <a:cubicBezTo>
                    <a:pt x="1" y="0"/>
                    <a:pt x="1" y="0"/>
                    <a:pt x="1" y="0"/>
                  </a:cubicBezTo>
                  <a:cubicBezTo>
                    <a:pt x="49" y="0"/>
                    <a:pt x="49" y="0"/>
                    <a:pt x="49" y="0"/>
                  </a:cubicBezTo>
                  <a:cubicBezTo>
                    <a:pt x="49" y="10"/>
                    <a:pt x="49" y="10"/>
                    <a:pt x="49" y="10"/>
                  </a:cubicBezTo>
                  <a:cubicBezTo>
                    <a:pt x="43" y="10"/>
                    <a:pt x="43" y="10"/>
                    <a:pt x="43" y="10"/>
                  </a:cubicBezTo>
                  <a:cubicBezTo>
                    <a:pt x="43" y="73"/>
                    <a:pt x="43" y="73"/>
                    <a:pt x="43" y="73"/>
                  </a:cubicBezTo>
                  <a:cubicBezTo>
                    <a:pt x="45" y="73"/>
                    <a:pt x="48" y="72"/>
                    <a:pt x="50" y="71"/>
                  </a:cubicBezTo>
                  <a:cubicBezTo>
                    <a:pt x="50" y="81"/>
                    <a:pt x="50" y="81"/>
                    <a:pt x="50" y="81"/>
                  </a:cubicBezTo>
                  <a:cubicBezTo>
                    <a:pt x="49" y="81"/>
                    <a:pt x="48" y="82"/>
                    <a:pt x="46" y="82"/>
                  </a:cubicBezTo>
                  <a:cubicBezTo>
                    <a:pt x="45" y="83"/>
                    <a:pt x="44" y="83"/>
                    <a:pt x="43" y="83"/>
                  </a:cubicBezTo>
                  <a:cubicBezTo>
                    <a:pt x="43" y="104"/>
                    <a:pt x="43" y="104"/>
                    <a:pt x="43" y="104"/>
                  </a:cubicBezTo>
                  <a:cubicBezTo>
                    <a:pt x="31" y="104"/>
                    <a:pt x="31" y="104"/>
                    <a:pt x="31" y="104"/>
                  </a:cubicBezTo>
                  <a:cubicBezTo>
                    <a:pt x="31" y="86"/>
                    <a:pt x="31" y="86"/>
                    <a:pt x="31" y="86"/>
                  </a:cubicBezTo>
                  <a:cubicBezTo>
                    <a:pt x="24" y="87"/>
                    <a:pt x="14" y="89"/>
                    <a:pt x="0" y="90"/>
                  </a:cubicBezTo>
                  <a:cubicBezTo>
                    <a:pt x="0" y="78"/>
                    <a:pt x="0" y="78"/>
                    <a:pt x="0" y="78"/>
                  </a:cubicBezTo>
                  <a:cubicBezTo>
                    <a:pt x="6" y="78"/>
                    <a:pt x="6" y="78"/>
                    <a:pt x="6" y="78"/>
                  </a:cubicBezTo>
                  <a:cubicBezTo>
                    <a:pt x="6" y="10"/>
                    <a:pt x="6" y="10"/>
                    <a:pt x="6" y="10"/>
                  </a:cubicBezTo>
                  <a:lnTo>
                    <a:pt x="1" y="10"/>
                  </a:lnTo>
                  <a:close/>
                  <a:moveTo>
                    <a:pt x="18" y="10"/>
                  </a:moveTo>
                  <a:cubicBezTo>
                    <a:pt x="18" y="25"/>
                    <a:pt x="18" y="25"/>
                    <a:pt x="18" y="25"/>
                  </a:cubicBezTo>
                  <a:cubicBezTo>
                    <a:pt x="31" y="25"/>
                    <a:pt x="31" y="25"/>
                    <a:pt x="31" y="25"/>
                  </a:cubicBezTo>
                  <a:cubicBezTo>
                    <a:pt x="31" y="10"/>
                    <a:pt x="31" y="10"/>
                    <a:pt x="31" y="10"/>
                  </a:cubicBezTo>
                  <a:lnTo>
                    <a:pt x="18" y="10"/>
                  </a:lnTo>
                  <a:close/>
                  <a:moveTo>
                    <a:pt x="18" y="35"/>
                  </a:moveTo>
                  <a:cubicBezTo>
                    <a:pt x="18" y="50"/>
                    <a:pt x="18" y="50"/>
                    <a:pt x="18" y="50"/>
                  </a:cubicBezTo>
                  <a:cubicBezTo>
                    <a:pt x="31" y="50"/>
                    <a:pt x="31" y="50"/>
                    <a:pt x="31" y="50"/>
                  </a:cubicBezTo>
                  <a:cubicBezTo>
                    <a:pt x="31" y="35"/>
                    <a:pt x="31" y="35"/>
                    <a:pt x="31" y="35"/>
                  </a:cubicBezTo>
                  <a:lnTo>
                    <a:pt x="18" y="35"/>
                  </a:lnTo>
                  <a:close/>
                  <a:moveTo>
                    <a:pt x="18" y="77"/>
                  </a:moveTo>
                  <a:cubicBezTo>
                    <a:pt x="23" y="76"/>
                    <a:pt x="27" y="76"/>
                    <a:pt x="31" y="75"/>
                  </a:cubicBezTo>
                  <a:cubicBezTo>
                    <a:pt x="31" y="60"/>
                    <a:pt x="31" y="60"/>
                    <a:pt x="31" y="60"/>
                  </a:cubicBezTo>
                  <a:cubicBezTo>
                    <a:pt x="18" y="60"/>
                    <a:pt x="18" y="60"/>
                    <a:pt x="18" y="60"/>
                  </a:cubicBezTo>
                  <a:lnTo>
                    <a:pt x="18" y="77"/>
                  </a:lnTo>
                  <a:close/>
                  <a:moveTo>
                    <a:pt x="47" y="104"/>
                  </a:moveTo>
                  <a:cubicBezTo>
                    <a:pt x="47" y="94"/>
                    <a:pt x="47" y="94"/>
                    <a:pt x="47" y="94"/>
                  </a:cubicBezTo>
                  <a:cubicBezTo>
                    <a:pt x="55" y="87"/>
                    <a:pt x="60" y="78"/>
                    <a:pt x="61" y="65"/>
                  </a:cubicBezTo>
                  <a:cubicBezTo>
                    <a:pt x="75" y="65"/>
                    <a:pt x="75" y="65"/>
                    <a:pt x="75" y="65"/>
                  </a:cubicBezTo>
                  <a:cubicBezTo>
                    <a:pt x="73" y="84"/>
                    <a:pt x="64" y="97"/>
                    <a:pt x="47" y="104"/>
                  </a:cubicBezTo>
                  <a:close/>
                  <a:moveTo>
                    <a:pt x="54" y="58"/>
                  </a:moveTo>
                  <a:cubicBezTo>
                    <a:pt x="54" y="1"/>
                    <a:pt x="54" y="1"/>
                    <a:pt x="54" y="1"/>
                  </a:cubicBezTo>
                  <a:cubicBezTo>
                    <a:pt x="105" y="1"/>
                    <a:pt x="105" y="1"/>
                    <a:pt x="105" y="1"/>
                  </a:cubicBezTo>
                  <a:cubicBezTo>
                    <a:pt x="105" y="40"/>
                    <a:pt x="105" y="40"/>
                    <a:pt x="105" y="40"/>
                  </a:cubicBezTo>
                  <a:cubicBezTo>
                    <a:pt x="106" y="52"/>
                    <a:pt x="100" y="58"/>
                    <a:pt x="89" y="58"/>
                  </a:cubicBezTo>
                  <a:lnTo>
                    <a:pt x="54" y="58"/>
                  </a:lnTo>
                  <a:close/>
                  <a:moveTo>
                    <a:pt x="68" y="48"/>
                  </a:moveTo>
                  <a:cubicBezTo>
                    <a:pt x="83" y="48"/>
                    <a:pt x="83" y="48"/>
                    <a:pt x="83" y="48"/>
                  </a:cubicBezTo>
                  <a:cubicBezTo>
                    <a:pt x="88" y="48"/>
                    <a:pt x="91" y="46"/>
                    <a:pt x="91" y="40"/>
                  </a:cubicBezTo>
                  <a:cubicBezTo>
                    <a:pt x="91" y="11"/>
                    <a:pt x="91" y="11"/>
                    <a:pt x="91" y="11"/>
                  </a:cubicBezTo>
                  <a:cubicBezTo>
                    <a:pt x="68" y="11"/>
                    <a:pt x="68" y="11"/>
                    <a:pt x="68" y="11"/>
                  </a:cubicBezTo>
                  <a:lnTo>
                    <a:pt x="68" y="48"/>
                  </a:lnTo>
                  <a:close/>
                  <a:moveTo>
                    <a:pt x="111" y="104"/>
                  </a:moveTo>
                  <a:cubicBezTo>
                    <a:pt x="95" y="96"/>
                    <a:pt x="85" y="83"/>
                    <a:pt x="83" y="65"/>
                  </a:cubicBezTo>
                  <a:cubicBezTo>
                    <a:pt x="97" y="65"/>
                    <a:pt x="97" y="65"/>
                    <a:pt x="97" y="65"/>
                  </a:cubicBezTo>
                  <a:cubicBezTo>
                    <a:pt x="99" y="78"/>
                    <a:pt x="103" y="87"/>
                    <a:pt x="111" y="94"/>
                  </a:cubicBezTo>
                  <a:lnTo>
                    <a:pt x="111" y="10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0"/>
            <p:cNvSpPr>
              <a:spLocks noEditPoints="1"/>
            </p:cNvSpPr>
            <p:nvPr/>
          </p:nvSpPr>
          <p:spPr bwMode="auto">
            <a:xfrm>
              <a:off x="2317" y="2279"/>
              <a:ext cx="259" cy="245"/>
            </a:xfrm>
            <a:custGeom>
              <a:avLst/>
              <a:gdLst>
                <a:gd name="T0" fmla="*/ 0 w 110"/>
                <a:gd name="T1" fmla="*/ 104 h 104"/>
                <a:gd name="T2" fmla="*/ 0 w 110"/>
                <a:gd name="T3" fmla="*/ 94 h 104"/>
                <a:gd name="T4" fmla="*/ 32 w 110"/>
                <a:gd name="T5" fmla="*/ 94 h 104"/>
                <a:gd name="T6" fmla="*/ 32 w 110"/>
                <a:gd name="T7" fmla="*/ 0 h 104"/>
                <a:gd name="T8" fmla="*/ 47 w 110"/>
                <a:gd name="T9" fmla="*/ 0 h 104"/>
                <a:gd name="T10" fmla="*/ 47 w 110"/>
                <a:gd name="T11" fmla="*/ 94 h 104"/>
                <a:gd name="T12" fmla="*/ 63 w 110"/>
                <a:gd name="T13" fmla="*/ 94 h 104"/>
                <a:gd name="T14" fmla="*/ 63 w 110"/>
                <a:gd name="T15" fmla="*/ 0 h 104"/>
                <a:gd name="T16" fmla="*/ 77 w 110"/>
                <a:gd name="T17" fmla="*/ 0 h 104"/>
                <a:gd name="T18" fmla="*/ 77 w 110"/>
                <a:gd name="T19" fmla="*/ 94 h 104"/>
                <a:gd name="T20" fmla="*/ 110 w 110"/>
                <a:gd name="T21" fmla="*/ 94 h 104"/>
                <a:gd name="T22" fmla="*/ 110 w 110"/>
                <a:gd name="T23" fmla="*/ 104 h 104"/>
                <a:gd name="T24" fmla="*/ 0 w 110"/>
                <a:gd name="T25" fmla="*/ 104 h 104"/>
                <a:gd name="T26" fmla="*/ 12 w 110"/>
                <a:gd name="T27" fmla="*/ 71 h 104"/>
                <a:gd name="T28" fmla="*/ 2 w 110"/>
                <a:gd name="T29" fmla="*/ 19 h 104"/>
                <a:gd name="T30" fmla="*/ 17 w 110"/>
                <a:gd name="T31" fmla="*/ 19 h 104"/>
                <a:gd name="T32" fmla="*/ 25 w 110"/>
                <a:gd name="T33" fmla="*/ 71 h 104"/>
                <a:gd name="T34" fmla="*/ 12 w 110"/>
                <a:gd name="T35" fmla="*/ 71 h 104"/>
                <a:gd name="T36" fmla="*/ 85 w 110"/>
                <a:gd name="T37" fmla="*/ 71 h 104"/>
                <a:gd name="T38" fmla="*/ 93 w 110"/>
                <a:gd name="T39" fmla="*/ 19 h 104"/>
                <a:gd name="T40" fmla="*/ 108 w 110"/>
                <a:gd name="T41" fmla="*/ 19 h 104"/>
                <a:gd name="T42" fmla="*/ 97 w 110"/>
                <a:gd name="T43" fmla="*/ 71 h 104"/>
                <a:gd name="T44" fmla="*/ 85 w 110"/>
                <a:gd name="T4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104">
                  <a:moveTo>
                    <a:pt x="0" y="104"/>
                  </a:moveTo>
                  <a:cubicBezTo>
                    <a:pt x="0" y="94"/>
                    <a:pt x="0" y="94"/>
                    <a:pt x="0" y="94"/>
                  </a:cubicBezTo>
                  <a:cubicBezTo>
                    <a:pt x="32" y="94"/>
                    <a:pt x="32" y="94"/>
                    <a:pt x="32" y="94"/>
                  </a:cubicBezTo>
                  <a:cubicBezTo>
                    <a:pt x="32" y="0"/>
                    <a:pt x="32" y="0"/>
                    <a:pt x="32" y="0"/>
                  </a:cubicBezTo>
                  <a:cubicBezTo>
                    <a:pt x="47" y="0"/>
                    <a:pt x="47" y="0"/>
                    <a:pt x="47" y="0"/>
                  </a:cubicBezTo>
                  <a:cubicBezTo>
                    <a:pt x="47" y="94"/>
                    <a:pt x="47" y="94"/>
                    <a:pt x="47" y="94"/>
                  </a:cubicBezTo>
                  <a:cubicBezTo>
                    <a:pt x="63" y="94"/>
                    <a:pt x="63" y="94"/>
                    <a:pt x="63" y="94"/>
                  </a:cubicBezTo>
                  <a:cubicBezTo>
                    <a:pt x="63" y="0"/>
                    <a:pt x="63" y="0"/>
                    <a:pt x="63" y="0"/>
                  </a:cubicBezTo>
                  <a:cubicBezTo>
                    <a:pt x="77" y="0"/>
                    <a:pt x="77" y="0"/>
                    <a:pt x="77" y="0"/>
                  </a:cubicBezTo>
                  <a:cubicBezTo>
                    <a:pt x="77" y="94"/>
                    <a:pt x="77" y="94"/>
                    <a:pt x="77" y="94"/>
                  </a:cubicBezTo>
                  <a:cubicBezTo>
                    <a:pt x="110" y="94"/>
                    <a:pt x="110" y="94"/>
                    <a:pt x="110" y="94"/>
                  </a:cubicBezTo>
                  <a:cubicBezTo>
                    <a:pt x="110" y="104"/>
                    <a:pt x="110" y="104"/>
                    <a:pt x="110" y="104"/>
                  </a:cubicBezTo>
                  <a:lnTo>
                    <a:pt x="0" y="104"/>
                  </a:lnTo>
                  <a:close/>
                  <a:moveTo>
                    <a:pt x="12" y="71"/>
                  </a:moveTo>
                  <a:cubicBezTo>
                    <a:pt x="8" y="59"/>
                    <a:pt x="5" y="41"/>
                    <a:pt x="2" y="19"/>
                  </a:cubicBezTo>
                  <a:cubicBezTo>
                    <a:pt x="17" y="19"/>
                    <a:pt x="17" y="19"/>
                    <a:pt x="17" y="19"/>
                  </a:cubicBezTo>
                  <a:cubicBezTo>
                    <a:pt x="18" y="35"/>
                    <a:pt x="21" y="52"/>
                    <a:pt x="25" y="71"/>
                  </a:cubicBezTo>
                  <a:lnTo>
                    <a:pt x="12" y="71"/>
                  </a:lnTo>
                  <a:close/>
                  <a:moveTo>
                    <a:pt x="85" y="71"/>
                  </a:moveTo>
                  <a:cubicBezTo>
                    <a:pt x="89" y="55"/>
                    <a:pt x="92" y="38"/>
                    <a:pt x="93" y="19"/>
                  </a:cubicBezTo>
                  <a:cubicBezTo>
                    <a:pt x="108" y="19"/>
                    <a:pt x="108" y="19"/>
                    <a:pt x="108" y="19"/>
                  </a:cubicBezTo>
                  <a:cubicBezTo>
                    <a:pt x="105" y="41"/>
                    <a:pt x="102" y="59"/>
                    <a:pt x="97" y="71"/>
                  </a:cubicBezTo>
                  <a:lnTo>
                    <a:pt x="85" y="71"/>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1"/>
            <p:cNvSpPr>
              <a:spLocks noEditPoints="1"/>
            </p:cNvSpPr>
            <p:nvPr/>
          </p:nvSpPr>
          <p:spPr bwMode="auto">
            <a:xfrm>
              <a:off x="2614" y="2276"/>
              <a:ext cx="253" cy="262"/>
            </a:xfrm>
            <a:custGeom>
              <a:avLst/>
              <a:gdLst>
                <a:gd name="T0" fmla="*/ 0 w 107"/>
                <a:gd name="T1" fmla="*/ 110 h 111"/>
                <a:gd name="T2" fmla="*/ 0 w 107"/>
                <a:gd name="T3" fmla="*/ 5 h 111"/>
                <a:gd name="T4" fmla="*/ 35 w 107"/>
                <a:gd name="T5" fmla="*/ 5 h 111"/>
                <a:gd name="T6" fmla="*/ 35 w 107"/>
                <a:gd name="T7" fmla="*/ 15 h 111"/>
                <a:gd name="T8" fmla="*/ 27 w 107"/>
                <a:gd name="T9" fmla="*/ 46 h 111"/>
                <a:gd name="T10" fmla="*/ 35 w 107"/>
                <a:gd name="T11" fmla="*/ 71 h 111"/>
                <a:gd name="T12" fmla="*/ 14 w 107"/>
                <a:gd name="T13" fmla="*/ 94 h 111"/>
                <a:gd name="T14" fmla="*/ 14 w 107"/>
                <a:gd name="T15" fmla="*/ 83 h 111"/>
                <a:gd name="T16" fmla="*/ 24 w 107"/>
                <a:gd name="T17" fmla="*/ 69 h 111"/>
                <a:gd name="T18" fmla="*/ 15 w 107"/>
                <a:gd name="T19" fmla="*/ 46 h 111"/>
                <a:gd name="T20" fmla="*/ 23 w 107"/>
                <a:gd name="T21" fmla="*/ 15 h 111"/>
                <a:gd name="T22" fmla="*/ 12 w 107"/>
                <a:gd name="T23" fmla="*/ 15 h 111"/>
                <a:gd name="T24" fmla="*/ 12 w 107"/>
                <a:gd name="T25" fmla="*/ 110 h 111"/>
                <a:gd name="T26" fmla="*/ 0 w 107"/>
                <a:gd name="T27" fmla="*/ 110 h 111"/>
                <a:gd name="T28" fmla="*/ 88 w 107"/>
                <a:gd name="T29" fmla="*/ 108 h 111"/>
                <a:gd name="T30" fmla="*/ 74 w 107"/>
                <a:gd name="T31" fmla="*/ 94 h 111"/>
                <a:gd name="T32" fmla="*/ 74 w 107"/>
                <a:gd name="T33" fmla="*/ 66 h 111"/>
                <a:gd name="T34" fmla="*/ 65 w 107"/>
                <a:gd name="T35" fmla="*/ 66 h 111"/>
                <a:gd name="T36" fmla="*/ 35 w 107"/>
                <a:gd name="T37" fmla="*/ 111 h 111"/>
                <a:gd name="T38" fmla="*/ 35 w 107"/>
                <a:gd name="T39" fmla="*/ 101 h 111"/>
                <a:gd name="T40" fmla="*/ 51 w 107"/>
                <a:gd name="T41" fmla="*/ 66 h 111"/>
                <a:gd name="T42" fmla="*/ 38 w 107"/>
                <a:gd name="T43" fmla="*/ 66 h 111"/>
                <a:gd name="T44" fmla="*/ 38 w 107"/>
                <a:gd name="T45" fmla="*/ 57 h 111"/>
                <a:gd name="T46" fmla="*/ 105 w 107"/>
                <a:gd name="T47" fmla="*/ 57 h 111"/>
                <a:gd name="T48" fmla="*/ 105 w 107"/>
                <a:gd name="T49" fmla="*/ 66 h 111"/>
                <a:gd name="T50" fmla="*/ 88 w 107"/>
                <a:gd name="T51" fmla="*/ 66 h 111"/>
                <a:gd name="T52" fmla="*/ 88 w 107"/>
                <a:gd name="T53" fmla="*/ 94 h 111"/>
                <a:gd name="T54" fmla="*/ 92 w 107"/>
                <a:gd name="T55" fmla="*/ 98 h 111"/>
                <a:gd name="T56" fmla="*/ 94 w 107"/>
                <a:gd name="T57" fmla="*/ 98 h 111"/>
                <a:gd name="T58" fmla="*/ 98 w 107"/>
                <a:gd name="T59" fmla="*/ 94 h 111"/>
                <a:gd name="T60" fmla="*/ 98 w 107"/>
                <a:gd name="T61" fmla="*/ 89 h 111"/>
                <a:gd name="T62" fmla="*/ 107 w 107"/>
                <a:gd name="T63" fmla="*/ 89 h 111"/>
                <a:gd name="T64" fmla="*/ 107 w 107"/>
                <a:gd name="T65" fmla="*/ 95 h 111"/>
                <a:gd name="T66" fmla="*/ 95 w 107"/>
                <a:gd name="T67" fmla="*/ 108 h 111"/>
                <a:gd name="T68" fmla="*/ 88 w 107"/>
                <a:gd name="T69" fmla="*/ 108 h 111"/>
                <a:gd name="T70" fmla="*/ 38 w 107"/>
                <a:gd name="T71" fmla="*/ 29 h 111"/>
                <a:gd name="T72" fmla="*/ 38 w 107"/>
                <a:gd name="T73" fmla="*/ 10 h 111"/>
                <a:gd name="T74" fmla="*/ 63 w 107"/>
                <a:gd name="T75" fmla="*/ 10 h 111"/>
                <a:gd name="T76" fmla="*/ 63 w 107"/>
                <a:gd name="T77" fmla="*/ 0 h 111"/>
                <a:gd name="T78" fmla="*/ 79 w 107"/>
                <a:gd name="T79" fmla="*/ 0 h 111"/>
                <a:gd name="T80" fmla="*/ 79 w 107"/>
                <a:gd name="T81" fmla="*/ 10 h 111"/>
                <a:gd name="T82" fmla="*/ 104 w 107"/>
                <a:gd name="T83" fmla="*/ 10 h 111"/>
                <a:gd name="T84" fmla="*/ 104 w 107"/>
                <a:gd name="T85" fmla="*/ 29 h 111"/>
                <a:gd name="T86" fmla="*/ 91 w 107"/>
                <a:gd name="T87" fmla="*/ 29 h 111"/>
                <a:gd name="T88" fmla="*/ 91 w 107"/>
                <a:gd name="T89" fmla="*/ 19 h 111"/>
                <a:gd name="T90" fmla="*/ 51 w 107"/>
                <a:gd name="T91" fmla="*/ 19 h 111"/>
                <a:gd name="T92" fmla="*/ 51 w 107"/>
                <a:gd name="T93" fmla="*/ 29 h 111"/>
                <a:gd name="T94" fmla="*/ 38 w 107"/>
                <a:gd name="T95" fmla="*/ 29 h 111"/>
                <a:gd name="T96" fmla="*/ 44 w 107"/>
                <a:gd name="T97" fmla="*/ 44 h 111"/>
                <a:gd name="T98" fmla="*/ 44 w 107"/>
                <a:gd name="T99" fmla="*/ 34 h 111"/>
                <a:gd name="T100" fmla="*/ 99 w 107"/>
                <a:gd name="T101" fmla="*/ 34 h 111"/>
                <a:gd name="T102" fmla="*/ 99 w 107"/>
                <a:gd name="T103" fmla="*/ 44 h 111"/>
                <a:gd name="T104" fmla="*/ 44 w 107"/>
                <a:gd name="T105"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111">
                  <a:moveTo>
                    <a:pt x="0" y="110"/>
                  </a:moveTo>
                  <a:cubicBezTo>
                    <a:pt x="0" y="5"/>
                    <a:pt x="0" y="5"/>
                    <a:pt x="0" y="5"/>
                  </a:cubicBezTo>
                  <a:cubicBezTo>
                    <a:pt x="35" y="5"/>
                    <a:pt x="35" y="5"/>
                    <a:pt x="35" y="5"/>
                  </a:cubicBezTo>
                  <a:cubicBezTo>
                    <a:pt x="35" y="15"/>
                    <a:pt x="35" y="15"/>
                    <a:pt x="35" y="15"/>
                  </a:cubicBezTo>
                  <a:cubicBezTo>
                    <a:pt x="34" y="27"/>
                    <a:pt x="32" y="37"/>
                    <a:pt x="27" y="46"/>
                  </a:cubicBezTo>
                  <a:cubicBezTo>
                    <a:pt x="32" y="52"/>
                    <a:pt x="35" y="61"/>
                    <a:pt x="35" y="71"/>
                  </a:cubicBezTo>
                  <a:cubicBezTo>
                    <a:pt x="35" y="87"/>
                    <a:pt x="28" y="94"/>
                    <a:pt x="14" y="94"/>
                  </a:cubicBezTo>
                  <a:cubicBezTo>
                    <a:pt x="14" y="83"/>
                    <a:pt x="14" y="83"/>
                    <a:pt x="14" y="83"/>
                  </a:cubicBezTo>
                  <a:cubicBezTo>
                    <a:pt x="21" y="83"/>
                    <a:pt x="24" y="79"/>
                    <a:pt x="24" y="69"/>
                  </a:cubicBezTo>
                  <a:cubicBezTo>
                    <a:pt x="24" y="60"/>
                    <a:pt x="21" y="52"/>
                    <a:pt x="15" y="46"/>
                  </a:cubicBezTo>
                  <a:cubicBezTo>
                    <a:pt x="20" y="37"/>
                    <a:pt x="22" y="27"/>
                    <a:pt x="23" y="15"/>
                  </a:cubicBezTo>
                  <a:cubicBezTo>
                    <a:pt x="12" y="15"/>
                    <a:pt x="12" y="15"/>
                    <a:pt x="12" y="15"/>
                  </a:cubicBezTo>
                  <a:cubicBezTo>
                    <a:pt x="12" y="110"/>
                    <a:pt x="12" y="110"/>
                    <a:pt x="12" y="110"/>
                  </a:cubicBezTo>
                  <a:lnTo>
                    <a:pt x="0" y="110"/>
                  </a:lnTo>
                  <a:close/>
                  <a:moveTo>
                    <a:pt x="88" y="108"/>
                  </a:moveTo>
                  <a:cubicBezTo>
                    <a:pt x="78" y="108"/>
                    <a:pt x="74" y="103"/>
                    <a:pt x="74" y="94"/>
                  </a:cubicBezTo>
                  <a:cubicBezTo>
                    <a:pt x="74" y="66"/>
                    <a:pt x="74" y="66"/>
                    <a:pt x="74" y="66"/>
                  </a:cubicBezTo>
                  <a:cubicBezTo>
                    <a:pt x="65" y="66"/>
                    <a:pt x="65" y="66"/>
                    <a:pt x="65" y="66"/>
                  </a:cubicBezTo>
                  <a:cubicBezTo>
                    <a:pt x="65" y="88"/>
                    <a:pt x="55" y="103"/>
                    <a:pt x="35" y="111"/>
                  </a:cubicBezTo>
                  <a:cubicBezTo>
                    <a:pt x="35" y="101"/>
                    <a:pt x="35" y="101"/>
                    <a:pt x="35" y="101"/>
                  </a:cubicBezTo>
                  <a:cubicBezTo>
                    <a:pt x="46" y="94"/>
                    <a:pt x="51" y="83"/>
                    <a:pt x="51" y="66"/>
                  </a:cubicBezTo>
                  <a:cubicBezTo>
                    <a:pt x="38" y="66"/>
                    <a:pt x="38" y="66"/>
                    <a:pt x="38" y="66"/>
                  </a:cubicBezTo>
                  <a:cubicBezTo>
                    <a:pt x="38" y="57"/>
                    <a:pt x="38" y="57"/>
                    <a:pt x="38" y="57"/>
                  </a:cubicBezTo>
                  <a:cubicBezTo>
                    <a:pt x="105" y="57"/>
                    <a:pt x="105" y="57"/>
                    <a:pt x="105" y="57"/>
                  </a:cubicBezTo>
                  <a:cubicBezTo>
                    <a:pt x="105" y="66"/>
                    <a:pt x="105" y="66"/>
                    <a:pt x="105" y="66"/>
                  </a:cubicBezTo>
                  <a:cubicBezTo>
                    <a:pt x="88" y="66"/>
                    <a:pt x="88" y="66"/>
                    <a:pt x="88" y="66"/>
                  </a:cubicBezTo>
                  <a:cubicBezTo>
                    <a:pt x="88" y="94"/>
                    <a:pt x="88" y="94"/>
                    <a:pt x="88" y="94"/>
                  </a:cubicBezTo>
                  <a:cubicBezTo>
                    <a:pt x="88" y="97"/>
                    <a:pt x="89" y="98"/>
                    <a:pt x="92" y="98"/>
                  </a:cubicBezTo>
                  <a:cubicBezTo>
                    <a:pt x="94" y="98"/>
                    <a:pt x="94" y="98"/>
                    <a:pt x="94" y="98"/>
                  </a:cubicBezTo>
                  <a:cubicBezTo>
                    <a:pt x="97" y="98"/>
                    <a:pt x="98" y="97"/>
                    <a:pt x="98" y="94"/>
                  </a:cubicBezTo>
                  <a:cubicBezTo>
                    <a:pt x="98" y="89"/>
                    <a:pt x="98" y="89"/>
                    <a:pt x="98" y="89"/>
                  </a:cubicBezTo>
                  <a:cubicBezTo>
                    <a:pt x="107" y="89"/>
                    <a:pt x="107" y="89"/>
                    <a:pt x="107" y="89"/>
                  </a:cubicBezTo>
                  <a:cubicBezTo>
                    <a:pt x="107" y="95"/>
                    <a:pt x="107" y="95"/>
                    <a:pt x="107" y="95"/>
                  </a:cubicBezTo>
                  <a:cubicBezTo>
                    <a:pt x="107" y="104"/>
                    <a:pt x="103" y="108"/>
                    <a:pt x="95" y="108"/>
                  </a:cubicBezTo>
                  <a:lnTo>
                    <a:pt x="88" y="108"/>
                  </a:lnTo>
                  <a:close/>
                  <a:moveTo>
                    <a:pt x="38" y="29"/>
                  </a:moveTo>
                  <a:cubicBezTo>
                    <a:pt x="38" y="10"/>
                    <a:pt x="38" y="10"/>
                    <a:pt x="38" y="10"/>
                  </a:cubicBezTo>
                  <a:cubicBezTo>
                    <a:pt x="63" y="10"/>
                    <a:pt x="63" y="10"/>
                    <a:pt x="63" y="10"/>
                  </a:cubicBezTo>
                  <a:cubicBezTo>
                    <a:pt x="63" y="0"/>
                    <a:pt x="63" y="0"/>
                    <a:pt x="63" y="0"/>
                  </a:cubicBezTo>
                  <a:cubicBezTo>
                    <a:pt x="79" y="0"/>
                    <a:pt x="79" y="0"/>
                    <a:pt x="79" y="0"/>
                  </a:cubicBezTo>
                  <a:cubicBezTo>
                    <a:pt x="79" y="10"/>
                    <a:pt x="79" y="10"/>
                    <a:pt x="79" y="10"/>
                  </a:cubicBezTo>
                  <a:cubicBezTo>
                    <a:pt x="104" y="10"/>
                    <a:pt x="104" y="10"/>
                    <a:pt x="104" y="10"/>
                  </a:cubicBezTo>
                  <a:cubicBezTo>
                    <a:pt x="104" y="29"/>
                    <a:pt x="104" y="29"/>
                    <a:pt x="104" y="29"/>
                  </a:cubicBezTo>
                  <a:cubicBezTo>
                    <a:pt x="91" y="29"/>
                    <a:pt x="91" y="29"/>
                    <a:pt x="91" y="29"/>
                  </a:cubicBezTo>
                  <a:cubicBezTo>
                    <a:pt x="91" y="19"/>
                    <a:pt x="91" y="19"/>
                    <a:pt x="91" y="19"/>
                  </a:cubicBezTo>
                  <a:cubicBezTo>
                    <a:pt x="51" y="19"/>
                    <a:pt x="51" y="19"/>
                    <a:pt x="51" y="19"/>
                  </a:cubicBezTo>
                  <a:cubicBezTo>
                    <a:pt x="51" y="29"/>
                    <a:pt x="51" y="29"/>
                    <a:pt x="51" y="29"/>
                  </a:cubicBezTo>
                  <a:lnTo>
                    <a:pt x="38" y="29"/>
                  </a:lnTo>
                  <a:close/>
                  <a:moveTo>
                    <a:pt x="44" y="44"/>
                  </a:moveTo>
                  <a:cubicBezTo>
                    <a:pt x="44" y="34"/>
                    <a:pt x="44" y="34"/>
                    <a:pt x="44" y="34"/>
                  </a:cubicBezTo>
                  <a:cubicBezTo>
                    <a:pt x="99" y="34"/>
                    <a:pt x="99" y="34"/>
                    <a:pt x="99" y="34"/>
                  </a:cubicBezTo>
                  <a:cubicBezTo>
                    <a:pt x="99" y="44"/>
                    <a:pt x="99" y="44"/>
                    <a:pt x="99" y="44"/>
                  </a:cubicBezTo>
                  <a:lnTo>
                    <a:pt x="44" y="4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2"/>
            <p:cNvSpPr>
              <a:spLocks noEditPoints="1"/>
            </p:cNvSpPr>
            <p:nvPr/>
          </p:nvSpPr>
          <p:spPr bwMode="auto">
            <a:xfrm>
              <a:off x="2891" y="2276"/>
              <a:ext cx="264" cy="260"/>
            </a:xfrm>
            <a:custGeom>
              <a:avLst/>
              <a:gdLst>
                <a:gd name="T0" fmla="*/ 2 w 112"/>
                <a:gd name="T1" fmla="*/ 26 h 110"/>
                <a:gd name="T2" fmla="*/ 2 w 112"/>
                <a:gd name="T3" fmla="*/ 16 h 110"/>
                <a:gd name="T4" fmla="*/ 14 w 112"/>
                <a:gd name="T5" fmla="*/ 16 h 110"/>
                <a:gd name="T6" fmla="*/ 14 w 112"/>
                <a:gd name="T7" fmla="*/ 0 h 110"/>
                <a:gd name="T8" fmla="*/ 28 w 112"/>
                <a:gd name="T9" fmla="*/ 0 h 110"/>
                <a:gd name="T10" fmla="*/ 28 w 112"/>
                <a:gd name="T11" fmla="*/ 16 h 110"/>
                <a:gd name="T12" fmla="*/ 38 w 112"/>
                <a:gd name="T13" fmla="*/ 16 h 110"/>
                <a:gd name="T14" fmla="*/ 38 w 112"/>
                <a:gd name="T15" fmla="*/ 26 h 110"/>
                <a:gd name="T16" fmla="*/ 28 w 112"/>
                <a:gd name="T17" fmla="*/ 26 h 110"/>
                <a:gd name="T18" fmla="*/ 39 w 112"/>
                <a:gd name="T19" fmla="*/ 57 h 110"/>
                <a:gd name="T20" fmla="*/ 39 w 112"/>
                <a:gd name="T21" fmla="*/ 72 h 110"/>
                <a:gd name="T22" fmla="*/ 28 w 112"/>
                <a:gd name="T23" fmla="*/ 55 h 110"/>
                <a:gd name="T24" fmla="*/ 28 w 112"/>
                <a:gd name="T25" fmla="*/ 110 h 110"/>
                <a:gd name="T26" fmla="*/ 14 w 112"/>
                <a:gd name="T27" fmla="*/ 110 h 110"/>
                <a:gd name="T28" fmla="*/ 14 w 112"/>
                <a:gd name="T29" fmla="*/ 60 h 110"/>
                <a:gd name="T30" fmla="*/ 0 w 112"/>
                <a:gd name="T31" fmla="*/ 86 h 110"/>
                <a:gd name="T32" fmla="*/ 0 w 112"/>
                <a:gd name="T33" fmla="*/ 70 h 110"/>
                <a:gd name="T34" fmla="*/ 13 w 112"/>
                <a:gd name="T35" fmla="*/ 26 h 110"/>
                <a:gd name="T36" fmla="*/ 2 w 112"/>
                <a:gd name="T37" fmla="*/ 26 h 110"/>
                <a:gd name="T38" fmla="*/ 112 w 112"/>
                <a:gd name="T39" fmla="*/ 110 h 110"/>
                <a:gd name="T40" fmla="*/ 75 w 112"/>
                <a:gd name="T41" fmla="*/ 93 h 110"/>
                <a:gd name="T42" fmla="*/ 38 w 112"/>
                <a:gd name="T43" fmla="*/ 110 h 110"/>
                <a:gd name="T44" fmla="*/ 38 w 112"/>
                <a:gd name="T45" fmla="*/ 100 h 110"/>
                <a:gd name="T46" fmla="*/ 66 w 112"/>
                <a:gd name="T47" fmla="*/ 85 h 110"/>
                <a:gd name="T48" fmla="*/ 48 w 112"/>
                <a:gd name="T49" fmla="*/ 50 h 110"/>
                <a:gd name="T50" fmla="*/ 62 w 112"/>
                <a:gd name="T51" fmla="*/ 50 h 110"/>
                <a:gd name="T52" fmla="*/ 75 w 112"/>
                <a:gd name="T53" fmla="*/ 76 h 110"/>
                <a:gd name="T54" fmla="*/ 88 w 112"/>
                <a:gd name="T55" fmla="*/ 50 h 110"/>
                <a:gd name="T56" fmla="*/ 103 w 112"/>
                <a:gd name="T57" fmla="*/ 50 h 110"/>
                <a:gd name="T58" fmla="*/ 84 w 112"/>
                <a:gd name="T59" fmla="*/ 85 h 110"/>
                <a:gd name="T60" fmla="*/ 112 w 112"/>
                <a:gd name="T61" fmla="*/ 100 h 110"/>
                <a:gd name="T62" fmla="*/ 112 w 112"/>
                <a:gd name="T63" fmla="*/ 110 h 110"/>
                <a:gd name="T64" fmla="*/ 40 w 112"/>
                <a:gd name="T65" fmla="*/ 49 h 110"/>
                <a:gd name="T66" fmla="*/ 40 w 112"/>
                <a:gd name="T67" fmla="*/ 41 h 110"/>
                <a:gd name="T68" fmla="*/ 57 w 112"/>
                <a:gd name="T69" fmla="*/ 25 h 110"/>
                <a:gd name="T70" fmla="*/ 71 w 112"/>
                <a:gd name="T71" fmla="*/ 25 h 110"/>
                <a:gd name="T72" fmla="*/ 40 w 112"/>
                <a:gd name="T73" fmla="*/ 49 h 110"/>
                <a:gd name="T74" fmla="*/ 42 w 112"/>
                <a:gd name="T75" fmla="*/ 20 h 110"/>
                <a:gd name="T76" fmla="*/ 42 w 112"/>
                <a:gd name="T77" fmla="*/ 11 h 110"/>
                <a:gd name="T78" fmla="*/ 68 w 112"/>
                <a:gd name="T79" fmla="*/ 11 h 110"/>
                <a:gd name="T80" fmla="*/ 68 w 112"/>
                <a:gd name="T81" fmla="*/ 0 h 110"/>
                <a:gd name="T82" fmla="*/ 84 w 112"/>
                <a:gd name="T83" fmla="*/ 0 h 110"/>
                <a:gd name="T84" fmla="*/ 84 w 112"/>
                <a:gd name="T85" fmla="*/ 11 h 110"/>
                <a:gd name="T86" fmla="*/ 111 w 112"/>
                <a:gd name="T87" fmla="*/ 11 h 110"/>
                <a:gd name="T88" fmla="*/ 111 w 112"/>
                <a:gd name="T89" fmla="*/ 20 h 110"/>
                <a:gd name="T90" fmla="*/ 42 w 112"/>
                <a:gd name="T91" fmla="*/ 20 h 110"/>
                <a:gd name="T92" fmla="*/ 112 w 112"/>
                <a:gd name="T93" fmla="*/ 49 h 110"/>
                <a:gd name="T94" fmla="*/ 80 w 112"/>
                <a:gd name="T95" fmla="*/ 25 h 110"/>
                <a:gd name="T96" fmla="*/ 95 w 112"/>
                <a:gd name="T97" fmla="*/ 25 h 110"/>
                <a:gd name="T98" fmla="*/ 112 w 112"/>
                <a:gd name="T99" fmla="*/ 41 h 110"/>
                <a:gd name="T100" fmla="*/ 112 w 112"/>
                <a:gd name="T101"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110">
                  <a:moveTo>
                    <a:pt x="2" y="26"/>
                  </a:moveTo>
                  <a:cubicBezTo>
                    <a:pt x="2" y="16"/>
                    <a:pt x="2" y="16"/>
                    <a:pt x="2" y="16"/>
                  </a:cubicBezTo>
                  <a:cubicBezTo>
                    <a:pt x="14" y="16"/>
                    <a:pt x="14" y="16"/>
                    <a:pt x="14" y="16"/>
                  </a:cubicBezTo>
                  <a:cubicBezTo>
                    <a:pt x="14" y="0"/>
                    <a:pt x="14" y="0"/>
                    <a:pt x="14" y="0"/>
                  </a:cubicBezTo>
                  <a:cubicBezTo>
                    <a:pt x="28" y="0"/>
                    <a:pt x="28" y="0"/>
                    <a:pt x="28" y="0"/>
                  </a:cubicBezTo>
                  <a:cubicBezTo>
                    <a:pt x="28" y="16"/>
                    <a:pt x="28" y="16"/>
                    <a:pt x="28" y="16"/>
                  </a:cubicBezTo>
                  <a:cubicBezTo>
                    <a:pt x="38" y="16"/>
                    <a:pt x="38" y="16"/>
                    <a:pt x="38" y="16"/>
                  </a:cubicBezTo>
                  <a:cubicBezTo>
                    <a:pt x="38" y="26"/>
                    <a:pt x="38" y="26"/>
                    <a:pt x="38" y="26"/>
                  </a:cubicBezTo>
                  <a:cubicBezTo>
                    <a:pt x="28" y="26"/>
                    <a:pt x="28" y="26"/>
                    <a:pt x="28" y="26"/>
                  </a:cubicBezTo>
                  <a:cubicBezTo>
                    <a:pt x="31" y="39"/>
                    <a:pt x="34" y="49"/>
                    <a:pt x="39" y="57"/>
                  </a:cubicBezTo>
                  <a:cubicBezTo>
                    <a:pt x="39" y="72"/>
                    <a:pt x="39" y="72"/>
                    <a:pt x="39" y="72"/>
                  </a:cubicBezTo>
                  <a:cubicBezTo>
                    <a:pt x="34" y="66"/>
                    <a:pt x="31" y="61"/>
                    <a:pt x="28" y="55"/>
                  </a:cubicBezTo>
                  <a:cubicBezTo>
                    <a:pt x="28" y="110"/>
                    <a:pt x="28" y="110"/>
                    <a:pt x="28" y="110"/>
                  </a:cubicBezTo>
                  <a:cubicBezTo>
                    <a:pt x="14" y="110"/>
                    <a:pt x="14" y="110"/>
                    <a:pt x="14" y="110"/>
                  </a:cubicBezTo>
                  <a:cubicBezTo>
                    <a:pt x="14" y="60"/>
                    <a:pt x="14" y="60"/>
                    <a:pt x="14" y="60"/>
                  </a:cubicBezTo>
                  <a:cubicBezTo>
                    <a:pt x="11" y="67"/>
                    <a:pt x="6" y="76"/>
                    <a:pt x="0" y="86"/>
                  </a:cubicBezTo>
                  <a:cubicBezTo>
                    <a:pt x="0" y="70"/>
                    <a:pt x="0" y="70"/>
                    <a:pt x="0" y="70"/>
                  </a:cubicBezTo>
                  <a:cubicBezTo>
                    <a:pt x="6" y="57"/>
                    <a:pt x="11" y="42"/>
                    <a:pt x="13" y="26"/>
                  </a:cubicBezTo>
                  <a:lnTo>
                    <a:pt x="2" y="26"/>
                  </a:lnTo>
                  <a:close/>
                  <a:moveTo>
                    <a:pt x="112" y="110"/>
                  </a:moveTo>
                  <a:cubicBezTo>
                    <a:pt x="96" y="104"/>
                    <a:pt x="84" y="99"/>
                    <a:pt x="75" y="93"/>
                  </a:cubicBezTo>
                  <a:cubicBezTo>
                    <a:pt x="67" y="99"/>
                    <a:pt x="54" y="104"/>
                    <a:pt x="38" y="110"/>
                  </a:cubicBezTo>
                  <a:cubicBezTo>
                    <a:pt x="38" y="100"/>
                    <a:pt x="38" y="100"/>
                    <a:pt x="38" y="100"/>
                  </a:cubicBezTo>
                  <a:cubicBezTo>
                    <a:pt x="50" y="96"/>
                    <a:pt x="59" y="91"/>
                    <a:pt x="66" y="85"/>
                  </a:cubicBezTo>
                  <a:cubicBezTo>
                    <a:pt x="58" y="76"/>
                    <a:pt x="52" y="65"/>
                    <a:pt x="48" y="50"/>
                  </a:cubicBezTo>
                  <a:cubicBezTo>
                    <a:pt x="62" y="50"/>
                    <a:pt x="62" y="50"/>
                    <a:pt x="62" y="50"/>
                  </a:cubicBezTo>
                  <a:cubicBezTo>
                    <a:pt x="66" y="62"/>
                    <a:pt x="70" y="71"/>
                    <a:pt x="75" y="76"/>
                  </a:cubicBezTo>
                  <a:cubicBezTo>
                    <a:pt x="81" y="69"/>
                    <a:pt x="85" y="61"/>
                    <a:pt x="88" y="50"/>
                  </a:cubicBezTo>
                  <a:cubicBezTo>
                    <a:pt x="103" y="50"/>
                    <a:pt x="103" y="50"/>
                    <a:pt x="103" y="50"/>
                  </a:cubicBezTo>
                  <a:cubicBezTo>
                    <a:pt x="98" y="65"/>
                    <a:pt x="92" y="77"/>
                    <a:pt x="84" y="85"/>
                  </a:cubicBezTo>
                  <a:cubicBezTo>
                    <a:pt x="91" y="91"/>
                    <a:pt x="100" y="96"/>
                    <a:pt x="112" y="100"/>
                  </a:cubicBezTo>
                  <a:lnTo>
                    <a:pt x="112" y="110"/>
                  </a:lnTo>
                  <a:close/>
                  <a:moveTo>
                    <a:pt x="40" y="49"/>
                  </a:moveTo>
                  <a:cubicBezTo>
                    <a:pt x="40" y="41"/>
                    <a:pt x="40" y="41"/>
                    <a:pt x="40" y="41"/>
                  </a:cubicBezTo>
                  <a:cubicBezTo>
                    <a:pt x="49" y="38"/>
                    <a:pt x="55" y="32"/>
                    <a:pt x="57" y="25"/>
                  </a:cubicBezTo>
                  <a:cubicBezTo>
                    <a:pt x="71" y="25"/>
                    <a:pt x="71" y="25"/>
                    <a:pt x="71" y="25"/>
                  </a:cubicBezTo>
                  <a:cubicBezTo>
                    <a:pt x="67" y="39"/>
                    <a:pt x="56" y="47"/>
                    <a:pt x="40" y="49"/>
                  </a:cubicBezTo>
                  <a:close/>
                  <a:moveTo>
                    <a:pt x="42" y="20"/>
                  </a:moveTo>
                  <a:cubicBezTo>
                    <a:pt x="42" y="11"/>
                    <a:pt x="42" y="11"/>
                    <a:pt x="42" y="11"/>
                  </a:cubicBezTo>
                  <a:cubicBezTo>
                    <a:pt x="68" y="11"/>
                    <a:pt x="68" y="11"/>
                    <a:pt x="68" y="11"/>
                  </a:cubicBezTo>
                  <a:cubicBezTo>
                    <a:pt x="68" y="0"/>
                    <a:pt x="68" y="0"/>
                    <a:pt x="68" y="0"/>
                  </a:cubicBezTo>
                  <a:cubicBezTo>
                    <a:pt x="84" y="0"/>
                    <a:pt x="84" y="0"/>
                    <a:pt x="84" y="0"/>
                  </a:cubicBezTo>
                  <a:cubicBezTo>
                    <a:pt x="84" y="11"/>
                    <a:pt x="84" y="11"/>
                    <a:pt x="84" y="11"/>
                  </a:cubicBezTo>
                  <a:cubicBezTo>
                    <a:pt x="111" y="11"/>
                    <a:pt x="111" y="11"/>
                    <a:pt x="111" y="11"/>
                  </a:cubicBezTo>
                  <a:cubicBezTo>
                    <a:pt x="111" y="20"/>
                    <a:pt x="111" y="20"/>
                    <a:pt x="111" y="20"/>
                  </a:cubicBezTo>
                  <a:lnTo>
                    <a:pt x="42" y="20"/>
                  </a:lnTo>
                  <a:close/>
                  <a:moveTo>
                    <a:pt x="112" y="49"/>
                  </a:moveTo>
                  <a:cubicBezTo>
                    <a:pt x="95" y="47"/>
                    <a:pt x="84" y="39"/>
                    <a:pt x="80" y="25"/>
                  </a:cubicBezTo>
                  <a:cubicBezTo>
                    <a:pt x="95" y="25"/>
                    <a:pt x="95" y="25"/>
                    <a:pt x="95" y="25"/>
                  </a:cubicBezTo>
                  <a:cubicBezTo>
                    <a:pt x="98" y="33"/>
                    <a:pt x="103" y="38"/>
                    <a:pt x="112" y="41"/>
                  </a:cubicBezTo>
                  <a:lnTo>
                    <a:pt x="112" y="49"/>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43"/>
            <p:cNvSpPr>
              <a:spLocks noEditPoints="1"/>
            </p:cNvSpPr>
            <p:nvPr/>
          </p:nvSpPr>
          <p:spPr bwMode="auto">
            <a:xfrm>
              <a:off x="3181" y="2276"/>
              <a:ext cx="262" cy="260"/>
            </a:xfrm>
            <a:custGeom>
              <a:avLst/>
              <a:gdLst>
                <a:gd name="T0" fmla="*/ 1 w 111"/>
                <a:gd name="T1" fmla="*/ 27 h 110"/>
                <a:gd name="T2" fmla="*/ 1 w 111"/>
                <a:gd name="T3" fmla="*/ 17 h 110"/>
                <a:gd name="T4" fmla="*/ 13 w 111"/>
                <a:gd name="T5" fmla="*/ 17 h 110"/>
                <a:gd name="T6" fmla="*/ 13 w 111"/>
                <a:gd name="T7" fmla="*/ 0 h 110"/>
                <a:gd name="T8" fmla="*/ 28 w 111"/>
                <a:gd name="T9" fmla="*/ 0 h 110"/>
                <a:gd name="T10" fmla="*/ 28 w 111"/>
                <a:gd name="T11" fmla="*/ 17 h 110"/>
                <a:gd name="T12" fmla="*/ 37 w 111"/>
                <a:gd name="T13" fmla="*/ 17 h 110"/>
                <a:gd name="T14" fmla="*/ 37 w 111"/>
                <a:gd name="T15" fmla="*/ 27 h 110"/>
                <a:gd name="T16" fmla="*/ 28 w 111"/>
                <a:gd name="T17" fmla="*/ 27 h 110"/>
                <a:gd name="T18" fmla="*/ 28 w 111"/>
                <a:gd name="T19" fmla="*/ 51 h 110"/>
                <a:gd name="T20" fmla="*/ 38 w 111"/>
                <a:gd name="T21" fmla="*/ 48 h 110"/>
                <a:gd name="T22" fmla="*/ 38 w 111"/>
                <a:gd name="T23" fmla="*/ 58 h 110"/>
                <a:gd name="T24" fmla="*/ 35 w 111"/>
                <a:gd name="T25" fmla="*/ 59 h 110"/>
                <a:gd name="T26" fmla="*/ 28 w 111"/>
                <a:gd name="T27" fmla="*/ 62 h 110"/>
                <a:gd name="T28" fmla="*/ 28 w 111"/>
                <a:gd name="T29" fmla="*/ 95 h 110"/>
                <a:gd name="T30" fmla="*/ 13 w 111"/>
                <a:gd name="T31" fmla="*/ 109 h 110"/>
                <a:gd name="T32" fmla="*/ 3 w 111"/>
                <a:gd name="T33" fmla="*/ 109 h 110"/>
                <a:gd name="T34" fmla="*/ 3 w 111"/>
                <a:gd name="T35" fmla="*/ 99 h 110"/>
                <a:gd name="T36" fmla="*/ 8 w 111"/>
                <a:gd name="T37" fmla="*/ 99 h 110"/>
                <a:gd name="T38" fmla="*/ 13 w 111"/>
                <a:gd name="T39" fmla="*/ 95 h 110"/>
                <a:gd name="T40" fmla="*/ 13 w 111"/>
                <a:gd name="T41" fmla="*/ 66 h 110"/>
                <a:gd name="T42" fmla="*/ 8 w 111"/>
                <a:gd name="T43" fmla="*/ 67 h 110"/>
                <a:gd name="T44" fmla="*/ 0 w 111"/>
                <a:gd name="T45" fmla="*/ 68 h 110"/>
                <a:gd name="T46" fmla="*/ 0 w 111"/>
                <a:gd name="T47" fmla="*/ 55 h 110"/>
                <a:gd name="T48" fmla="*/ 13 w 111"/>
                <a:gd name="T49" fmla="*/ 54 h 110"/>
                <a:gd name="T50" fmla="*/ 13 w 111"/>
                <a:gd name="T51" fmla="*/ 27 h 110"/>
                <a:gd name="T52" fmla="*/ 1 w 111"/>
                <a:gd name="T53" fmla="*/ 27 h 110"/>
                <a:gd name="T54" fmla="*/ 42 w 111"/>
                <a:gd name="T55" fmla="*/ 23 h 110"/>
                <a:gd name="T56" fmla="*/ 42 w 111"/>
                <a:gd name="T57" fmla="*/ 13 h 110"/>
                <a:gd name="T58" fmla="*/ 66 w 111"/>
                <a:gd name="T59" fmla="*/ 13 h 110"/>
                <a:gd name="T60" fmla="*/ 66 w 111"/>
                <a:gd name="T61" fmla="*/ 0 h 110"/>
                <a:gd name="T62" fmla="*/ 82 w 111"/>
                <a:gd name="T63" fmla="*/ 0 h 110"/>
                <a:gd name="T64" fmla="*/ 82 w 111"/>
                <a:gd name="T65" fmla="*/ 13 h 110"/>
                <a:gd name="T66" fmla="*/ 110 w 111"/>
                <a:gd name="T67" fmla="*/ 13 h 110"/>
                <a:gd name="T68" fmla="*/ 110 w 111"/>
                <a:gd name="T69" fmla="*/ 23 h 110"/>
                <a:gd name="T70" fmla="*/ 82 w 111"/>
                <a:gd name="T71" fmla="*/ 23 h 110"/>
                <a:gd name="T72" fmla="*/ 82 w 111"/>
                <a:gd name="T73" fmla="*/ 40 h 110"/>
                <a:gd name="T74" fmla="*/ 107 w 111"/>
                <a:gd name="T75" fmla="*/ 40 h 110"/>
                <a:gd name="T76" fmla="*/ 107 w 111"/>
                <a:gd name="T77" fmla="*/ 50 h 110"/>
                <a:gd name="T78" fmla="*/ 85 w 111"/>
                <a:gd name="T79" fmla="*/ 87 h 110"/>
                <a:gd name="T80" fmla="*/ 111 w 111"/>
                <a:gd name="T81" fmla="*/ 100 h 110"/>
                <a:gd name="T82" fmla="*/ 111 w 111"/>
                <a:gd name="T83" fmla="*/ 110 h 110"/>
                <a:gd name="T84" fmla="*/ 74 w 111"/>
                <a:gd name="T85" fmla="*/ 95 h 110"/>
                <a:gd name="T86" fmla="*/ 36 w 111"/>
                <a:gd name="T87" fmla="*/ 110 h 110"/>
                <a:gd name="T88" fmla="*/ 36 w 111"/>
                <a:gd name="T89" fmla="*/ 101 h 110"/>
                <a:gd name="T90" fmla="*/ 64 w 111"/>
                <a:gd name="T91" fmla="*/ 87 h 110"/>
                <a:gd name="T92" fmla="*/ 44 w 111"/>
                <a:gd name="T93" fmla="*/ 55 h 110"/>
                <a:gd name="T94" fmla="*/ 59 w 111"/>
                <a:gd name="T95" fmla="*/ 55 h 110"/>
                <a:gd name="T96" fmla="*/ 75 w 111"/>
                <a:gd name="T97" fmla="*/ 78 h 110"/>
                <a:gd name="T98" fmla="*/ 91 w 111"/>
                <a:gd name="T99" fmla="*/ 50 h 110"/>
                <a:gd name="T100" fmla="*/ 42 w 111"/>
                <a:gd name="T101" fmla="*/ 50 h 110"/>
                <a:gd name="T102" fmla="*/ 42 w 111"/>
                <a:gd name="T103" fmla="*/ 40 h 110"/>
                <a:gd name="T104" fmla="*/ 66 w 111"/>
                <a:gd name="T105" fmla="*/ 40 h 110"/>
                <a:gd name="T106" fmla="*/ 66 w 111"/>
                <a:gd name="T107" fmla="*/ 23 h 110"/>
                <a:gd name="T108" fmla="*/ 42 w 111"/>
                <a:gd name="T109"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10">
                  <a:moveTo>
                    <a:pt x="1" y="27"/>
                  </a:moveTo>
                  <a:cubicBezTo>
                    <a:pt x="1" y="17"/>
                    <a:pt x="1" y="17"/>
                    <a:pt x="1" y="17"/>
                  </a:cubicBezTo>
                  <a:cubicBezTo>
                    <a:pt x="13" y="17"/>
                    <a:pt x="13" y="17"/>
                    <a:pt x="13" y="17"/>
                  </a:cubicBezTo>
                  <a:cubicBezTo>
                    <a:pt x="13" y="0"/>
                    <a:pt x="13" y="0"/>
                    <a:pt x="13" y="0"/>
                  </a:cubicBezTo>
                  <a:cubicBezTo>
                    <a:pt x="28" y="0"/>
                    <a:pt x="28" y="0"/>
                    <a:pt x="28" y="0"/>
                  </a:cubicBezTo>
                  <a:cubicBezTo>
                    <a:pt x="28" y="17"/>
                    <a:pt x="28" y="17"/>
                    <a:pt x="28" y="17"/>
                  </a:cubicBezTo>
                  <a:cubicBezTo>
                    <a:pt x="37" y="17"/>
                    <a:pt x="37" y="17"/>
                    <a:pt x="37" y="17"/>
                  </a:cubicBezTo>
                  <a:cubicBezTo>
                    <a:pt x="37" y="27"/>
                    <a:pt x="37" y="27"/>
                    <a:pt x="37" y="27"/>
                  </a:cubicBezTo>
                  <a:cubicBezTo>
                    <a:pt x="28" y="27"/>
                    <a:pt x="28" y="27"/>
                    <a:pt x="28" y="27"/>
                  </a:cubicBezTo>
                  <a:cubicBezTo>
                    <a:pt x="28" y="51"/>
                    <a:pt x="28" y="51"/>
                    <a:pt x="28" y="51"/>
                  </a:cubicBezTo>
                  <a:cubicBezTo>
                    <a:pt x="31" y="50"/>
                    <a:pt x="34" y="49"/>
                    <a:pt x="38" y="48"/>
                  </a:cubicBezTo>
                  <a:cubicBezTo>
                    <a:pt x="38" y="58"/>
                    <a:pt x="38" y="58"/>
                    <a:pt x="38" y="58"/>
                  </a:cubicBezTo>
                  <a:cubicBezTo>
                    <a:pt x="38" y="58"/>
                    <a:pt x="36" y="58"/>
                    <a:pt x="35" y="59"/>
                  </a:cubicBezTo>
                  <a:cubicBezTo>
                    <a:pt x="33" y="60"/>
                    <a:pt x="31" y="61"/>
                    <a:pt x="28" y="62"/>
                  </a:cubicBezTo>
                  <a:cubicBezTo>
                    <a:pt x="28" y="95"/>
                    <a:pt x="28" y="95"/>
                    <a:pt x="28" y="95"/>
                  </a:cubicBezTo>
                  <a:cubicBezTo>
                    <a:pt x="28" y="105"/>
                    <a:pt x="23" y="109"/>
                    <a:pt x="13" y="109"/>
                  </a:cubicBezTo>
                  <a:cubicBezTo>
                    <a:pt x="3" y="109"/>
                    <a:pt x="3" y="109"/>
                    <a:pt x="3" y="109"/>
                  </a:cubicBezTo>
                  <a:cubicBezTo>
                    <a:pt x="3" y="99"/>
                    <a:pt x="3" y="99"/>
                    <a:pt x="3" y="99"/>
                  </a:cubicBezTo>
                  <a:cubicBezTo>
                    <a:pt x="8" y="99"/>
                    <a:pt x="8" y="99"/>
                    <a:pt x="8" y="99"/>
                  </a:cubicBezTo>
                  <a:cubicBezTo>
                    <a:pt x="11" y="100"/>
                    <a:pt x="13" y="98"/>
                    <a:pt x="13" y="95"/>
                  </a:cubicBezTo>
                  <a:cubicBezTo>
                    <a:pt x="13" y="66"/>
                    <a:pt x="13" y="66"/>
                    <a:pt x="13" y="66"/>
                  </a:cubicBezTo>
                  <a:cubicBezTo>
                    <a:pt x="12" y="66"/>
                    <a:pt x="10" y="66"/>
                    <a:pt x="8" y="67"/>
                  </a:cubicBezTo>
                  <a:cubicBezTo>
                    <a:pt x="4" y="67"/>
                    <a:pt x="2" y="68"/>
                    <a:pt x="0" y="68"/>
                  </a:cubicBezTo>
                  <a:cubicBezTo>
                    <a:pt x="0" y="55"/>
                    <a:pt x="0" y="55"/>
                    <a:pt x="0" y="55"/>
                  </a:cubicBezTo>
                  <a:cubicBezTo>
                    <a:pt x="5" y="55"/>
                    <a:pt x="9" y="54"/>
                    <a:pt x="13" y="54"/>
                  </a:cubicBezTo>
                  <a:cubicBezTo>
                    <a:pt x="13" y="27"/>
                    <a:pt x="13" y="27"/>
                    <a:pt x="13" y="27"/>
                  </a:cubicBezTo>
                  <a:lnTo>
                    <a:pt x="1" y="27"/>
                  </a:lnTo>
                  <a:close/>
                  <a:moveTo>
                    <a:pt x="42" y="23"/>
                  </a:moveTo>
                  <a:cubicBezTo>
                    <a:pt x="42" y="13"/>
                    <a:pt x="42" y="13"/>
                    <a:pt x="42" y="13"/>
                  </a:cubicBezTo>
                  <a:cubicBezTo>
                    <a:pt x="66" y="13"/>
                    <a:pt x="66" y="13"/>
                    <a:pt x="66" y="13"/>
                  </a:cubicBezTo>
                  <a:cubicBezTo>
                    <a:pt x="66" y="0"/>
                    <a:pt x="66" y="0"/>
                    <a:pt x="66" y="0"/>
                  </a:cubicBezTo>
                  <a:cubicBezTo>
                    <a:pt x="82" y="0"/>
                    <a:pt x="82" y="0"/>
                    <a:pt x="82" y="0"/>
                  </a:cubicBezTo>
                  <a:cubicBezTo>
                    <a:pt x="82" y="13"/>
                    <a:pt x="82" y="13"/>
                    <a:pt x="82" y="13"/>
                  </a:cubicBezTo>
                  <a:cubicBezTo>
                    <a:pt x="110" y="13"/>
                    <a:pt x="110" y="13"/>
                    <a:pt x="110" y="13"/>
                  </a:cubicBezTo>
                  <a:cubicBezTo>
                    <a:pt x="110" y="23"/>
                    <a:pt x="110" y="23"/>
                    <a:pt x="110" y="23"/>
                  </a:cubicBezTo>
                  <a:cubicBezTo>
                    <a:pt x="82" y="23"/>
                    <a:pt x="82" y="23"/>
                    <a:pt x="82" y="23"/>
                  </a:cubicBezTo>
                  <a:cubicBezTo>
                    <a:pt x="82" y="40"/>
                    <a:pt x="82" y="40"/>
                    <a:pt x="82" y="40"/>
                  </a:cubicBezTo>
                  <a:cubicBezTo>
                    <a:pt x="107" y="40"/>
                    <a:pt x="107" y="40"/>
                    <a:pt x="107" y="40"/>
                  </a:cubicBezTo>
                  <a:cubicBezTo>
                    <a:pt x="107" y="50"/>
                    <a:pt x="107" y="50"/>
                    <a:pt x="107" y="50"/>
                  </a:cubicBezTo>
                  <a:cubicBezTo>
                    <a:pt x="101" y="66"/>
                    <a:pt x="94" y="78"/>
                    <a:pt x="85" y="87"/>
                  </a:cubicBezTo>
                  <a:cubicBezTo>
                    <a:pt x="92" y="92"/>
                    <a:pt x="100" y="97"/>
                    <a:pt x="111" y="100"/>
                  </a:cubicBezTo>
                  <a:cubicBezTo>
                    <a:pt x="111" y="110"/>
                    <a:pt x="111" y="110"/>
                    <a:pt x="111" y="110"/>
                  </a:cubicBezTo>
                  <a:cubicBezTo>
                    <a:pt x="96" y="106"/>
                    <a:pt x="84" y="101"/>
                    <a:pt x="74" y="95"/>
                  </a:cubicBezTo>
                  <a:cubicBezTo>
                    <a:pt x="64" y="100"/>
                    <a:pt x="52" y="106"/>
                    <a:pt x="36" y="110"/>
                  </a:cubicBezTo>
                  <a:cubicBezTo>
                    <a:pt x="36" y="101"/>
                    <a:pt x="36" y="101"/>
                    <a:pt x="36" y="101"/>
                  </a:cubicBezTo>
                  <a:cubicBezTo>
                    <a:pt x="48" y="97"/>
                    <a:pt x="57" y="92"/>
                    <a:pt x="64" y="87"/>
                  </a:cubicBezTo>
                  <a:cubicBezTo>
                    <a:pt x="56" y="79"/>
                    <a:pt x="49" y="68"/>
                    <a:pt x="44" y="55"/>
                  </a:cubicBezTo>
                  <a:cubicBezTo>
                    <a:pt x="59" y="55"/>
                    <a:pt x="59" y="55"/>
                    <a:pt x="59" y="55"/>
                  </a:cubicBezTo>
                  <a:cubicBezTo>
                    <a:pt x="64" y="64"/>
                    <a:pt x="69" y="72"/>
                    <a:pt x="75" y="78"/>
                  </a:cubicBezTo>
                  <a:cubicBezTo>
                    <a:pt x="81" y="72"/>
                    <a:pt x="86" y="62"/>
                    <a:pt x="91" y="50"/>
                  </a:cubicBezTo>
                  <a:cubicBezTo>
                    <a:pt x="42" y="50"/>
                    <a:pt x="42" y="50"/>
                    <a:pt x="42" y="50"/>
                  </a:cubicBezTo>
                  <a:cubicBezTo>
                    <a:pt x="42" y="40"/>
                    <a:pt x="42" y="40"/>
                    <a:pt x="42" y="40"/>
                  </a:cubicBezTo>
                  <a:cubicBezTo>
                    <a:pt x="66" y="40"/>
                    <a:pt x="66" y="40"/>
                    <a:pt x="66" y="40"/>
                  </a:cubicBezTo>
                  <a:cubicBezTo>
                    <a:pt x="66" y="23"/>
                    <a:pt x="66" y="23"/>
                    <a:pt x="66" y="23"/>
                  </a:cubicBezTo>
                  <a:lnTo>
                    <a:pt x="42" y="23"/>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4"/>
            <p:cNvSpPr>
              <a:spLocks noEditPoints="1"/>
            </p:cNvSpPr>
            <p:nvPr/>
          </p:nvSpPr>
          <p:spPr bwMode="auto">
            <a:xfrm>
              <a:off x="3474" y="2276"/>
              <a:ext cx="258" cy="258"/>
            </a:xfrm>
            <a:custGeom>
              <a:avLst/>
              <a:gdLst>
                <a:gd name="T0" fmla="*/ 44 w 109"/>
                <a:gd name="T1" fmla="*/ 33 h 109"/>
                <a:gd name="T2" fmla="*/ 0 w 109"/>
                <a:gd name="T3" fmla="*/ 24 h 109"/>
                <a:gd name="T4" fmla="*/ 36 w 109"/>
                <a:gd name="T5" fmla="*/ 0 h 109"/>
                <a:gd name="T6" fmla="*/ 40 w 109"/>
                <a:gd name="T7" fmla="*/ 23 h 109"/>
                <a:gd name="T8" fmla="*/ 47 w 109"/>
                <a:gd name="T9" fmla="*/ 12 h 109"/>
                <a:gd name="T10" fmla="*/ 45 w 109"/>
                <a:gd name="T11" fmla="*/ 38 h 109"/>
                <a:gd name="T12" fmla="*/ 4 w 109"/>
                <a:gd name="T13" fmla="*/ 42 h 109"/>
                <a:gd name="T14" fmla="*/ 52 w 109"/>
                <a:gd name="T15" fmla="*/ 95 h 109"/>
                <a:gd name="T16" fmla="*/ 28 w 109"/>
                <a:gd name="T17" fmla="*/ 109 h 109"/>
                <a:gd name="T18" fmla="*/ 33 w 109"/>
                <a:gd name="T19" fmla="*/ 99 h 109"/>
                <a:gd name="T20" fmla="*/ 39 w 109"/>
                <a:gd name="T21" fmla="*/ 88 h 109"/>
                <a:gd name="T22" fmla="*/ 17 w 109"/>
                <a:gd name="T23" fmla="*/ 109 h 109"/>
                <a:gd name="T24" fmla="*/ 17 w 109"/>
                <a:gd name="T25" fmla="*/ 51 h 109"/>
                <a:gd name="T26" fmla="*/ 39 w 109"/>
                <a:gd name="T27" fmla="*/ 61 h 109"/>
                <a:gd name="T28" fmla="*/ 17 w 109"/>
                <a:gd name="T29" fmla="*/ 51 h 109"/>
                <a:gd name="T30" fmla="*/ 17 w 109"/>
                <a:gd name="T31" fmla="*/ 80 h 109"/>
                <a:gd name="T32" fmla="*/ 39 w 109"/>
                <a:gd name="T33" fmla="*/ 70 h 109"/>
                <a:gd name="T34" fmla="*/ 75 w 109"/>
                <a:gd name="T35" fmla="*/ 50 h 109"/>
                <a:gd name="T36" fmla="*/ 61 w 109"/>
                <a:gd name="T37" fmla="*/ 0 h 109"/>
                <a:gd name="T38" fmla="*/ 75 w 109"/>
                <a:gd name="T39" fmla="*/ 17 h 109"/>
                <a:gd name="T40" fmla="*/ 108 w 109"/>
                <a:gd name="T41" fmla="*/ 4 h 109"/>
                <a:gd name="T42" fmla="*/ 75 w 109"/>
                <a:gd name="T43" fmla="*/ 34 h 109"/>
                <a:gd name="T44" fmla="*/ 91 w 109"/>
                <a:gd name="T45" fmla="*/ 40 h 109"/>
                <a:gd name="T46" fmla="*/ 97 w 109"/>
                <a:gd name="T47" fmla="*/ 31 h 109"/>
                <a:gd name="T48" fmla="*/ 108 w 109"/>
                <a:gd name="T49" fmla="*/ 36 h 109"/>
                <a:gd name="T50" fmla="*/ 75 w 109"/>
                <a:gd name="T51" fmla="*/ 50 h 109"/>
                <a:gd name="T52" fmla="*/ 61 w 109"/>
                <a:gd name="T53" fmla="*/ 95 h 109"/>
                <a:gd name="T54" fmla="*/ 75 w 109"/>
                <a:gd name="T55" fmla="*/ 54 h 109"/>
                <a:gd name="T56" fmla="*/ 94 w 109"/>
                <a:gd name="T57" fmla="*/ 58 h 109"/>
                <a:gd name="T58" fmla="*/ 75 w 109"/>
                <a:gd name="T59" fmla="*/ 82 h 109"/>
                <a:gd name="T60" fmla="*/ 81 w 109"/>
                <a:gd name="T61" fmla="*/ 98 h 109"/>
                <a:gd name="T62" fmla="*/ 97 w 109"/>
                <a:gd name="T63" fmla="*/ 93 h 109"/>
                <a:gd name="T64" fmla="*/ 109 w 109"/>
                <a:gd name="T65" fmla="*/ 90 h 109"/>
                <a:gd name="T66" fmla="*/ 94 w 109"/>
                <a:gd name="T67" fmla="*/ 10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109">
                  <a:moveTo>
                    <a:pt x="45" y="38"/>
                  </a:moveTo>
                  <a:cubicBezTo>
                    <a:pt x="44" y="33"/>
                    <a:pt x="44" y="33"/>
                    <a:pt x="44" y="33"/>
                  </a:cubicBezTo>
                  <a:cubicBezTo>
                    <a:pt x="34" y="34"/>
                    <a:pt x="20" y="35"/>
                    <a:pt x="0" y="35"/>
                  </a:cubicBezTo>
                  <a:cubicBezTo>
                    <a:pt x="0" y="24"/>
                    <a:pt x="0" y="24"/>
                    <a:pt x="0" y="24"/>
                  </a:cubicBezTo>
                  <a:cubicBezTo>
                    <a:pt x="8" y="17"/>
                    <a:pt x="14" y="9"/>
                    <a:pt x="19" y="0"/>
                  </a:cubicBezTo>
                  <a:cubicBezTo>
                    <a:pt x="36" y="0"/>
                    <a:pt x="36" y="0"/>
                    <a:pt x="36" y="0"/>
                  </a:cubicBezTo>
                  <a:cubicBezTo>
                    <a:pt x="29" y="11"/>
                    <a:pt x="22" y="19"/>
                    <a:pt x="15" y="24"/>
                  </a:cubicBezTo>
                  <a:cubicBezTo>
                    <a:pt x="27" y="24"/>
                    <a:pt x="35" y="24"/>
                    <a:pt x="40" y="23"/>
                  </a:cubicBezTo>
                  <a:cubicBezTo>
                    <a:pt x="40" y="21"/>
                    <a:pt x="38" y="17"/>
                    <a:pt x="35" y="12"/>
                  </a:cubicBezTo>
                  <a:cubicBezTo>
                    <a:pt x="47" y="12"/>
                    <a:pt x="47" y="12"/>
                    <a:pt x="47" y="12"/>
                  </a:cubicBezTo>
                  <a:cubicBezTo>
                    <a:pt x="52" y="20"/>
                    <a:pt x="56" y="28"/>
                    <a:pt x="58" y="38"/>
                  </a:cubicBezTo>
                  <a:lnTo>
                    <a:pt x="45" y="38"/>
                  </a:lnTo>
                  <a:close/>
                  <a:moveTo>
                    <a:pt x="4" y="109"/>
                  </a:moveTo>
                  <a:cubicBezTo>
                    <a:pt x="4" y="42"/>
                    <a:pt x="4" y="42"/>
                    <a:pt x="4" y="42"/>
                  </a:cubicBezTo>
                  <a:cubicBezTo>
                    <a:pt x="52" y="42"/>
                    <a:pt x="52" y="42"/>
                    <a:pt x="52" y="42"/>
                  </a:cubicBezTo>
                  <a:cubicBezTo>
                    <a:pt x="52" y="95"/>
                    <a:pt x="52" y="95"/>
                    <a:pt x="52" y="95"/>
                  </a:cubicBezTo>
                  <a:cubicBezTo>
                    <a:pt x="53" y="104"/>
                    <a:pt x="48" y="109"/>
                    <a:pt x="37" y="109"/>
                  </a:cubicBezTo>
                  <a:cubicBezTo>
                    <a:pt x="28" y="109"/>
                    <a:pt x="28" y="109"/>
                    <a:pt x="28" y="109"/>
                  </a:cubicBezTo>
                  <a:cubicBezTo>
                    <a:pt x="28" y="99"/>
                    <a:pt x="28" y="99"/>
                    <a:pt x="28" y="99"/>
                  </a:cubicBezTo>
                  <a:cubicBezTo>
                    <a:pt x="33" y="99"/>
                    <a:pt x="33" y="99"/>
                    <a:pt x="33" y="99"/>
                  </a:cubicBezTo>
                  <a:cubicBezTo>
                    <a:pt x="37" y="100"/>
                    <a:pt x="39" y="98"/>
                    <a:pt x="39" y="95"/>
                  </a:cubicBezTo>
                  <a:cubicBezTo>
                    <a:pt x="39" y="88"/>
                    <a:pt x="39" y="88"/>
                    <a:pt x="39" y="88"/>
                  </a:cubicBezTo>
                  <a:cubicBezTo>
                    <a:pt x="17" y="88"/>
                    <a:pt x="17" y="88"/>
                    <a:pt x="17" y="88"/>
                  </a:cubicBezTo>
                  <a:cubicBezTo>
                    <a:pt x="17" y="109"/>
                    <a:pt x="17" y="109"/>
                    <a:pt x="17" y="109"/>
                  </a:cubicBezTo>
                  <a:lnTo>
                    <a:pt x="4" y="109"/>
                  </a:lnTo>
                  <a:close/>
                  <a:moveTo>
                    <a:pt x="17" y="51"/>
                  </a:moveTo>
                  <a:cubicBezTo>
                    <a:pt x="17" y="61"/>
                    <a:pt x="17" y="61"/>
                    <a:pt x="17" y="61"/>
                  </a:cubicBezTo>
                  <a:cubicBezTo>
                    <a:pt x="39" y="61"/>
                    <a:pt x="39" y="61"/>
                    <a:pt x="39" y="61"/>
                  </a:cubicBezTo>
                  <a:cubicBezTo>
                    <a:pt x="39" y="51"/>
                    <a:pt x="39" y="51"/>
                    <a:pt x="39" y="51"/>
                  </a:cubicBezTo>
                  <a:lnTo>
                    <a:pt x="17" y="51"/>
                  </a:lnTo>
                  <a:close/>
                  <a:moveTo>
                    <a:pt x="17" y="70"/>
                  </a:moveTo>
                  <a:cubicBezTo>
                    <a:pt x="17" y="80"/>
                    <a:pt x="17" y="80"/>
                    <a:pt x="17" y="80"/>
                  </a:cubicBezTo>
                  <a:cubicBezTo>
                    <a:pt x="39" y="80"/>
                    <a:pt x="39" y="80"/>
                    <a:pt x="39" y="80"/>
                  </a:cubicBezTo>
                  <a:cubicBezTo>
                    <a:pt x="39" y="70"/>
                    <a:pt x="39" y="70"/>
                    <a:pt x="39" y="70"/>
                  </a:cubicBezTo>
                  <a:lnTo>
                    <a:pt x="17" y="70"/>
                  </a:lnTo>
                  <a:close/>
                  <a:moveTo>
                    <a:pt x="75" y="50"/>
                  </a:moveTo>
                  <a:cubicBezTo>
                    <a:pt x="65" y="50"/>
                    <a:pt x="61" y="46"/>
                    <a:pt x="61" y="35"/>
                  </a:cubicBezTo>
                  <a:cubicBezTo>
                    <a:pt x="61" y="0"/>
                    <a:pt x="61" y="0"/>
                    <a:pt x="61" y="0"/>
                  </a:cubicBezTo>
                  <a:cubicBezTo>
                    <a:pt x="75" y="0"/>
                    <a:pt x="75" y="0"/>
                    <a:pt x="75" y="0"/>
                  </a:cubicBezTo>
                  <a:cubicBezTo>
                    <a:pt x="75" y="17"/>
                    <a:pt x="75" y="17"/>
                    <a:pt x="75" y="17"/>
                  </a:cubicBezTo>
                  <a:cubicBezTo>
                    <a:pt x="84" y="15"/>
                    <a:pt x="91" y="11"/>
                    <a:pt x="94" y="4"/>
                  </a:cubicBezTo>
                  <a:cubicBezTo>
                    <a:pt x="108" y="4"/>
                    <a:pt x="108" y="4"/>
                    <a:pt x="108" y="4"/>
                  </a:cubicBezTo>
                  <a:cubicBezTo>
                    <a:pt x="103" y="17"/>
                    <a:pt x="92" y="24"/>
                    <a:pt x="75" y="26"/>
                  </a:cubicBezTo>
                  <a:cubicBezTo>
                    <a:pt x="75" y="34"/>
                    <a:pt x="75" y="34"/>
                    <a:pt x="75" y="34"/>
                  </a:cubicBezTo>
                  <a:cubicBezTo>
                    <a:pt x="75" y="38"/>
                    <a:pt x="77" y="40"/>
                    <a:pt x="81" y="40"/>
                  </a:cubicBezTo>
                  <a:cubicBezTo>
                    <a:pt x="91" y="40"/>
                    <a:pt x="91" y="40"/>
                    <a:pt x="91" y="40"/>
                  </a:cubicBezTo>
                  <a:cubicBezTo>
                    <a:pt x="96" y="40"/>
                    <a:pt x="98" y="38"/>
                    <a:pt x="97" y="34"/>
                  </a:cubicBezTo>
                  <a:cubicBezTo>
                    <a:pt x="97" y="31"/>
                    <a:pt x="97" y="31"/>
                    <a:pt x="97" y="31"/>
                  </a:cubicBezTo>
                  <a:cubicBezTo>
                    <a:pt x="108" y="31"/>
                    <a:pt x="108" y="31"/>
                    <a:pt x="108" y="31"/>
                  </a:cubicBezTo>
                  <a:cubicBezTo>
                    <a:pt x="108" y="36"/>
                    <a:pt x="108" y="36"/>
                    <a:pt x="108" y="36"/>
                  </a:cubicBezTo>
                  <a:cubicBezTo>
                    <a:pt x="108" y="46"/>
                    <a:pt x="104" y="50"/>
                    <a:pt x="94" y="50"/>
                  </a:cubicBezTo>
                  <a:lnTo>
                    <a:pt x="75" y="50"/>
                  </a:lnTo>
                  <a:close/>
                  <a:moveTo>
                    <a:pt x="75" y="108"/>
                  </a:moveTo>
                  <a:cubicBezTo>
                    <a:pt x="66" y="108"/>
                    <a:pt x="61" y="104"/>
                    <a:pt x="61" y="95"/>
                  </a:cubicBezTo>
                  <a:cubicBezTo>
                    <a:pt x="61" y="54"/>
                    <a:pt x="61" y="54"/>
                    <a:pt x="61" y="54"/>
                  </a:cubicBezTo>
                  <a:cubicBezTo>
                    <a:pt x="75" y="54"/>
                    <a:pt x="75" y="54"/>
                    <a:pt x="75" y="54"/>
                  </a:cubicBezTo>
                  <a:cubicBezTo>
                    <a:pt x="75" y="73"/>
                    <a:pt x="75" y="73"/>
                    <a:pt x="75" y="73"/>
                  </a:cubicBezTo>
                  <a:cubicBezTo>
                    <a:pt x="84" y="71"/>
                    <a:pt x="91" y="66"/>
                    <a:pt x="94" y="58"/>
                  </a:cubicBezTo>
                  <a:cubicBezTo>
                    <a:pt x="108" y="58"/>
                    <a:pt x="108" y="58"/>
                    <a:pt x="108" y="58"/>
                  </a:cubicBezTo>
                  <a:cubicBezTo>
                    <a:pt x="103" y="72"/>
                    <a:pt x="92" y="80"/>
                    <a:pt x="75" y="82"/>
                  </a:cubicBezTo>
                  <a:cubicBezTo>
                    <a:pt x="75" y="93"/>
                    <a:pt x="75" y="93"/>
                    <a:pt x="75" y="93"/>
                  </a:cubicBezTo>
                  <a:cubicBezTo>
                    <a:pt x="75" y="97"/>
                    <a:pt x="77" y="98"/>
                    <a:pt x="81" y="98"/>
                  </a:cubicBezTo>
                  <a:cubicBezTo>
                    <a:pt x="91" y="98"/>
                    <a:pt x="91" y="98"/>
                    <a:pt x="91" y="98"/>
                  </a:cubicBezTo>
                  <a:cubicBezTo>
                    <a:pt x="96" y="98"/>
                    <a:pt x="98" y="97"/>
                    <a:pt x="97" y="93"/>
                  </a:cubicBezTo>
                  <a:cubicBezTo>
                    <a:pt x="97" y="90"/>
                    <a:pt x="97" y="90"/>
                    <a:pt x="97" y="90"/>
                  </a:cubicBezTo>
                  <a:cubicBezTo>
                    <a:pt x="109" y="90"/>
                    <a:pt x="109" y="90"/>
                    <a:pt x="109" y="90"/>
                  </a:cubicBezTo>
                  <a:cubicBezTo>
                    <a:pt x="109" y="96"/>
                    <a:pt x="109" y="96"/>
                    <a:pt x="109" y="96"/>
                  </a:cubicBezTo>
                  <a:cubicBezTo>
                    <a:pt x="109" y="104"/>
                    <a:pt x="104" y="108"/>
                    <a:pt x="94" y="108"/>
                  </a:cubicBezTo>
                  <a:lnTo>
                    <a:pt x="75" y="108"/>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5"/>
            <p:cNvSpPr/>
            <p:nvPr/>
          </p:nvSpPr>
          <p:spPr bwMode="auto">
            <a:xfrm>
              <a:off x="3762" y="2276"/>
              <a:ext cx="258" cy="260"/>
            </a:xfrm>
            <a:custGeom>
              <a:avLst/>
              <a:gdLst>
                <a:gd name="T0" fmla="*/ 1 w 109"/>
                <a:gd name="T1" fmla="*/ 35 h 110"/>
                <a:gd name="T2" fmla="*/ 1 w 109"/>
                <a:gd name="T3" fmla="*/ 24 h 110"/>
                <a:gd name="T4" fmla="*/ 46 w 109"/>
                <a:gd name="T5" fmla="*/ 24 h 110"/>
                <a:gd name="T6" fmla="*/ 46 w 109"/>
                <a:gd name="T7" fmla="*/ 0 h 110"/>
                <a:gd name="T8" fmla="*/ 63 w 109"/>
                <a:gd name="T9" fmla="*/ 0 h 110"/>
                <a:gd name="T10" fmla="*/ 63 w 109"/>
                <a:gd name="T11" fmla="*/ 24 h 110"/>
                <a:gd name="T12" fmla="*/ 108 w 109"/>
                <a:gd name="T13" fmla="*/ 24 h 110"/>
                <a:gd name="T14" fmla="*/ 108 w 109"/>
                <a:gd name="T15" fmla="*/ 35 h 110"/>
                <a:gd name="T16" fmla="*/ 64 w 109"/>
                <a:gd name="T17" fmla="*/ 35 h 110"/>
                <a:gd name="T18" fmla="*/ 109 w 109"/>
                <a:gd name="T19" fmla="*/ 100 h 110"/>
                <a:gd name="T20" fmla="*/ 109 w 109"/>
                <a:gd name="T21" fmla="*/ 110 h 110"/>
                <a:gd name="T22" fmla="*/ 55 w 109"/>
                <a:gd name="T23" fmla="*/ 66 h 110"/>
                <a:gd name="T24" fmla="*/ 0 w 109"/>
                <a:gd name="T25" fmla="*/ 110 h 110"/>
                <a:gd name="T26" fmla="*/ 0 w 109"/>
                <a:gd name="T27" fmla="*/ 100 h 110"/>
                <a:gd name="T28" fmla="*/ 45 w 109"/>
                <a:gd name="T29" fmla="*/ 35 h 110"/>
                <a:gd name="T30" fmla="*/ 1 w 109"/>
                <a:gd name="T31" fmla="*/ 3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10">
                  <a:moveTo>
                    <a:pt x="1" y="35"/>
                  </a:moveTo>
                  <a:cubicBezTo>
                    <a:pt x="1" y="24"/>
                    <a:pt x="1" y="24"/>
                    <a:pt x="1" y="24"/>
                  </a:cubicBezTo>
                  <a:cubicBezTo>
                    <a:pt x="46" y="24"/>
                    <a:pt x="46" y="24"/>
                    <a:pt x="46" y="24"/>
                  </a:cubicBezTo>
                  <a:cubicBezTo>
                    <a:pt x="46" y="0"/>
                    <a:pt x="46" y="0"/>
                    <a:pt x="46" y="0"/>
                  </a:cubicBezTo>
                  <a:cubicBezTo>
                    <a:pt x="63" y="0"/>
                    <a:pt x="63" y="0"/>
                    <a:pt x="63" y="0"/>
                  </a:cubicBezTo>
                  <a:cubicBezTo>
                    <a:pt x="63" y="24"/>
                    <a:pt x="63" y="24"/>
                    <a:pt x="63" y="24"/>
                  </a:cubicBezTo>
                  <a:cubicBezTo>
                    <a:pt x="108" y="24"/>
                    <a:pt x="108" y="24"/>
                    <a:pt x="108" y="24"/>
                  </a:cubicBezTo>
                  <a:cubicBezTo>
                    <a:pt x="108" y="35"/>
                    <a:pt x="108" y="35"/>
                    <a:pt x="108" y="35"/>
                  </a:cubicBezTo>
                  <a:cubicBezTo>
                    <a:pt x="64" y="35"/>
                    <a:pt x="64" y="35"/>
                    <a:pt x="64" y="35"/>
                  </a:cubicBezTo>
                  <a:cubicBezTo>
                    <a:pt x="65" y="65"/>
                    <a:pt x="81" y="86"/>
                    <a:pt x="109" y="100"/>
                  </a:cubicBezTo>
                  <a:cubicBezTo>
                    <a:pt x="109" y="110"/>
                    <a:pt x="109" y="110"/>
                    <a:pt x="109" y="110"/>
                  </a:cubicBezTo>
                  <a:cubicBezTo>
                    <a:pt x="82" y="100"/>
                    <a:pt x="64" y="85"/>
                    <a:pt x="55" y="66"/>
                  </a:cubicBezTo>
                  <a:cubicBezTo>
                    <a:pt x="46" y="85"/>
                    <a:pt x="27" y="100"/>
                    <a:pt x="0" y="110"/>
                  </a:cubicBezTo>
                  <a:cubicBezTo>
                    <a:pt x="0" y="100"/>
                    <a:pt x="0" y="100"/>
                    <a:pt x="0" y="100"/>
                  </a:cubicBezTo>
                  <a:cubicBezTo>
                    <a:pt x="29" y="86"/>
                    <a:pt x="44" y="64"/>
                    <a:pt x="45" y="35"/>
                  </a:cubicBezTo>
                  <a:lnTo>
                    <a:pt x="1" y="35"/>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6"/>
            <p:cNvSpPr>
              <a:spLocks noEditPoints="1"/>
            </p:cNvSpPr>
            <p:nvPr/>
          </p:nvSpPr>
          <p:spPr bwMode="auto">
            <a:xfrm>
              <a:off x="4050" y="2276"/>
              <a:ext cx="260" cy="260"/>
            </a:xfrm>
            <a:custGeom>
              <a:avLst/>
              <a:gdLst>
                <a:gd name="T0" fmla="*/ 13 w 110"/>
                <a:gd name="T1" fmla="*/ 24 h 110"/>
                <a:gd name="T2" fmla="*/ 30 w 110"/>
                <a:gd name="T3" fmla="*/ 18 h 110"/>
                <a:gd name="T4" fmla="*/ 44 w 110"/>
                <a:gd name="T5" fmla="*/ 24 h 110"/>
                <a:gd name="T6" fmla="*/ 65 w 110"/>
                <a:gd name="T7" fmla="*/ 18 h 110"/>
                <a:gd name="T8" fmla="*/ 79 w 110"/>
                <a:gd name="T9" fmla="*/ 24 h 110"/>
                <a:gd name="T10" fmla="*/ 97 w 110"/>
                <a:gd name="T11" fmla="*/ 31 h 110"/>
                <a:gd name="T12" fmla="*/ 79 w 110"/>
                <a:gd name="T13" fmla="*/ 37 h 110"/>
                <a:gd name="T14" fmla="*/ 100 w 110"/>
                <a:gd name="T15" fmla="*/ 44 h 110"/>
                <a:gd name="T16" fmla="*/ 79 w 110"/>
                <a:gd name="T17" fmla="*/ 51 h 110"/>
                <a:gd name="T18" fmla="*/ 108 w 110"/>
                <a:gd name="T19" fmla="*/ 59 h 110"/>
                <a:gd name="T20" fmla="*/ 110 w 110"/>
                <a:gd name="T21" fmla="*/ 73 h 110"/>
                <a:gd name="T22" fmla="*/ 90 w 110"/>
                <a:gd name="T23" fmla="*/ 75 h 110"/>
                <a:gd name="T24" fmla="*/ 76 w 110"/>
                <a:gd name="T25" fmla="*/ 93 h 110"/>
                <a:gd name="T26" fmla="*/ 34 w 110"/>
                <a:gd name="T27" fmla="*/ 74 h 110"/>
                <a:gd name="T28" fmla="*/ 20 w 110"/>
                <a:gd name="T29" fmla="*/ 93 h 110"/>
                <a:gd name="T30" fmla="*/ 0 w 110"/>
                <a:gd name="T31" fmla="*/ 80 h 110"/>
                <a:gd name="T32" fmla="*/ 25 w 110"/>
                <a:gd name="T33" fmla="*/ 59 h 110"/>
                <a:gd name="T34" fmla="*/ 1 w 110"/>
                <a:gd name="T35" fmla="*/ 51 h 110"/>
                <a:gd name="T36" fmla="*/ 30 w 110"/>
                <a:gd name="T37" fmla="*/ 44 h 110"/>
                <a:gd name="T38" fmla="*/ 10 w 110"/>
                <a:gd name="T39" fmla="*/ 37 h 110"/>
                <a:gd name="T40" fmla="*/ 30 w 110"/>
                <a:gd name="T41" fmla="*/ 31 h 110"/>
                <a:gd name="T42" fmla="*/ 2 w 110"/>
                <a:gd name="T43" fmla="*/ 23 h 110"/>
                <a:gd name="T44" fmla="*/ 46 w 110"/>
                <a:gd name="T45" fmla="*/ 6 h 110"/>
                <a:gd name="T46" fmla="*/ 64 w 110"/>
                <a:gd name="T47" fmla="*/ 0 h 110"/>
                <a:gd name="T48" fmla="*/ 107 w 110"/>
                <a:gd name="T49" fmla="*/ 6 h 110"/>
                <a:gd name="T50" fmla="*/ 93 w 110"/>
                <a:gd name="T51" fmla="*/ 23 h 110"/>
                <a:gd name="T52" fmla="*/ 17 w 110"/>
                <a:gd name="T53" fmla="*/ 14 h 110"/>
                <a:gd name="T54" fmla="*/ 2 w 110"/>
                <a:gd name="T55" fmla="*/ 23 h 110"/>
                <a:gd name="T56" fmla="*/ 4 w 110"/>
                <a:gd name="T57" fmla="*/ 102 h 110"/>
                <a:gd name="T58" fmla="*/ 47 w 110"/>
                <a:gd name="T59" fmla="*/ 77 h 110"/>
                <a:gd name="T60" fmla="*/ 63 w 110"/>
                <a:gd name="T61" fmla="*/ 81 h 110"/>
                <a:gd name="T62" fmla="*/ 105 w 110"/>
                <a:gd name="T63" fmla="*/ 110 h 110"/>
                <a:gd name="T64" fmla="*/ 4 w 110"/>
                <a:gd name="T65" fmla="*/ 110 h 110"/>
                <a:gd name="T66" fmla="*/ 34 w 110"/>
                <a:gd name="T67" fmla="*/ 66 h 110"/>
                <a:gd name="T68" fmla="*/ 67 w 110"/>
                <a:gd name="T69" fmla="*/ 59 h 110"/>
                <a:gd name="T70" fmla="*/ 44 w 110"/>
                <a:gd name="T71" fmla="*/ 31 h 110"/>
                <a:gd name="T72" fmla="*/ 65 w 110"/>
                <a:gd name="T73" fmla="*/ 37 h 110"/>
                <a:gd name="T74" fmla="*/ 44 w 110"/>
                <a:gd name="T75" fmla="*/ 31 h 110"/>
                <a:gd name="T76" fmla="*/ 44 w 110"/>
                <a:gd name="T77" fmla="*/ 51 h 110"/>
                <a:gd name="T78" fmla="*/ 65 w 110"/>
                <a:gd name="T79"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13" y="31"/>
                  </a:moveTo>
                  <a:cubicBezTo>
                    <a:pt x="13" y="24"/>
                    <a:pt x="13" y="24"/>
                    <a:pt x="13" y="24"/>
                  </a:cubicBezTo>
                  <a:cubicBezTo>
                    <a:pt x="30" y="24"/>
                    <a:pt x="30" y="24"/>
                    <a:pt x="30" y="24"/>
                  </a:cubicBezTo>
                  <a:cubicBezTo>
                    <a:pt x="30" y="18"/>
                    <a:pt x="30" y="18"/>
                    <a:pt x="30" y="18"/>
                  </a:cubicBezTo>
                  <a:cubicBezTo>
                    <a:pt x="44" y="18"/>
                    <a:pt x="44" y="18"/>
                    <a:pt x="44" y="18"/>
                  </a:cubicBezTo>
                  <a:cubicBezTo>
                    <a:pt x="44" y="24"/>
                    <a:pt x="44" y="24"/>
                    <a:pt x="44" y="24"/>
                  </a:cubicBezTo>
                  <a:cubicBezTo>
                    <a:pt x="65" y="24"/>
                    <a:pt x="65" y="24"/>
                    <a:pt x="65" y="24"/>
                  </a:cubicBezTo>
                  <a:cubicBezTo>
                    <a:pt x="65" y="18"/>
                    <a:pt x="65" y="18"/>
                    <a:pt x="65" y="18"/>
                  </a:cubicBezTo>
                  <a:cubicBezTo>
                    <a:pt x="79" y="18"/>
                    <a:pt x="79" y="18"/>
                    <a:pt x="79" y="18"/>
                  </a:cubicBezTo>
                  <a:cubicBezTo>
                    <a:pt x="79" y="24"/>
                    <a:pt x="79" y="24"/>
                    <a:pt x="79" y="24"/>
                  </a:cubicBezTo>
                  <a:cubicBezTo>
                    <a:pt x="97" y="24"/>
                    <a:pt x="97" y="24"/>
                    <a:pt x="97" y="24"/>
                  </a:cubicBezTo>
                  <a:cubicBezTo>
                    <a:pt x="97" y="31"/>
                    <a:pt x="97" y="31"/>
                    <a:pt x="97" y="31"/>
                  </a:cubicBezTo>
                  <a:cubicBezTo>
                    <a:pt x="79" y="31"/>
                    <a:pt x="79" y="31"/>
                    <a:pt x="79" y="31"/>
                  </a:cubicBezTo>
                  <a:cubicBezTo>
                    <a:pt x="79" y="37"/>
                    <a:pt x="79" y="37"/>
                    <a:pt x="79" y="37"/>
                  </a:cubicBezTo>
                  <a:cubicBezTo>
                    <a:pt x="100" y="37"/>
                    <a:pt x="100" y="37"/>
                    <a:pt x="100" y="37"/>
                  </a:cubicBezTo>
                  <a:cubicBezTo>
                    <a:pt x="100" y="44"/>
                    <a:pt x="100" y="44"/>
                    <a:pt x="100" y="44"/>
                  </a:cubicBezTo>
                  <a:cubicBezTo>
                    <a:pt x="79" y="44"/>
                    <a:pt x="79" y="44"/>
                    <a:pt x="79" y="44"/>
                  </a:cubicBezTo>
                  <a:cubicBezTo>
                    <a:pt x="79" y="51"/>
                    <a:pt x="79" y="51"/>
                    <a:pt x="79" y="51"/>
                  </a:cubicBezTo>
                  <a:cubicBezTo>
                    <a:pt x="108" y="51"/>
                    <a:pt x="108" y="51"/>
                    <a:pt x="108" y="51"/>
                  </a:cubicBezTo>
                  <a:cubicBezTo>
                    <a:pt x="108" y="59"/>
                    <a:pt x="108" y="59"/>
                    <a:pt x="108" y="59"/>
                  </a:cubicBezTo>
                  <a:cubicBezTo>
                    <a:pt x="84" y="59"/>
                    <a:pt x="84" y="59"/>
                    <a:pt x="84" y="59"/>
                  </a:cubicBezTo>
                  <a:cubicBezTo>
                    <a:pt x="90" y="64"/>
                    <a:pt x="99" y="69"/>
                    <a:pt x="110" y="73"/>
                  </a:cubicBezTo>
                  <a:cubicBezTo>
                    <a:pt x="110" y="80"/>
                    <a:pt x="110" y="80"/>
                    <a:pt x="110" y="80"/>
                  </a:cubicBezTo>
                  <a:cubicBezTo>
                    <a:pt x="102" y="79"/>
                    <a:pt x="96" y="77"/>
                    <a:pt x="90" y="75"/>
                  </a:cubicBezTo>
                  <a:cubicBezTo>
                    <a:pt x="90" y="93"/>
                    <a:pt x="90" y="93"/>
                    <a:pt x="90" y="93"/>
                  </a:cubicBezTo>
                  <a:cubicBezTo>
                    <a:pt x="76" y="93"/>
                    <a:pt x="76" y="93"/>
                    <a:pt x="76" y="93"/>
                  </a:cubicBezTo>
                  <a:cubicBezTo>
                    <a:pt x="76" y="74"/>
                    <a:pt x="76" y="74"/>
                    <a:pt x="76" y="74"/>
                  </a:cubicBezTo>
                  <a:cubicBezTo>
                    <a:pt x="34" y="74"/>
                    <a:pt x="34" y="74"/>
                    <a:pt x="34" y="74"/>
                  </a:cubicBezTo>
                  <a:cubicBezTo>
                    <a:pt x="34" y="93"/>
                    <a:pt x="34" y="93"/>
                    <a:pt x="34" y="93"/>
                  </a:cubicBezTo>
                  <a:cubicBezTo>
                    <a:pt x="20" y="93"/>
                    <a:pt x="20" y="93"/>
                    <a:pt x="20" y="93"/>
                  </a:cubicBezTo>
                  <a:cubicBezTo>
                    <a:pt x="20" y="74"/>
                    <a:pt x="20" y="74"/>
                    <a:pt x="20" y="74"/>
                  </a:cubicBezTo>
                  <a:cubicBezTo>
                    <a:pt x="15" y="77"/>
                    <a:pt x="8" y="79"/>
                    <a:pt x="0" y="80"/>
                  </a:cubicBezTo>
                  <a:cubicBezTo>
                    <a:pt x="0" y="73"/>
                    <a:pt x="0" y="73"/>
                    <a:pt x="0" y="73"/>
                  </a:cubicBezTo>
                  <a:cubicBezTo>
                    <a:pt x="11" y="69"/>
                    <a:pt x="19" y="65"/>
                    <a:pt x="25" y="59"/>
                  </a:cubicBezTo>
                  <a:cubicBezTo>
                    <a:pt x="1" y="59"/>
                    <a:pt x="1" y="59"/>
                    <a:pt x="1" y="59"/>
                  </a:cubicBezTo>
                  <a:cubicBezTo>
                    <a:pt x="1" y="51"/>
                    <a:pt x="1" y="51"/>
                    <a:pt x="1" y="51"/>
                  </a:cubicBezTo>
                  <a:cubicBezTo>
                    <a:pt x="30" y="51"/>
                    <a:pt x="30" y="51"/>
                    <a:pt x="30" y="51"/>
                  </a:cubicBezTo>
                  <a:cubicBezTo>
                    <a:pt x="30" y="44"/>
                    <a:pt x="30" y="44"/>
                    <a:pt x="30" y="44"/>
                  </a:cubicBezTo>
                  <a:cubicBezTo>
                    <a:pt x="10" y="44"/>
                    <a:pt x="10" y="44"/>
                    <a:pt x="10" y="44"/>
                  </a:cubicBezTo>
                  <a:cubicBezTo>
                    <a:pt x="10" y="37"/>
                    <a:pt x="10" y="37"/>
                    <a:pt x="10" y="37"/>
                  </a:cubicBezTo>
                  <a:cubicBezTo>
                    <a:pt x="30" y="37"/>
                    <a:pt x="30" y="37"/>
                    <a:pt x="30" y="37"/>
                  </a:cubicBezTo>
                  <a:cubicBezTo>
                    <a:pt x="30" y="31"/>
                    <a:pt x="30" y="31"/>
                    <a:pt x="30" y="31"/>
                  </a:cubicBezTo>
                  <a:lnTo>
                    <a:pt x="13" y="31"/>
                  </a:lnTo>
                  <a:close/>
                  <a:moveTo>
                    <a:pt x="2" y="23"/>
                  </a:moveTo>
                  <a:cubicBezTo>
                    <a:pt x="2" y="6"/>
                    <a:pt x="2" y="6"/>
                    <a:pt x="2" y="6"/>
                  </a:cubicBezTo>
                  <a:cubicBezTo>
                    <a:pt x="46" y="6"/>
                    <a:pt x="46" y="6"/>
                    <a:pt x="46" y="6"/>
                  </a:cubicBezTo>
                  <a:cubicBezTo>
                    <a:pt x="46" y="0"/>
                    <a:pt x="46" y="0"/>
                    <a:pt x="46" y="0"/>
                  </a:cubicBezTo>
                  <a:cubicBezTo>
                    <a:pt x="64" y="0"/>
                    <a:pt x="64" y="0"/>
                    <a:pt x="64" y="0"/>
                  </a:cubicBezTo>
                  <a:cubicBezTo>
                    <a:pt x="64" y="6"/>
                    <a:pt x="64" y="6"/>
                    <a:pt x="64" y="6"/>
                  </a:cubicBezTo>
                  <a:cubicBezTo>
                    <a:pt x="107" y="6"/>
                    <a:pt x="107" y="6"/>
                    <a:pt x="107" y="6"/>
                  </a:cubicBezTo>
                  <a:cubicBezTo>
                    <a:pt x="107" y="23"/>
                    <a:pt x="107" y="23"/>
                    <a:pt x="107" y="23"/>
                  </a:cubicBezTo>
                  <a:cubicBezTo>
                    <a:pt x="93" y="23"/>
                    <a:pt x="93" y="23"/>
                    <a:pt x="93" y="23"/>
                  </a:cubicBezTo>
                  <a:cubicBezTo>
                    <a:pt x="93" y="14"/>
                    <a:pt x="93" y="14"/>
                    <a:pt x="93" y="14"/>
                  </a:cubicBezTo>
                  <a:cubicBezTo>
                    <a:pt x="17" y="14"/>
                    <a:pt x="17" y="14"/>
                    <a:pt x="17" y="14"/>
                  </a:cubicBezTo>
                  <a:cubicBezTo>
                    <a:pt x="17" y="23"/>
                    <a:pt x="17" y="23"/>
                    <a:pt x="17" y="23"/>
                  </a:cubicBezTo>
                  <a:lnTo>
                    <a:pt x="2" y="23"/>
                  </a:lnTo>
                  <a:close/>
                  <a:moveTo>
                    <a:pt x="4" y="110"/>
                  </a:moveTo>
                  <a:cubicBezTo>
                    <a:pt x="4" y="102"/>
                    <a:pt x="4" y="102"/>
                    <a:pt x="4" y="102"/>
                  </a:cubicBezTo>
                  <a:cubicBezTo>
                    <a:pt x="34" y="99"/>
                    <a:pt x="48" y="93"/>
                    <a:pt x="47" y="82"/>
                  </a:cubicBezTo>
                  <a:cubicBezTo>
                    <a:pt x="47" y="77"/>
                    <a:pt x="47" y="77"/>
                    <a:pt x="47" y="77"/>
                  </a:cubicBezTo>
                  <a:cubicBezTo>
                    <a:pt x="63" y="77"/>
                    <a:pt x="63" y="77"/>
                    <a:pt x="63" y="77"/>
                  </a:cubicBezTo>
                  <a:cubicBezTo>
                    <a:pt x="63" y="81"/>
                    <a:pt x="63" y="81"/>
                    <a:pt x="63" y="81"/>
                  </a:cubicBezTo>
                  <a:cubicBezTo>
                    <a:pt x="62" y="92"/>
                    <a:pt x="76" y="99"/>
                    <a:pt x="105" y="102"/>
                  </a:cubicBezTo>
                  <a:cubicBezTo>
                    <a:pt x="105" y="110"/>
                    <a:pt x="105" y="110"/>
                    <a:pt x="105" y="110"/>
                  </a:cubicBezTo>
                  <a:cubicBezTo>
                    <a:pt x="81" y="109"/>
                    <a:pt x="64" y="105"/>
                    <a:pt x="55" y="97"/>
                  </a:cubicBezTo>
                  <a:cubicBezTo>
                    <a:pt x="48" y="105"/>
                    <a:pt x="31" y="109"/>
                    <a:pt x="4" y="110"/>
                  </a:cubicBezTo>
                  <a:close/>
                  <a:moveTo>
                    <a:pt x="42" y="59"/>
                  </a:moveTo>
                  <a:cubicBezTo>
                    <a:pt x="40" y="62"/>
                    <a:pt x="37" y="64"/>
                    <a:pt x="34" y="66"/>
                  </a:cubicBezTo>
                  <a:cubicBezTo>
                    <a:pt x="75" y="66"/>
                    <a:pt x="75" y="66"/>
                    <a:pt x="75" y="66"/>
                  </a:cubicBezTo>
                  <a:cubicBezTo>
                    <a:pt x="72" y="64"/>
                    <a:pt x="69" y="62"/>
                    <a:pt x="67" y="59"/>
                  </a:cubicBezTo>
                  <a:lnTo>
                    <a:pt x="42" y="59"/>
                  </a:lnTo>
                  <a:close/>
                  <a:moveTo>
                    <a:pt x="44" y="31"/>
                  </a:moveTo>
                  <a:cubicBezTo>
                    <a:pt x="44" y="37"/>
                    <a:pt x="44" y="37"/>
                    <a:pt x="44" y="37"/>
                  </a:cubicBezTo>
                  <a:cubicBezTo>
                    <a:pt x="65" y="37"/>
                    <a:pt x="65" y="37"/>
                    <a:pt x="65" y="37"/>
                  </a:cubicBezTo>
                  <a:cubicBezTo>
                    <a:pt x="65" y="31"/>
                    <a:pt x="65" y="31"/>
                    <a:pt x="65" y="31"/>
                  </a:cubicBezTo>
                  <a:lnTo>
                    <a:pt x="44" y="31"/>
                  </a:lnTo>
                  <a:close/>
                  <a:moveTo>
                    <a:pt x="44" y="44"/>
                  </a:moveTo>
                  <a:cubicBezTo>
                    <a:pt x="44" y="51"/>
                    <a:pt x="44" y="51"/>
                    <a:pt x="44" y="51"/>
                  </a:cubicBezTo>
                  <a:cubicBezTo>
                    <a:pt x="65" y="51"/>
                    <a:pt x="65" y="51"/>
                    <a:pt x="65" y="51"/>
                  </a:cubicBezTo>
                  <a:cubicBezTo>
                    <a:pt x="65" y="44"/>
                    <a:pt x="65" y="44"/>
                    <a:pt x="65" y="44"/>
                  </a:cubicBezTo>
                  <a:lnTo>
                    <a:pt x="44" y="4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7"/>
            <p:cNvSpPr/>
            <p:nvPr/>
          </p:nvSpPr>
          <p:spPr bwMode="auto">
            <a:xfrm>
              <a:off x="1582" y="2626"/>
              <a:ext cx="73" cy="92"/>
            </a:xfrm>
            <a:custGeom>
              <a:avLst/>
              <a:gdLst>
                <a:gd name="T0" fmla="*/ 0 w 31"/>
                <a:gd name="T1" fmla="*/ 31 h 39"/>
                <a:gd name="T2" fmla="*/ 0 w 31"/>
                <a:gd name="T3" fmla="*/ 26 h 39"/>
                <a:gd name="T4" fmla="*/ 16 w 31"/>
                <a:gd name="T5" fmla="*/ 35 h 39"/>
                <a:gd name="T6" fmla="*/ 25 w 31"/>
                <a:gd name="T7" fmla="*/ 29 h 39"/>
                <a:gd name="T8" fmla="*/ 16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8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6" y="35"/>
                  </a:cubicBezTo>
                  <a:cubicBezTo>
                    <a:pt x="22" y="35"/>
                    <a:pt x="25" y="33"/>
                    <a:pt x="25" y="29"/>
                  </a:cubicBezTo>
                  <a:cubicBezTo>
                    <a:pt x="25" y="25"/>
                    <a:pt x="22" y="22"/>
                    <a:pt x="16" y="21"/>
                  </a:cubicBezTo>
                  <a:cubicBezTo>
                    <a:pt x="6" y="20"/>
                    <a:pt x="1" y="16"/>
                    <a:pt x="1" y="10"/>
                  </a:cubicBezTo>
                  <a:cubicBezTo>
                    <a:pt x="1" y="3"/>
                    <a:pt x="6" y="0"/>
                    <a:pt x="15" y="0"/>
                  </a:cubicBezTo>
                  <a:cubicBezTo>
                    <a:pt x="24" y="0"/>
                    <a:pt x="29" y="4"/>
                    <a:pt x="30" y="11"/>
                  </a:cubicBezTo>
                  <a:cubicBezTo>
                    <a:pt x="24" y="11"/>
                    <a:pt x="24" y="11"/>
                    <a:pt x="24" y="11"/>
                  </a:cubicBezTo>
                  <a:cubicBezTo>
                    <a:pt x="23" y="6"/>
                    <a:pt x="20" y="4"/>
                    <a:pt x="15" y="4"/>
                  </a:cubicBezTo>
                  <a:cubicBezTo>
                    <a:pt x="10" y="4"/>
                    <a:pt x="8" y="6"/>
                    <a:pt x="8" y="10"/>
                  </a:cubicBezTo>
                  <a:cubicBezTo>
                    <a:pt x="7" y="14"/>
                    <a:pt x="10" y="16"/>
                    <a:pt x="16" y="17"/>
                  </a:cubicBezTo>
                  <a:cubicBezTo>
                    <a:pt x="26" y="18"/>
                    <a:pt x="31" y="22"/>
                    <a:pt x="31" y="28"/>
                  </a:cubicBezTo>
                  <a:cubicBezTo>
                    <a:pt x="31" y="35"/>
                    <a:pt x="26" y="39"/>
                    <a:pt x="16" y="39"/>
                  </a:cubicBezTo>
                  <a:cubicBezTo>
                    <a:pt x="9" y="39"/>
                    <a:pt x="4" y="36"/>
                    <a:pt x="0" y="3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8"/>
            <p:cNvSpPr/>
            <p:nvPr/>
          </p:nvSpPr>
          <p:spPr bwMode="auto">
            <a:xfrm>
              <a:off x="1669" y="2626"/>
              <a:ext cx="76" cy="90"/>
            </a:xfrm>
            <a:custGeom>
              <a:avLst/>
              <a:gdLst>
                <a:gd name="T0" fmla="*/ 0 w 76"/>
                <a:gd name="T1" fmla="*/ 90 h 90"/>
                <a:gd name="T2" fmla="*/ 0 w 76"/>
                <a:gd name="T3" fmla="*/ 0 h 90"/>
                <a:gd name="T4" fmla="*/ 14 w 76"/>
                <a:gd name="T5" fmla="*/ 0 h 90"/>
                <a:gd name="T6" fmla="*/ 14 w 76"/>
                <a:gd name="T7" fmla="*/ 40 h 90"/>
                <a:gd name="T8" fmla="*/ 62 w 76"/>
                <a:gd name="T9" fmla="*/ 40 h 90"/>
                <a:gd name="T10" fmla="*/ 62 w 76"/>
                <a:gd name="T11" fmla="*/ 0 h 90"/>
                <a:gd name="T12" fmla="*/ 76 w 76"/>
                <a:gd name="T13" fmla="*/ 0 h 90"/>
                <a:gd name="T14" fmla="*/ 76 w 76"/>
                <a:gd name="T15" fmla="*/ 90 h 90"/>
                <a:gd name="T16" fmla="*/ 62 w 76"/>
                <a:gd name="T17" fmla="*/ 90 h 90"/>
                <a:gd name="T18" fmla="*/ 62 w 76"/>
                <a:gd name="T19" fmla="*/ 49 h 90"/>
                <a:gd name="T20" fmla="*/ 14 w 76"/>
                <a:gd name="T21" fmla="*/ 49 h 90"/>
                <a:gd name="T22" fmla="*/ 14 w 76"/>
                <a:gd name="T23" fmla="*/ 90 h 90"/>
                <a:gd name="T24" fmla="*/ 0 w 7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90">
                  <a:moveTo>
                    <a:pt x="0" y="90"/>
                  </a:moveTo>
                  <a:lnTo>
                    <a:pt x="0" y="0"/>
                  </a:lnTo>
                  <a:lnTo>
                    <a:pt x="14" y="0"/>
                  </a:lnTo>
                  <a:lnTo>
                    <a:pt x="14" y="40"/>
                  </a:lnTo>
                  <a:lnTo>
                    <a:pt x="62" y="40"/>
                  </a:lnTo>
                  <a:lnTo>
                    <a:pt x="62" y="0"/>
                  </a:lnTo>
                  <a:lnTo>
                    <a:pt x="76" y="0"/>
                  </a:lnTo>
                  <a:lnTo>
                    <a:pt x="76" y="90"/>
                  </a:lnTo>
                  <a:lnTo>
                    <a:pt x="62" y="90"/>
                  </a:lnTo>
                  <a:lnTo>
                    <a:pt x="62" y="49"/>
                  </a:lnTo>
                  <a:lnTo>
                    <a:pt x="14" y="49"/>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9"/>
            <p:cNvSpPr/>
            <p:nvPr/>
          </p:nvSpPr>
          <p:spPr bwMode="auto">
            <a:xfrm>
              <a:off x="1759"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6 w 69"/>
                <a:gd name="T13" fmla="*/ 40 h 90"/>
                <a:gd name="T14" fmla="*/ 66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6" y="40"/>
                  </a:lnTo>
                  <a:lnTo>
                    <a:pt x="66" y="49"/>
                  </a:lnTo>
                  <a:lnTo>
                    <a:pt x="14" y="49"/>
                  </a:lnTo>
                  <a:lnTo>
                    <a:pt x="14" y="82"/>
                  </a:lnTo>
                  <a:lnTo>
                    <a:pt x="69" y="82"/>
                  </a:lnTo>
                  <a:lnTo>
                    <a:pt x="6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0"/>
            <p:cNvSpPr/>
            <p:nvPr/>
          </p:nvSpPr>
          <p:spPr bwMode="auto">
            <a:xfrm>
              <a:off x="1839" y="2626"/>
              <a:ext cx="76" cy="90"/>
            </a:xfrm>
            <a:custGeom>
              <a:avLst/>
              <a:gdLst>
                <a:gd name="T0" fmla="*/ 0 w 76"/>
                <a:gd name="T1" fmla="*/ 90 h 90"/>
                <a:gd name="T2" fmla="*/ 0 w 76"/>
                <a:gd name="T3" fmla="*/ 0 h 90"/>
                <a:gd name="T4" fmla="*/ 15 w 76"/>
                <a:gd name="T5" fmla="*/ 0 h 90"/>
                <a:gd name="T6" fmla="*/ 62 w 76"/>
                <a:gd name="T7" fmla="*/ 71 h 90"/>
                <a:gd name="T8" fmla="*/ 62 w 76"/>
                <a:gd name="T9" fmla="*/ 0 h 90"/>
                <a:gd name="T10" fmla="*/ 76 w 76"/>
                <a:gd name="T11" fmla="*/ 0 h 90"/>
                <a:gd name="T12" fmla="*/ 76 w 76"/>
                <a:gd name="T13" fmla="*/ 90 h 90"/>
                <a:gd name="T14" fmla="*/ 62 w 76"/>
                <a:gd name="T15" fmla="*/ 90 h 90"/>
                <a:gd name="T16" fmla="*/ 15 w 76"/>
                <a:gd name="T17" fmla="*/ 21 h 90"/>
                <a:gd name="T18" fmla="*/ 15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0"/>
                  </a:lnTo>
                  <a:lnTo>
                    <a:pt x="15" y="0"/>
                  </a:lnTo>
                  <a:lnTo>
                    <a:pt x="62" y="71"/>
                  </a:lnTo>
                  <a:lnTo>
                    <a:pt x="62" y="0"/>
                  </a:lnTo>
                  <a:lnTo>
                    <a:pt x="76" y="0"/>
                  </a:lnTo>
                  <a:lnTo>
                    <a:pt x="76" y="90"/>
                  </a:lnTo>
                  <a:lnTo>
                    <a:pt x="62" y="90"/>
                  </a:lnTo>
                  <a:lnTo>
                    <a:pt x="15" y="21"/>
                  </a:lnTo>
                  <a:lnTo>
                    <a:pt x="15"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1"/>
            <p:cNvSpPr/>
            <p:nvPr/>
          </p:nvSpPr>
          <p:spPr bwMode="auto">
            <a:xfrm>
              <a:off x="1924" y="2626"/>
              <a:ext cx="88" cy="90"/>
            </a:xfrm>
            <a:custGeom>
              <a:avLst/>
              <a:gdLst>
                <a:gd name="T0" fmla="*/ 36 w 88"/>
                <a:gd name="T1" fmla="*/ 90 h 90"/>
                <a:gd name="T2" fmla="*/ 36 w 88"/>
                <a:gd name="T3" fmla="*/ 54 h 90"/>
                <a:gd name="T4" fmla="*/ 0 w 88"/>
                <a:gd name="T5" fmla="*/ 0 h 90"/>
                <a:gd name="T6" fmla="*/ 17 w 88"/>
                <a:gd name="T7" fmla="*/ 0 h 90"/>
                <a:gd name="T8" fmla="*/ 45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5" y="42"/>
                  </a:lnTo>
                  <a:lnTo>
                    <a:pt x="71" y="0"/>
                  </a:lnTo>
                  <a:lnTo>
                    <a:pt x="88" y="0"/>
                  </a:lnTo>
                  <a:lnTo>
                    <a:pt x="50" y="54"/>
                  </a:lnTo>
                  <a:lnTo>
                    <a:pt x="50" y="90"/>
                  </a:lnTo>
                  <a:lnTo>
                    <a:pt x="36"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2"/>
            <p:cNvSpPr>
              <a:spLocks noEditPoints="1"/>
            </p:cNvSpPr>
            <p:nvPr/>
          </p:nvSpPr>
          <p:spPr bwMode="auto">
            <a:xfrm>
              <a:off x="2014" y="2626"/>
              <a:ext cx="90" cy="90"/>
            </a:xfrm>
            <a:custGeom>
              <a:avLst/>
              <a:gdLst>
                <a:gd name="T0" fmla="*/ 0 w 90"/>
                <a:gd name="T1" fmla="*/ 90 h 90"/>
                <a:gd name="T2" fmla="*/ 36 w 90"/>
                <a:gd name="T3" fmla="*/ 0 h 90"/>
                <a:gd name="T4" fmla="*/ 55 w 90"/>
                <a:gd name="T5" fmla="*/ 0 h 90"/>
                <a:gd name="T6" fmla="*/ 90 w 90"/>
                <a:gd name="T7" fmla="*/ 90 h 90"/>
                <a:gd name="T8" fmla="*/ 73 w 90"/>
                <a:gd name="T9" fmla="*/ 90 h 90"/>
                <a:gd name="T10" fmla="*/ 64 w 90"/>
                <a:gd name="T11" fmla="*/ 66 h 90"/>
                <a:gd name="T12" fmla="*/ 26 w 90"/>
                <a:gd name="T13" fmla="*/ 66 h 90"/>
                <a:gd name="T14" fmla="*/ 14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5" y="0"/>
                  </a:lnTo>
                  <a:lnTo>
                    <a:pt x="90" y="90"/>
                  </a:lnTo>
                  <a:lnTo>
                    <a:pt x="73" y="90"/>
                  </a:lnTo>
                  <a:lnTo>
                    <a:pt x="64" y="66"/>
                  </a:lnTo>
                  <a:lnTo>
                    <a:pt x="26" y="66"/>
                  </a:lnTo>
                  <a:lnTo>
                    <a:pt x="14"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3"/>
            <p:cNvSpPr/>
            <p:nvPr/>
          </p:nvSpPr>
          <p:spPr bwMode="auto">
            <a:xfrm>
              <a:off x="2111" y="2626"/>
              <a:ext cx="78" cy="90"/>
            </a:xfrm>
            <a:custGeom>
              <a:avLst/>
              <a:gdLst>
                <a:gd name="T0" fmla="*/ 0 w 78"/>
                <a:gd name="T1" fmla="*/ 90 h 90"/>
                <a:gd name="T2" fmla="*/ 0 w 78"/>
                <a:gd name="T3" fmla="*/ 0 h 90"/>
                <a:gd name="T4" fmla="*/ 14 w 78"/>
                <a:gd name="T5" fmla="*/ 0 h 90"/>
                <a:gd name="T6" fmla="*/ 61 w 78"/>
                <a:gd name="T7" fmla="*/ 71 h 90"/>
                <a:gd name="T8" fmla="*/ 61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1" y="71"/>
                  </a:lnTo>
                  <a:lnTo>
                    <a:pt x="61" y="0"/>
                  </a:lnTo>
                  <a:lnTo>
                    <a:pt x="78" y="0"/>
                  </a:lnTo>
                  <a:lnTo>
                    <a:pt x="78" y="90"/>
                  </a:lnTo>
                  <a:lnTo>
                    <a:pt x="64" y="90"/>
                  </a:lnTo>
                  <a:lnTo>
                    <a:pt x="14" y="21"/>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4"/>
            <p:cNvSpPr/>
            <p:nvPr/>
          </p:nvSpPr>
          <p:spPr bwMode="auto">
            <a:xfrm>
              <a:off x="2201" y="2626"/>
              <a:ext cx="85" cy="92"/>
            </a:xfrm>
            <a:custGeom>
              <a:avLst/>
              <a:gdLst>
                <a:gd name="T0" fmla="*/ 36 w 36"/>
                <a:gd name="T1" fmla="*/ 11 h 39"/>
                <a:gd name="T2" fmla="*/ 29 w 36"/>
                <a:gd name="T3" fmla="*/ 11 h 39"/>
                <a:gd name="T4" fmla="*/ 19 w 36"/>
                <a:gd name="T5" fmla="*/ 4 h 39"/>
                <a:gd name="T6" fmla="*/ 6 w 36"/>
                <a:gd name="T7" fmla="*/ 20 h 39"/>
                <a:gd name="T8" fmla="*/ 19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19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29" y="11"/>
                    <a:pt x="29" y="11"/>
                    <a:pt x="29" y="11"/>
                  </a:cubicBezTo>
                  <a:cubicBezTo>
                    <a:pt x="28" y="6"/>
                    <a:pt x="24" y="4"/>
                    <a:pt x="19" y="4"/>
                  </a:cubicBezTo>
                  <a:cubicBezTo>
                    <a:pt x="11" y="4"/>
                    <a:pt x="7" y="10"/>
                    <a:pt x="6" y="20"/>
                  </a:cubicBezTo>
                  <a:cubicBezTo>
                    <a:pt x="7" y="29"/>
                    <a:pt x="11" y="35"/>
                    <a:pt x="19" y="35"/>
                  </a:cubicBezTo>
                  <a:cubicBezTo>
                    <a:pt x="24"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7" y="39"/>
                    <a:pt x="19" y="39"/>
                  </a:cubicBezTo>
                  <a:cubicBezTo>
                    <a:pt x="7" y="39"/>
                    <a:pt x="0" y="32"/>
                    <a:pt x="0" y="20"/>
                  </a:cubicBezTo>
                  <a:cubicBezTo>
                    <a:pt x="1" y="7"/>
                    <a:pt x="7" y="0"/>
                    <a:pt x="19" y="0"/>
                  </a:cubicBezTo>
                  <a:cubicBezTo>
                    <a:pt x="28" y="0"/>
                    <a:pt x="33" y="4"/>
                    <a:pt x="36" y="1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5"/>
            <p:cNvSpPr/>
            <p:nvPr/>
          </p:nvSpPr>
          <p:spPr bwMode="auto">
            <a:xfrm>
              <a:off x="2295" y="2626"/>
              <a:ext cx="76" cy="90"/>
            </a:xfrm>
            <a:custGeom>
              <a:avLst/>
              <a:gdLst>
                <a:gd name="T0" fmla="*/ 0 w 76"/>
                <a:gd name="T1" fmla="*/ 90 h 90"/>
                <a:gd name="T2" fmla="*/ 0 w 76"/>
                <a:gd name="T3" fmla="*/ 82 h 90"/>
                <a:gd name="T4" fmla="*/ 57 w 76"/>
                <a:gd name="T5" fmla="*/ 9 h 90"/>
                <a:gd name="T6" fmla="*/ 3 w 76"/>
                <a:gd name="T7" fmla="*/ 9 h 90"/>
                <a:gd name="T8" fmla="*/ 3 w 76"/>
                <a:gd name="T9" fmla="*/ 0 h 90"/>
                <a:gd name="T10" fmla="*/ 76 w 76"/>
                <a:gd name="T11" fmla="*/ 0 h 90"/>
                <a:gd name="T12" fmla="*/ 76 w 76"/>
                <a:gd name="T13" fmla="*/ 9 h 90"/>
                <a:gd name="T14" fmla="*/ 17 w 76"/>
                <a:gd name="T15" fmla="*/ 82 h 90"/>
                <a:gd name="T16" fmla="*/ 76 w 76"/>
                <a:gd name="T17" fmla="*/ 82 h 90"/>
                <a:gd name="T18" fmla="*/ 76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82"/>
                  </a:lnTo>
                  <a:lnTo>
                    <a:pt x="57" y="9"/>
                  </a:lnTo>
                  <a:lnTo>
                    <a:pt x="3" y="9"/>
                  </a:lnTo>
                  <a:lnTo>
                    <a:pt x="3" y="0"/>
                  </a:lnTo>
                  <a:lnTo>
                    <a:pt x="76" y="0"/>
                  </a:lnTo>
                  <a:lnTo>
                    <a:pt x="76" y="9"/>
                  </a:lnTo>
                  <a:lnTo>
                    <a:pt x="17" y="82"/>
                  </a:lnTo>
                  <a:lnTo>
                    <a:pt x="76" y="82"/>
                  </a:lnTo>
                  <a:lnTo>
                    <a:pt x="7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56"/>
            <p:cNvSpPr/>
            <p:nvPr/>
          </p:nvSpPr>
          <p:spPr bwMode="auto">
            <a:xfrm>
              <a:off x="2383" y="2626"/>
              <a:ext cx="78" cy="90"/>
            </a:xfrm>
            <a:custGeom>
              <a:avLst/>
              <a:gdLst>
                <a:gd name="T0" fmla="*/ 0 w 78"/>
                <a:gd name="T1" fmla="*/ 90 h 90"/>
                <a:gd name="T2" fmla="*/ 0 w 78"/>
                <a:gd name="T3" fmla="*/ 0 h 90"/>
                <a:gd name="T4" fmla="*/ 16 w 78"/>
                <a:gd name="T5" fmla="*/ 0 h 90"/>
                <a:gd name="T6" fmla="*/ 16 w 78"/>
                <a:gd name="T7" fmla="*/ 40 h 90"/>
                <a:gd name="T8" fmla="*/ 61 w 78"/>
                <a:gd name="T9" fmla="*/ 40 h 90"/>
                <a:gd name="T10" fmla="*/ 61 w 78"/>
                <a:gd name="T11" fmla="*/ 0 h 90"/>
                <a:gd name="T12" fmla="*/ 78 w 78"/>
                <a:gd name="T13" fmla="*/ 0 h 90"/>
                <a:gd name="T14" fmla="*/ 78 w 78"/>
                <a:gd name="T15" fmla="*/ 90 h 90"/>
                <a:gd name="T16" fmla="*/ 61 w 78"/>
                <a:gd name="T17" fmla="*/ 90 h 90"/>
                <a:gd name="T18" fmla="*/ 61 w 78"/>
                <a:gd name="T19" fmla="*/ 49 h 90"/>
                <a:gd name="T20" fmla="*/ 16 w 78"/>
                <a:gd name="T21" fmla="*/ 49 h 90"/>
                <a:gd name="T22" fmla="*/ 16 w 78"/>
                <a:gd name="T23" fmla="*/ 90 h 90"/>
                <a:gd name="T24" fmla="*/ 0 w 7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90">
                  <a:moveTo>
                    <a:pt x="0" y="90"/>
                  </a:moveTo>
                  <a:lnTo>
                    <a:pt x="0" y="0"/>
                  </a:lnTo>
                  <a:lnTo>
                    <a:pt x="16" y="0"/>
                  </a:lnTo>
                  <a:lnTo>
                    <a:pt x="16" y="40"/>
                  </a:lnTo>
                  <a:lnTo>
                    <a:pt x="61" y="40"/>
                  </a:lnTo>
                  <a:lnTo>
                    <a:pt x="61" y="0"/>
                  </a:lnTo>
                  <a:lnTo>
                    <a:pt x="78" y="0"/>
                  </a:lnTo>
                  <a:lnTo>
                    <a:pt x="78" y="90"/>
                  </a:lnTo>
                  <a:lnTo>
                    <a:pt x="61" y="90"/>
                  </a:lnTo>
                  <a:lnTo>
                    <a:pt x="61" y="49"/>
                  </a:lnTo>
                  <a:lnTo>
                    <a:pt x="16" y="49"/>
                  </a:lnTo>
                  <a:lnTo>
                    <a:pt x="1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Rectangle 57"/>
            <p:cNvSpPr>
              <a:spLocks noChangeArrowheads="1"/>
            </p:cNvSpPr>
            <p:nvPr/>
          </p:nvSpPr>
          <p:spPr bwMode="auto">
            <a:xfrm>
              <a:off x="2475"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0" name="Freeform 58"/>
            <p:cNvSpPr/>
            <p:nvPr/>
          </p:nvSpPr>
          <p:spPr bwMode="auto">
            <a:xfrm>
              <a:off x="2498" y="2626"/>
              <a:ext cx="88" cy="90"/>
            </a:xfrm>
            <a:custGeom>
              <a:avLst/>
              <a:gdLst>
                <a:gd name="T0" fmla="*/ 36 w 88"/>
                <a:gd name="T1" fmla="*/ 90 h 90"/>
                <a:gd name="T2" fmla="*/ 36 w 88"/>
                <a:gd name="T3" fmla="*/ 54 h 90"/>
                <a:gd name="T4" fmla="*/ 0 w 88"/>
                <a:gd name="T5" fmla="*/ 0 h 90"/>
                <a:gd name="T6" fmla="*/ 17 w 88"/>
                <a:gd name="T7" fmla="*/ 0 h 90"/>
                <a:gd name="T8" fmla="*/ 43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3" y="42"/>
                  </a:lnTo>
                  <a:lnTo>
                    <a:pt x="71" y="0"/>
                  </a:lnTo>
                  <a:lnTo>
                    <a:pt x="88" y="0"/>
                  </a:lnTo>
                  <a:lnTo>
                    <a:pt x="50" y="54"/>
                  </a:lnTo>
                  <a:lnTo>
                    <a:pt x="50" y="90"/>
                  </a:lnTo>
                  <a:lnTo>
                    <a:pt x="36"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9"/>
            <p:cNvSpPr/>
            <p:nvPr/>
          </p:nvSpPr>
          <p:spPr bwMode="auto">
            <a:xfrm>
              <a:off x="2593" y="2626"/>
              <a:ext cx="68" cy="90"/>
            </a:xfrm>
            <a:custGeom>
              <a:avLst/>
              <a:gdLst>
                <a:gd name="T0" fmla="*/ 0 w 68"/>
                <a:gd name="T1" fmla="*/ 90 h 90"/>
                <a:gd name="T2" fmla="*/ 0 w 68"/>
                <a:gd name="T3" fmla="*/ 0 h 90"/>
                <a:gd name="T4" fmla="*/ 68 w 68"/>
                <a:gd name="T5" fmla="*/ 0 h 90"/>
                <a:gd name="T6" fmla="*/ 68 w 68"/>
                <a:gd name="T7" fmla="*/ 9 h 90"/>
                <a:gd name="T8" fmla="*/ 14 w 68"/>
                <a:gd name="T9" fmla="*/ 9 h 90"/>
                <a:gd name="T10" fmla="*/ 14 w 68"/>
                <a:gd name="T11" fmla="*/ 40 h 90"/>
                <a:gd name="T12" fmla="*/ 66 w 68"/>
                <a:gd name="T13" fmla="*/ 40 h 90"/>
                <a:gd name="T14" fmla="*/ 66 w 68"/>
                <a:gd name="T15" fmla="*/ 49 h 90"/>
                <a:gd name="T16" fmla="*/ 14 w 68"/>
                <a:gd name="T17" fmla="*/ 49 h 90"/>
                <a:gd name="T18" fmla="*/ 14 w 68"/>
                <a:gd name="T19" fmla="*/ 82 h 90"/>
                <a:gd name="T20" fmla="*/ 68 w 68"/>
                <a:gd name="T21" fmla="*/ 82 h 90"/>
                <a:gd name="T22" fmla="*/ 68 w 68"/>
                <a:gd name="T23" fmla="*/ 90 h 90"/>
                <a:gd name="T24" fmla="*/ 0 w 6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90">
                  <a:moveTo>
                    <a:pt x="0" y="90"/>
                  </a:moveTo>
                  <a:lnTo>
                    <a:pt x="0" y="0"/>
                  </a:lnTo>
                  <a:lnTo>
                    <a:pt x="68" y="0"/>
                  </a:lnTo>
                  <a:lnTo>
                    <a:pt x="68" y="9"/>
                  </a:lnTo>
                  <a:lnTo>
                    <a:pt x="14" y="9"/>
                  </a:lnTo>
                  <a:lnTo>
                    <a:pt x="14" y="40"/>
                  </a:lnTo>
                  <a:lnTo>
                    <a:pt x="66" y="40"/>
                  </a:lnTo>
                  <a:lnTo>
                    <a:pt x="66" y="49"/>
                  </a:lnTo>
                  <a:lnTo>
                    <a:pt x="14" y="49"/>
                  </a:lnTo>
                  <a:lnTo>
                    <a:pt x="14" y="82"/>
                  </a:lnTo>
                  <a:lnTo>
                    <a:pt x="68" y="82"/>
                  </a:lnTo>
                  <a:lnTo>
                    <a:pt x="68"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60"/>
            <p:cNvSpPr/>
            <p:nvPr/>
          </p:nvSpPr>
          <p:spPr bwMode="auto">
            <a:xfrm>
              <a:off x="2669" y="2626"/>
              <a:ext cx="87" cy="90"/>
            </a:xfrm>
            <a:custGeom>
              <a:avLst/>
              <a:gdLst>
                <a:gd name="T0" fmla="*/ 35 w 87"/>
                <a:gd name="T1" fmla="*/ 90 h 90"/>
                <a:gd name="T2" fmla="*/ 35 w 87"/>
                <a:gd name="T3" fmla="*/ 54 h 90"/>
                <a:gd name="T4" fmla="*/ 0 w 87"/>
                <a:gd name="T5" fmla="*/ 0 h 90"/>
                <a:gd name="T6" fmla="*/ 16 w 87"/>
                <a:gd name="T7" fmla="*/ 0 h 90"/>
                <a:gd name="T8" fmla="*/ 42 w 87"/>
                <a:gd name="T9" fmla="*/ 42 h 90"/>
                <a:gd name="T10" fmla="*/ 70 w 87"/>
                <a:gd name="T11" fmla="*/ 0 h 90"/>
                <a:gd name="T12" fmla="*/ 87 w 87"/>
                <a:gd name="T13" fmla="*/ 0 h 90"/>
                <a:gd name="T14" fmla="*/ 49 w 87"/>
                <a:gd name="T15" fmla="*/ 54 h 90"/>
                <a:gd name="T16" fmla="*/ 49 w 87"/>
                <a:gd name="T17" fmla="*/ 90 h 90"/>
                <a:gd name="T18" fmla="*/ 35 w 87"/>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90">
                  <a:moveTo>
                    <a:pt x="35" y="90"/>
                  </a:moveTo>
                  <a:lnTo>
                    <a:pt x="35" y="54"/>
                  </a:lnTo>
                  <a:lnTo>
                    <a:pt x="0" y="0"/>
                  </a:lnTo>
                  <a:lnTo>
                    <a:pt x="16" y="0"/>
                  </a:lnTo>
                  <a:lnTo>
                    <a:pt x="42" y="42"/>
                  </a:lnTo>
                  <a:lnTo>
                    <a:pt x="70" y="0"/>
                  </a:lnTo>
                  <a:lnTo>
                    <a:pt x="87" y="0"/>
                  </a:lnTo>
                  <a:lnTo>
                    <a:pt x="49" y="54"/>
                  </a:lnTo>
                  <a:lnTo>
                    <a:pt x="49" y="90"/>
                  </a:lnTo>
                  <a:lnTo>
                    <a:pt x="35"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1"/>
            <p:cNvSpPr/>
            <p:nvPr/>
          </p:nvSpPr>
          <p:spPr bwMode="auto">
            <a:xfrm>
              <a:off x="2763" y="2626"/>
              <a:ext cx="80" cy="94"/>
            </a:xfrm>
            <a:custGeom>
              <a:avLst/>
              <a:gdLst>
                <a:gd name="T0" fmla="*/ 1 w 34"/>
                <a:gd name="T1" fmla="*/ 22 h 40"/>
                <a:gd name="T2" fmla="*/ 1 w 34"/>
                <a:gd name="T3" fmla="*/ 0 h 40"/>
                <a:gd name="T4" fmla="*/ 7 w 34"/>
                <a:gd name="T5" fmla="*/ 0 h 40"/>
                <a:gd name="T6" fmla="*/ 7 w 34"/>
                <a:gd name="T7" fmla="*/ 24 h 40"/>
                <a:gd name="T8" fmla="*/ 17 w 34"/>
                <a:gd name="T9" fmla="*/ 35 h 40"/>
                <a:gd name="T10" fmla="*/ 27 w 34"/>
                <a:gd name="T11" fmla="*/ 24 h 40"/>
                <a:gd name="T12" fmla="*/ 27 w 34"/>
                <a:gd name="T13" fmla="*/ 0 h 40"/>
                <a:gd name="T14" fmla="*/ 33 w 34"/>
                <a:gd name="T15" fmla="*/ 0 h 40"/>
                <a:gd name="T16" fmla="*/ 33 w 34"/>
                <a:gd name="T17" fmla="*/ 22 h 40"/>
                <a:gd name="T18" fmla="*/ 17 w 34"/>
                <a:gd name="T19" fmla="*/ 39 h 40"/>
                <a:gd name="T20" fmla="*/ 1 w 34"/>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0">
                  <a:moveTo>
                    <a:pt x="1" y="22"/>
                  </a:moveTo>
                  <a:cubicBezTo>
                    <a:pt x="1" y="0"/>
                    <a:pt x="1" y="0"/>
                    <a:pt x="1" y="0"/>
                  </a:cubicBezTo>
                  <a:cubicBezTo>
                    <a:pt x="7" y="0"/>
                    <a:pt x="7" y="0"/>
                    <a:pt x="7" y="0"/>
                  </a:cubicBezTo>
                  <a:cubicBezTo>
                    <a:pt x="7" y="24"/>
                    <a:pt x="7" y="24"/>
                    <a:pt x="7" y="24"/>
                  </a:cubicBezTo>
                  <a:cubicBezTo>
                    <a:pt x="7" y="32"/>
                    <a:pt x="10" y="35"/>
                    <a:pt x="17" y="35"/>
                  </a:cubicBezTo>
                  <a:cubicBezTo>
                    <a:pt x="24" y="36"/>
                    <a:pt x="27" y="32"/>
                    <a:pt x="27" y="24"/>
                  </a:cubicBezTo>
                  <a:cubicBezTo>
                    <a:pt x="27" y="0"/>
                    <a:pt x="27" y="0"/>
                    <a:pt x="27" y="0"/>
                  </a:cubicBezTo>
                  <a:cubicBezTo>
                    <a:pt x="33" y="0"/>
                    <a:pt x="33" y="0"/>
                    <a:pt x="33" y="0"/>
                  </a:cubicBezTo>
                  <a:cubicBezTo>
                    <a:pt x="33" y="22"/>
                    <a:pt x="33" y="22"/>
                    <a:pt x="33" y="22"/>
                  </a:cubicBezTo>
                  <a:cubicBezTo>
                    <a:pt x="34" y="34"/>
                    <a:pt x="28" y="40"/>
                    <a:pt x="17" y="39"/>
                  </a:cubicBezTo>
                  <a:cubicBezTo>
                    <a:pt x="6" y="39"/>
                    <a:pt x="0" y="34"/>
                    <a:pt x="1" y="22"/>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2"/>
            <p:cNvSpPr>
              <a:spLocks noEditPoints="1"/>
            </p:cNvSpPr>
            <p:nvPr/>
          </p:nvSpPr>
          <p:spPr bwMode="auto">
            <a:xfrm>
              <a:off x="2848" y="2626"/>
              <a:ext cx="90" cy="90"/>
            </a:xfrm>
            <a:custGeom>
              <a:avLst/>
              <a:gdLst>
                <a:gd name="T0" fmla="*/ 0 w 90"/>
                <a:gd name="T1" fmla="*/ 90 h 90"/>
                <a:gd name="T2" fmla="*/ 35 w 90"/>
                <a:gd name="T3" fmla="*/ 0 h 90"/>
                <a:gd name="T4" fmla="*/ 54 w 90"/>
                <a:gd name="T5" fmla="*/ 0 h 90"/>
                <a:gd name="T6" fmla="*/ 90 w 90"/>
                <a:gd name="T7" fmla="*/ 90 h 90"/>
                <a:gd name="T8" fmla="*/ 73 w 90"/>
                <a:gd name="T9" fmla="*/ 90 h 90"/>
                <a:gd name="T10" fmla="*/ 64 w 90"/>
                <a:gd name="T11" fmla="*/ 66 h 90"/>
                <a:gd name="T12" fmla="*/ 26 w 90"/>
                <a:gd name="T13" fmla="*/ 66 h 90"/>
                <a:gd name="T14" fmla="*/ 17 w 90"/>
                <a:gd name="T15" fmla="*/ 90 h 90"/>
                <a:gd name="T16" fmla="*/ 0 w 90"/>
                <a:gd name="T17" fmla="*/ 90 h 90"/>
                <a:gd name="T18" fmla="*/ 45 w 90"/>
                <a:gd name="T19" fmla="*/ 14 h 90"/>
                <a:gd name="T20" fmla="*/ 28 w 90"/>
                <a:gd name="T21" fmla="*/ 56 h 90"/>
                <a:gd name="T22" fmla="*/ 61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0"/>
                  </a:lnTo>
                  <a:lnTo>
                    <a:pt x="54" y="0"/>
                  </a:lnTo>
                  <a:lnTo>
                    <a:pt x="90" y="90"/>
                  </a:lnTo>
                  <a:lnTo>
                    <a:pt x="73" y="90"/>
                  </a:lnTo>
                  <a:lnTo>
                    <a:pt x="64" y="66"/>
                  </a:lnTo>
                  <a:lnTo>
                    <a:pt x="26" y="66"/>
                  </a:lnTo>
                  <a:lnTo>
                    <a:pt x="17" y="90"/>
                  </a:lnTo>
                  <a:lnTo>
                    <a:pt x="0" y="90"/>
                  </a:lnTo>
                  <a:close/>
                  <a:moveTo>
                    <a:pt x="45" y="14"/>
                  </a:moveTo>
                  <a:lnTo>
                    <a:pt x="28" y="56"/>
                  </a:lnTo>
                  <a:lnTo>
                    <a:pt x="61"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3"/>
            <p:cNvSpPr/>
            <p:nvPr/>
          </p:nvSpPr>
          <p:spPr bwMode="auto">
            <a:xfrm>
              <a:off x="2945" y="2626"/>
              <a:ext cx="78" cy="90"/>
            </a:xfrm>
            <a:custGeom>
              <a:avLst/>
              <a:gdLst>
                <a:gd name="T0" fmla="*/ 0 w 78"/>
                <a:gd name="T1" fmla="*/ 90 h 90"/>
                <a:gd name="T2" fmla="*/ 0 w 78"/>
                <a:gd name="T3" fmla="*/ 0 h 90"/>
                <a:gd name="T4" fmla="*/ 16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6 w 78"/>
                <a:gd name="T17" fmla="*/ 21 h 90"/>
                <a:gd name="T18" fmla="*/ 16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6" y="0"/>
                  </a:lnTo>
                  <a:lnTo>
                    <a:pt x="64" y="71"/>
                  </a:lnTo>
                  <a:lnTo>
                    <a:pt x="64" y="0"/>
                  </a:lnTo>
                  <a:lnTo>
                    <a:pt x="78" y="0"/>
                  </a:lnTo>
                  <a:lnTo>
                    <a:pt x="78" y="90"/>
                  </a:lnTo>
                  <a:lnTo>
                    <a:pt x="64" y="90"/>
                  </a:lnTo>
                  <a:lnTo>
                    <a:pt x="16" y="21"/>
                  </a:lnTo>
                  <a:lnTo>
                    <a:pt x="16"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64"/>
            <p:cNvSpPr/>
            <p:nvPr/>
          </p:nvSpPr>
          <p:spPr bwMode="auto">
            <a:xfrm>
              <a:off x="3030" y="2626"/>
              <a:ext cx="90" cy="90"/>
            </a:xfrm>
            <a:custGeom>
              <a:avLst/>
              <a:gdLst>
                <a:gd name="T0" fmla="*/ 0 w 90"/>
                <a:gd name="T1" fmla="*/ 90 h 90"/>
                <a:gd name="T2" fmla="*/ 35 w 90"/>
                <a:gd name="T3" fmla="*/ 45 h 90"/>
                <a:gd name="T4" fmla="*/ 2 w 90"/>
                <a:gd name="T5" fmla="*/ 0 h 90"/>
                <a:gd name="T6" fmla="*/ 21 w 90"/>
                <a:gd name="T7" fmla="*/ 0 h 90"/>
                <a:gd name="T8" fmla="*/ 45 w 90"/>
                <a:gd name="T9" fmla="*/ 35 h 90"/>
                <a:gd name="T10" fmla="*/ 68 w 90"/>
                <a:gd name="T11" fmla="*/ 0 h 90"/>
                <a:gd name="T12" fmla="*/ 85 w 90"/>
                <a:gd name="T13" fmla="*/ 0 h 90"/>
                <a:gd name="T14" fmla="*/ 54 w 90"/>
                <a:gd name="T15" fmla="*/ 45 h 90"/>
                <a:gd name="T16" fmla="*/ 90 w 90"/>
                <a:gd name="T17" fmla="*/ 90 h 90"/>
                <a:gd name="T18" fmla="*/ 71 w 90"/>
                <a:gd name="T19" fmla="*/ 90 h 90"/>
                <a:gd name="T20" fmla="*/ 45 w 90"/>
                <a:gd name="T21" fmla="*/ 54 h 90"/>
                <a:gd name="T22" fmla="*/ 19 w 90"/>
                <a:gd name="T23" fmla="*/ 90 h 90"/>
                <a:gd name="T24" fmla="*/ 0 w 90"/>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45"/>
                  </a:lnTo>
                  <a:lnTo>
                    <a:pt x="2" y="0"/>
                  </a:lnTo>
                  <a:lnTo>
                    <a:pt x="21" y="0"/>
                  </a:lnTo>
                  <a:lnTo>
                    <a:pt x="45" y="35"/>
                  </a:lnTo>
                  <a:lnTo>
                    <a:pt x="68" y="0"/>
                  </a:lnTo>
                  <a:lnTo>
                    <a:pt x="85" y="0"/>
                  </a:lnTo>
                  <a:lnTo>
                    <a:pt x="54" y="45"/>
                  </a:lnTo>
                  <a:lnTo>
                    <a:pt x="90" y="90"/>
                  </a:lnTo>
                  <a:lnTo>
                    <a:pt x="71" y="90"/>
                  </a:lnTo>
                  <a:lnTo>
                    <a:pt x="45" y="54"/>
                  </a:lnTo>
                  <a:lnTo>
                    <a:pt x="1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Rectangle 65"/>
            <p:cNvSpPr>
              <a:spLocks noChangeArrowheads="1"/>
            </p:cNvSpPr>
            <p:nvPr/>
          </p:nvSpPr>
          <p:spPr bwMode="auto">
            <a:xfrm>
              <a:off x="3127"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8" name="Freeform 66"/>
            <p:cNvSpPr>
              <a:spLocks noEditPoints="1"/>
            </p:cNvSpPr>
            <p:nvPr/>
          </p:nvSpPr>
          <p:spPr bwMode="auto">
            <a:xfrm>
              <a:off x="3150" y="2626"/>
              <a:ext cx="90" cy="90"/>
            </a:xfrm>
            <a:custGeom>
              <a:avLst/>
              <a:gdLst>
                <a:gd name="T0" fmla="*/ 0 w 90"/>
                <a:gd name="T1" fmla="*/ 90 h 90"/>
                <a:gd name="T2" fmla="*/ 36 w 90"/>
                <a:gd name="T3" fmla="*/ 0 h 90"/>
                <a:gd name="T4" fmla="*/ 52 w 90"/>
                <a:gd name="T5" fmla="*/ 0 h 90"/>
                <a:gd name="T6" fmla="*/ 90 w 90"/>
                <a:gd name="T7" fmla="*/ 90 h 90"/>
                <a:gd name="T8" fmla="*/ 74 w 90"/>
                <a:gd name="T9" fmla="*/ 90 h 90"/>
                <a:gd name="T10" fmla="*/ 64 w 90"/>
                <a:gd name="T11" fmla="*/ 66 h 90"/>
                <a:gd name="T12" fmla="*/ 24 w 90"/>
                <a:gd name="T13" fmla="*/ 66 h 90"/>
                <a:gd name="T14" fmla="*/ 15 w 90"/>
                <a:gd name="T15" fmla="*/ 90 h 90"/>
                <a:gd name="T16" fmla="*/ 0 w 90"/>
                <a:gd name="T17" fmla="*/ 90 h 90"/>
                <a:gd name="T18" fmla="*/ 45 w 90"/>
                <a:gd name="T19" fmla="*/ 14 h 90"/>
                <a:gd name="T20" fmla="*/ 29 w 90"/>
                <a:gd name="T21" fmla="*/ 56 h 90"/>
                <a:gd name="T22" fmla="*/ 59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2" y="0"/>
                  </a:lnTo>
                  <a:lnTo>
                    <a:pt x="90" y="90"/>
                  </a:lnTo>
                  <a:lnTo>
                    <a:pt x="74" y="90"/>
                  </a:lnTo>
                  <a:lnTo>
                    <a:pt x="64" y="66"/>
                  </a:lnTo>
                  <a:lnTo>
                    <a:pt x="24" y="66"/>
                  </a:lnTo>
                  <a:lnTo>
                    <a:pt x="15" y="90"/>
                  </a:lnTo>
                  <a:lnTo>
                    <a:pt x="0" y="90"/>
                  </a:lnTo>
                  <a:close/>
                  <a:moveTo>
                    <a:pt x="45" y="14"/>
                  </a:moveTo>
                  <a:lnTo>
                    <a:pt x="29" y="56"/>
                  </a:lnTo>
                  <a:lnTo>
                    <a:pt x="59"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67"/>
            <p:cNvSpPr>
              <a:spLocks noEditPoints="1"/>
            </p:cNvSpPr>
            <p:nvPr/>
          </p:nvSpPr>
          <p:spPr bwMode="auto">
            <a:xfrm>
              <a:off x="3245" y="2626"/>
              <a:ext cx="90" cy="92"/>
            </a:xfrm>
            <a:custGeom>
              <a:avLst/>
              <a:gdLst>
                <a:gd name="T0" fmla="*/ 19 w 38"/>
                <a:gd name="T1" fmla="*/ 39 h 39"/>
                <a:gd name="T2" fmla="*/ 0 w 38"/>
                <a:gd name="T3" fmla="*/ 20 h 39"/>
                <a:gd name="T4" fmla="*/ 19 w 38"/>
                <a:gd name="T5" fmla="*/ 0 h 39"/>
                <a:gd name="T6" fmla="*/ 38 w 38"/>
                <a:gd name="T7" fmla="*/ 20 h 39"/>
                <a:gd name="T8" fmla="*/ 19 w 38"/>
                <a:gd name="T9" fmla="*/ 39 h 39"/>
                <a:gd name="T10" fmla="*/ 19 w 38"/>
                <a:gd name="T11" fmla="*/ 35 h 39"/>
                <a:gd name="T12" fmla="*/ 31 w 38"/>
                <a:gd name="T13" fmla="*/ 20 h 39"/>
                <a:gd name="T14" fmla="*/ 19 w 38"/>
                <a:gd name="T15" fmla="*/ 4 h 39"/>
                <a:gd name="T16" fmla="*/ 6 w 38"/>
                <a:gd name="T17" fmla="*/ 20 h 39"/>
                <a:gd name="T18" fmla="*/ 19 w 38"/>
                <a:gd name="T19"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9" y="39"/>
                  </a:moveTo>
                  <a:cubicBezTo>
                    <a:pt x="7" y="38"/>
                    <a:pt x="1" y="32"/>
                    <a:pt x="0" y="20"/>
                  </a:cubicBezTo>
                  <a:cubicBezTo>
                    <a:pt x="1" y="7"/>
                    <a:pt x="7" y="0"/>
                    <a:pt x="19" y="0"/>
                  </a:cubicBezTo>
                  <a:cubicBezTo>
                    <a:pt x="31" y="0"/>
                    <a:pt x="37" y="7"/>
                    <a:pt x="38" y="20"/>
                  </a:cubicBezTo>
                  <a:cubicBezTo>
                    <a:pt x="37" y="32"/>
                    <a:pt x="31" y="39"/>
                    <a:pt x="19" y="39"/>
                  </a:cubicBezTo>
                  <a:close/>
                  <a:moveTo>
                    <a:pt x="19" y="35"/>
                  </a:moveTo>
                  <a:cubicBezTo>
                    <a:pt x="27" y="35"/>
                    <a:pt x="31" y="30"/>
                    <a:pt x="31" y="20"/>
                  </a:cubicBezTo>
                  <a:cubicBezTo>
                    <a:pt x="31" y="10"/>
                    <a:pt x="27" y="4"/>
                    <a:pt x="19" y="4"/>
                  </a:cubicBezTo>
                  <a:cubicBezTo>
                    <a:pt x="11" y="4"/>
                    <a:pt x="7" y="10"/>
                    <a:pt x="6" y="20"/>
                  </a:cubicBezTo>
                  <a:cubicBezTo>
                    <a:pt x="7" y="30"/>
                    <a:pt x="11" y="35"/>
                    <a:pt x="19" y="35"/>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68"/>
            <p:cNvSpPr/>
            <p:nvPr/>
          </p:nvSpPr>
          <p:spPr bwMode="auto">
            <a:xfrm>
              <a:off x="3344" y="2626"/>
              <a:ext cx="59" cy="92"/>
            </a:xfrm>
            <a:custGeom>
              <a:avLst/>
              <a:gdLst>
                <a:gd name="T0" fmla="*/ 0 w 25"/>
                <a:gd name="T1" fmla="*/ 34 h 39"/>
                <a:gd name="T2" fmla="*/ 0 w 25"/>
                <a:gd name="T3" fmla="*/ 30 h 39"/>
                <a:gd name="T4" fmla="*/ 11 w 25"/>
                <a:gd name="T5" fmla="*/ 35 h 39"/>
                <a:gd name="T6" fmla="*/ 19 w 25"/>
                <a:gd name="T7" fmla="*/ 25 h 39"/>
                <a:gd name="T8" fmla="*/ 19 w 25"/>
                <a:gd name="T9" fmla="*/ 0 h 39"/>
                <a:gd name="T10" fmla="*/ 25 w 25"/>
                <a:gd name="T11" fmla="*/ 0 h 39"/>
                <a:gd name="T12" fmla="*/ 25 w 25"/>
                <a:gd name="T13" fmla="*/ 25 h 39"/>
                <a:gd name="T14" fmla="*/ 13 w 25"/>
                <a:gd name="T15" fmla="*/ 39 h 39"/>
                <a:gd name="T16" fmla="*/ 0 w 25"/>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9">
                  <a:moveTo>
                    <a:pt x="0" y="34"/>
                  </a:moveTo>
                  <a:cubicBezTo>
                    <a:pt x="0" y="30"/>
                    <a:pt x="0" y="30"/>
                    <a:pt x="0" y="30"/>
                  </a:cubicBezTo>
                  <a:cubicBezTo>
                    <a:pt x="3" y="33"/>
                    <a:pt x="7" y="35"/>
                    <a:pt x="11" y="35"/>
                  </a:cubicBezTo>
                  <a:cubicBezTo>
                    <a:pt x="17" y="35"/>
                    <a:pt x="19" y="32"/>
                    <a:pt x="19" y="25"/>
                  </a:cubicBezTo>
                  <a:cubicBezTo>
                    <a:pt x="19" y="0"/>
                    <a:pt x="19" y="0"/>
                    <a:pt x="19" y="0"/>
                  </a:cubicBezTo>
                  <a:cubicBezTo>
                    <a:pt x="25" y="0"/>
                    <a:pt x="25" y="0"/>
                    <a:pt x="25" y="0"/>
                  </a:cubicBezTo>
                  <a:cubicBezTo>
                    <a:pt x="25" y="25"/>
                    <a:pt x="25" y="25"/>
                    <a:pt x="25" y="25"/>
                  </a:cubicBezTo>
                  <a:cubicBezTo>
                    <a:pt x="25" y="34"/>
                    <a:pt x="21" y="39"/>
                    <a:pt x="13" y="39"/>
                  </a:cubicBezTo>
                  <a:cubicBezTo>
                    <a:pt x="7" y="39"/>
                    <a:pt x="3" y="38"/>
                    <a:pt x="0" y="34"/>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Rectangle 69"/>
            <p:cNvSpPr>
              <a:spLocks noChangeArrowheads="1"/>
            </p:cNvSpPr>
            <p:nvPr/>
          </p:nvSpPr>
          <p:spPr bwMode="auto">
            <a:xfrm>
              <a:off x="3420" y="2626"/>
              <a:ext cx="14"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2" name="Freeform 70"/>
            <p:cNvSpPr/>
            <p:nvPr/>
          </p:nvSpPr>
          <p:spPr bwMode="auto">
            <a:xfrm>
              <a:off x="3448" y="2626"/>
              <a:ext cx="78" cy="90"/>
            </a:xfrm>
            <a:custGeom>
              <a:avLst/>
              <a:gdLst>
                <a:gd name="T0" fmla="*/ 0 w 78"/>
                <a:gd name="T1" fmla="*/ 90 h 90"/>
                <a:gd name="T2" fmla="*/ 0 w 78"/>
                <a:gd name="T3" fmla="*/ 0 h 90"/>
                <a:gd name="T4" fmla="*/ 14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4" y="71"/>
                  </a:lnTo>
                  <a:lnTo>
                    <a:pt x="64" y="0"/>
                  </a:lnTo>
                  <a:lnTo>
                    <a:pt x="78" y="0"/>
                  </a:lnTo>
                  <a:lnTo>
                    <a:pt x="78" y="90"/>
                  </a:lnTo>
                  <a:lnTo>
                    <a:pt x="64" y="90"/>
                  </a:lnTo>
                  <a:lnTo>
                    <a:pt x="14" y="21"/>
                  </a:lnTo>
                  <a:lnTo>
                    <a:pt x="14"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71"/>
            <p:cNvSpPr/>
            <p:nvPr/>
          </p:nvSpPr>
          <p:spPr bwMode="auto">
            <a:xfrm>
              <a:off x="3540"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4 w 69"/>
                <a:gd name="T13" fmla="*/ 40 h 90"/>
                <a:gd name="T14" fmla="*/ 64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4" y="40"/>
                  </a:lnTo>
                  <a:lnTo>
                    <a:pt x="64" y="49"/>
                  </a:lnTo>
                  <a:lnTo>
                    <a:pt x="14" y="49"/>
                  </a:lnTo>
                  <a:lnTo>
                    <a:pt x="14" y="82"/>
                  </a:lnTo>
                  <a:lnTo>
                    <a:pt x="69" y="82"/>
                  </a:lnTo>
                  <a:lnTo>
                    <a:pt x="69"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2"/>
            <p:cNvSpPr/>
            <p:nvPr/>
          </p:nvSpPr>
          <p:spPr bwMode="auto">
            <a:xfrm>
              <a:off x="3618" y="2626"/>
              <a:ext cx="78" cy="90"/>
            </a:xfrm>
            <a:custGeom>
              <a:avLst/>
              <a:gdLst>
                <a:gd name="T0" fmla="*/ 0 w 78"/>
                <a:gd name="T1" fmla="*/ 90 h 90"/>
                <a:gd name="T2" fmla="*/ 0 w 78"/>
                <a:gd name="T3" fmla="*/ 0 h 90"/>
                <a:gd name="T4" fmla="*/ 17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7 w 78"/>
                <a:gd name="T17" fmla="*/ 21 h 90"/>
                <a:gd name="T18" fmla="*/ 17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7" y="0"/>
                  </a:lnTo>
                  <a:lnTo>
                    <a:pt x="64" y="71"/>
                  </a:lnTo>
                  <a:lnTo>
                    <a:pt x="64" y="0"/>
                  </a:lnTo>
                  <a:lnTo>
                    <a:pt x="78" y="0"/>
                  </a:lnTo>
                  <a:lnTo>
                    <a:pt x="78" y="90"/>
                  </a:lnTo>
                  <a:lnTo>
                    <a:pt x="64" y="90"/>
                  </a:lnTo>
                  <a:lnTo>
                    <a:pt x="17" y="21"/>
                  </a:lnTo>
                  <a:lnTo>
                    <a:pt x="17" y="90"/>
                  </a:lnTo>
                  <a:lnTo>
                    <a:pt x="0" y="90"/>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73"/>
            <p:cNvSpPr/>
            <p:nvPr/>
          </p:nvSpPr>
          <p:spPr bwMode="auto">
            <a:xfrm>
              <a:off x="3708" y="2626"/>
              <a:ext cx="85" cy="92"/>
            </a:xfrm>
            <a:custGeom>
              <a:avLst/>
              <a:gdLst>
                <a:gd name="T0" fmla="*/ 36 w 36"/>
                <a:gd name="T1" fmla="*/ 11 h 39"/>
                <a:gd name="T2" fmla="*/ 30 w 36"/>
                <a:gd name="T3" fmla="*/ 11 h 39"/>
                <a:gd name="T4" fmla="*/ 19 w 36"/>
                <a:gd name="T5" fmla="*/ 4 h 39"/>
                <a:gd name="T6" fmla="*/ 7 w 36"/>
                <a:gd name="T7" fmla="*/ 20 h 39"/>
                <a:gd name="T8" fmla="*/ 20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20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30" y="11"/>
                    <a:pt x="30" y="11"/>
                    <a:pt x="30" y="11"/>
                  </a:cubicBezTo>
                  <a:cubicBezTo>
                    <a:pt x="28" y="6"/>
                    <a:pt x="24" y="4"/>
                    <a:pt x="19" y="4"/>
                  </a:cubicBezTo>
                  <a:cubicBezTo>
                    <a:pt x="11" y="4"/>
                    <a:pt x="7" y="10"/>
                    <a:pt x="7" y="20"/>
                  </a:cubicBezTo>
                  <a:cubicBezTo>
                    <a:pt x="7" y="29"/>
                    <a:pt x="11" y="35"/>
                    <a:pt x="20" y="35"/>
                  </a:cubicBezTo>
                  <a:cubicBezTo>
                    <a:pt x="25"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8" y="39"/>
                    <a:pt x="20" y="39"/>
                  </a:cubicBezTo>
                  <a:cubicBezTo>
                    <a:pt x="7" y="39"/>
                    <a:pt x="1" y="32"/>
                    <a:pt x="0" y="20"/>
                  </a:cubicBezTo>
                  <a:cubicBezTo>
                    <a:pt x="1" y="7"/>
                    <a:pt x="7" y="0"/>
                    <a:pt x="19" y="0"/>
                  </a:cubicBezTo>
                  <a:cubicBezTo>
                    <a:pt x="28" y="0"/>
                    <a:pt x="34" y="4"/>
                    <a:pt x="36" y="1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74"/>
            <p:cNvSpPr>
              <a:spLocks noEditPoints="1"/>
            </p:cNvSpPr>
            <p:nvPr/>
          </p:nvSpPr>
          <p:spPr bwMode="auto">
            <a:xfrm>
              <a:off x="3807" y="2626"/>
              <a:ext cx="78" cy="92"/>
            </a:xfrm>
            <a:custGeom>
              <a:avLst/>
              <a:gdLst>
                <a:gd name="T0" fmla="*/ 0 w 33"/>
                <a:gd name="T1" fmla="*/ 38 h 39"/>
                <a:gd name="T2" fmla="*/ 0 w 33"/>
                <a:gd name="T3" fmla="*/ 0 h 39"/>
                <a:gd name="T4" fmla="*/ 12 w 33"/>
                <a:gd name="T5" fmla="*/ 0 h 39"/>
                <a:gd name="T6" fmla="*/ 32 w 33"/>
                <a:gd name="T7" fmla="*/ 19 h 39"/>
                <a:gd name="T8" fmla="*/ 13 w 33"/>
                <a:gd name="T9" fmla="*/ 38 h 39"/>
                <a:gd name="T10" fmla="*/ 0 w 33"/>
                <a:gd name="T11" fmla="*/ 38 h 39"/>
                <a:gd name="T12" fmla="*/ 6 w 33"/>
                <a:gd name="T13" fmla="*/ 35 h 39"/>
                <a:gd name="T14" fmla="*/ 12 w 33"/>
                <a:gd name="T15" fmla="*/ 35 h 39"/>
                <a:gd name="T16" fmla="*/ 26 w 33"/>
                <a:gd name="T17" fmla="*/ 19 h 39"/>
                <a:gd name="T18" fmla="*/ 12 w 33"/>
                <a:gd name="T19" fmla="*/ 4 h 39"/>
                <a:gd name="T20" fmla="*/ 6 w 33"/>
                <a:gd name="T21" fmla="*/ 4 h 39"/>
                <a:gd name="T22" fmla="*/ 6 w 33"/>
                <a:gd name="T23"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9">
                  <a:moveTo>
                    <a:pt x="0" y="38"/>
                  </a:moveTo>
                  <a:cubicBezTo>
                    <a:pt x="0" y="0"/>
                    <a:pt x="0" y="0"/>
                    <a:pt x="0" y="0"/>
                  </a:cubicBezTo>
                  <a:cubicBezTo>
                    <a:pt x="12" y="0"/>
                    <a:pt x="12" y="0"/>
                    <a:pt x="12" y="0"/>
                  </a:cubicBezTo>
                  <a:cubicBezTo>
                    <a:pt x="26" y="0"/>
                    <a:pt x="32" y="6"/>
                    <a:pt x="32" y="19"/>
                  </a:cubicBezTo>
                  <a:cubicBezTo>
                    <a:pt x="33" y="33"/>
                    <a:pt x="26" y="39"/>
                    <a:pt x="13" y="38"/>
                  </a:cubicBezTo>
                  <a:lnTo>
                    <a:pt x="0" y="38"/>
                  </a:lnTo>
                  <a:close/>
                  <a:moveTo>
                    <a:pt x="6" y="35"/>
                  </a:moveTo>
                  <a:cubicBezTo>
                    <a:pt x="12" y="35"/>
                    <a:pt x="12" y="35"/>
                    <a:pt x="12" y="35"/>
                  </a:cubicBezTo>
                  <a:cubicBezTo>
                    <a:pt x="21" y="35"/>
                    <a:pt x="26" y="30"/>
                    <a:pt x="26" y="19"/>
                  </a:cubicBezTo>
                  <a:cubicBezTo>
                    <a:pt x="26" y="9"/>
                    <a:pt x="21" y="4"/>
                    <a:pt x="12" y="4"/>
                  </a:cubicBezTo>
                  <a:cubicBezTo>
                    <a:pt x="6" y="4"/>
                    <a:pt x="6" y="4"/>
                    <a:pt x="6" y="4"/>
                  </a:cubicBezTo>
                  <a:lnTo>
                    <a:pt x="6" y="35"/>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5"/>
            <p:cNvSpPr>
              <a:spLocks noEditPoints="1"/>
            </p:cNvSpPr>
            <p:nvPr/>
          </p:nvSpPr>
          <p:spPr bwMode="auto">
            <a:xfrm>
              <a:off x="3887" y="2626"/>
              <a:ext cx="90" cy="90"/>
            </a:xfrm>
            <a:custGeom>
              <a:avLst/>
              <a:gdLst>
                <a:gd name="T0" fmla="*/ 0 w 90"/>
                <a:gd name="T1" fmla="*/ 90 h 90"/>
                <a:gd name="T2" fmla="*/ 38 w 90"/>
                <a:gd name="T3" fmla="*/ 0 h 90"/>
                <a:gd name="T4" fmla="*/ 55 w 90"/>
                <a:gd name="T5" fmla="*/ 0 h 90"/>
                <a:gd name="T6" fmla="*/ 90 w 90"/>
                <a:gd name="T7" fmla="*/ 90 h 90"/>
                <a:gd name="T8" fmla="*/ 74 w 90"/>
                <a:gd name="T9" fmla="*/ 90 h 90"/>
                <a:gd name="T10" fmla="*/ 67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4" y="90"/>
                  </a:lnTo>
                  <a:lnTo>
                    <a:pt x="67" y="66"/>
                  </a:lnTo>
                  <a:lnTo>
                    <a:pt x="26" y="66"/>
                  </a:lnTo>
                  <a:lnTo>
                    <a:pt x="17"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6"/>
            <p:cNvSpPr/>
            <p:nvPr/>
          </p:nvSpPr>
          <p:spPr bwMode="auto">
            <a:xfrm>
              <a:off x="3984" y="2626"/>
              <a:ext cx="74" cy="92"/>
            </a:xfrm>
            <a:custGeom>
              <a:avLst/>
              <a:gdLst>
                <a:gd name="T0" fmla="*/ 0 w 31"/>
                <a:gd name="T1" fmla="*/ 31 h 39"/>
                <a:gd name="T2" fmla="*/ 0 w 31"/>
                <a:gd name="T3" fmla="*/ 26 h 39"/>
                <a:gd name="T4" fmla="*/ 15 w 31"/>
                <a:gd name="T5" fmla="*/ 35 h 39"/>
                <a:gd name="T6" fmla="*/ 25 w 31"/>
                <a:gd name="T7" fmla="*/ 29 h 39"/>
                <a:gd name="T8" fmla="*/ 15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7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5" y="35"/>
                  </a:cubicBezTo>
                  <a:cubicBezTo>
                    <a:pt x="21" y="35"/>
                    <a:pt x="24" y="33"/>
                    <a:pt x="25" y="29"/>
                  </a:cubicBezTo>
                  <a:cubicBezTo>
                    <a:pt x="25" y="25"/>
                    <a:pt x="22" y="22"/>
                    <a:pt x="15" y="21"/>
                  </a:cubicBezTo>
                  <a:cubicBezTo>
                    <a:pt x="5" y="20"/>
                    <a:pt x="0" y="16"/>
                    <a:pt x="1" y="10"/>
                  </a:cubicBezTo>
                  <a:cubicBezTo>
                    <a:pt x="1" y="3"/>
                    <a:pt x="6" y="0"/>
                    <a:pt x="15" y="0"/>
                  </a:cubicBezTo>
                  <a:cubicBezTo>
                    <a:pt x="23" y="0"/>
                    <a:pt x="28" y="4"/>
                    <a:pt x="30" y="11"/>
                  </a:cubicBezTo>
                  <a:cubicBezTo>
                    <a:pt x="24" y="11"/>
                    <a:pt x="24" y="11"/>
                    <a:pt x="24" y="11"/>
                  </a:cubicBezTo>
                  <a:cubicBezTo>
                    <a:pt x="23" y="6"/>
                    <a:pt x="20" y="4"/>
                    <a:pt x="15" y="4"/>
                  </a:cubicBezTo>
                  <a:cubicBezTo>
                    <a:pt x="10" y="4"/>
                    <a:pt x="7" y="6"/>
                    <a:pt x="7" y="10"/>
                  </a:cubicBezTo>
                  <a:cubicBezTo>
                    <a:pt x="7" y="14"/>
                    <a:pt x="10" y="16"/>
                    <a:pt x="16" y="17"/>
                  </a:cubicBezTo>
                  <a:cubicBezTo>
                    <a:pt x="26" y="18"/>
                    <a:pt x="31" y="22"/>
                    <a:pt x="31" y="28"/>
                  </a:cubicBezTo>
                  <a:cubicBezTo>
                    <a:pt x="31" y="35"/>
                    <a:pt x="26" y="39"/>
                    <a:pt x="16" y="39"/>
                  </a:cubicBezTo>
                  <a:cubicBezTo>
                    <a:pt x="9" y="39"/>
                    <a:pt x="3" y="36"/>
                    <a:pt x="0" y="3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7"/>
            <p:cNvSpPr>
              <a:spLocks noEditPoints="1"/>
            </p:cNvSpPr>
            <p:nvPr/>
          </p:nvSpPr>
          <p:spPr bwMode="auto">
            <a:xfrm>
              <a:off x="4062" y="2626"/>
              <a:ext cx="90" cy="90"/>
            </a:xfrm>
            <a:custGeom>
              <a:avLst/>
              <a:gdLst>
                <a:gd name="T0" fmla="*/ 0 w 90"/>
                <a:gd name="T1" fmla="*/ 90 h 90"/>
                <a:gd name="T2" fmla="*/ 38 w 90"/>
                <a:gd name="T3" fmla="*/ 0 h 90"/>
                <a:gd name="T4" fmla="*/ 55 w 90"/>
                <a:gd name="T5" fmla="*/ 0 h 90"/>
                <a:gd name="T6" fmla="*/ 90 w 90"/>
                <a:gd name="T7" fmla="*/ 90 h 90"/>
                <a:gd name="T8" fmla="*/ 76 w 90"/>
                <a:gd name="T9" fmla="*/ 90 h 90"/>
                <a:gd name="T10" fmla="*/ 66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6" y="90"/>
                  </a:lnTo>
                  <a:lnTo>
                    <a:pt x="66" y="66"/>
                  </a:lnTo>
                  <a:lnTo>
                    <a:pt x="26" y="66"/>
                  </a:lnTo>
                  <a:lnTo>
                    <a:pt x="17" y="90"/>
                  </a:lnTo>
                  <a:lnTo>
                    <a:pt x="0" y="90"/>
                  </a:lnTo>
                  <a:close/>
                  <a:moveTo>
                    <a:pt x="45" y="14"/>
                  </a:moveTo>
                  <a:lnTo>
                    <a:pt x="29" y="56"/>
                  </a:lnTo>
                  <a:lnTo>
                    <a:pt x="62" y="56"/>
                  </a:lnTo>
                  <a:lnTo>
                    <a:pt x="45" y="14"/>
                  </a:ln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Rectangle 78"/>
            <p:cNvSpPr>
              <a:spLocks noChangeArrowheads="1"/>
            </p:cNvSpPr>
            <p:nvPr/>
          </p:nvSpPr>
          <p:spPr bwMode="auto">
            <a:xfrm>
              <a:off x="4161" y="2626"/>
              <a:ext cx="15" cy="9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2018/9/28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yjndsw.com/" TargetMode="External"/><Relationship Id="rId2" Type="http://schemas.openxmlformats.org/officeDocument/2006/relationships/hyperlink" Target="http://zyjnyx.yunduan024.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2018&#24180;&#27784;&#38451;&#32844;&#19994;&#38498;&#26657;&#25216;&#33021;&#22823;&#36187;&#24037;&#20316;&#26102;&#38388;&#33410;&#28857;.xls"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___1.xls"/></Relationships>
</file>

<file path=ppt/slides/_rels/slide17.xml.rels><?xml version="1.0" encoding="UTF-8" standalone="yes"?>
<Relationships xmlns="http://schemas.openxmlformats.org/package/2006/relationships"><Relationship Id="rId3" Type="http://schemas.openxmlformats.org/officeDocument/2006/relationships/hyperlink" Target="2018&#24180;&#27784;&#38451;&#32844;&#19994;&#38498;&#26657;&#25216;&#33021;&#22823;&#36187;&#25215;&#21150;&#21333;&#20301;&#27604;&#36187;&#26085;&#26399;&#20844;&#24067;.docx" TargetMode="Externa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Microsoft_Office_Word___2.docx"/></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2017&#24180;&#27784;&#38451;&#32844;&#19994;&#38498;&#26657;&#25216;&#33021;&#22823;&#36187;&#25968;&#25454;&#32479;&#35745;.xlsx"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___1.xlsx"/></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hyperlink" Target="&#27784;&#25945;&#21457;&#65288;2018&#65289;82&#21495;.pdf"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 y="0"/>
            <a:ext cx="9144001" cy="5137522"/>
          </a:xfrm>
          <a:prstGeom prst="rect">
            <a:avLst/>
          </a:prstGeom>
          <a:gradFill flip="none" rotWithShape="1">
            <a:gsLst>
              <a:gs pos="73000">
                <a:schemeClr val="tx1"/>
              </a:gs>
              <a:gs pos="100000">
                <a:srgbClr val="07379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0" y="1491630"/>
            <a:ext cx="9144000" cy="3651870"/>
          </a:xfrm>
          <a:custGeom>
            <a:avLst/>
            <a:gdLst>
              <a:gd name="connsiteX0" fmla="*/ 9144000 w 9144000"/>
              <a:gd name="connsiteY0" fmla="*/ 0 h 3501506"/>
              <a:gd name="connsiteX1" fmla="*/ 9144000 w 9144000"/>
              <a:gd name="connsiteY1" fmla="*/ 3501506 h 3501506"/>
              <a:gd name="connsiteX2" fmla="*/ 0 w 9144000"/>
              <a:gd name="connsiteY2" fmla="*/ 3501506 h 3501506"/>
              <a:gd name="connsiteX3" fmla="*/ 0 w 9144000"/>
              <a:gd name="connsiteY3" fmla="*/ 2512856 h 3501506"/>
              <a:gd name="connsiteX4" fmla="*/ 1115616 w 9144000"/>
              <a:gd name="connsiteY4" fmla="*/ 2601037 h 3501506"/>
              <a:gd name="connsiteX5" fmla="*/ 9144000 w 9144000"/>
              <a:gd name="connsiteY5" fmla="*/ 0 h 3501506"/>
              <a:gd name="connsiteX0-1" fmla="*/ 9144000 w 9144000"/>
              <a:gd name="connsiteY0-2" fmla="*/ 0 h 3501506"/>
              <a:gd name="connsiteX1-3" fmla="*/ 9144000 w 9144000"/>
              <a:gd name="connsiteY1-4" fmla="*/ 3501506 h 3501506"/>
              <a:gd name="connsiteX2-5" fmla="*/ 0 w 9144000"/>
              <a:gd name="connsiteY2-6" fmla="*/ 3501506 h 3501506"/>
              <a:gd name="connsiteX3-7" fmla="*/ 0 w 9144000"/>
              <a:gd name="connsiteY3-8" fmla="*/ 2512856 h 3501506"/>
              <a:gd name="connsiteX4-9" fmla="*/ 1115616 w 9144000"/>
              <a:gd name="connsiteY4-10" fmla="*/ 2601037 h 3501506"/>
              <a:gd name="connsiteX5-11" fmla="*/ 9144000 w 9144000"/>
              <a:gd name="connsiteY5-12" fmla="*/ 0 h 35015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9144000" h="3501506">
                <a:moveTo>
                  <a:pt x="9144000" y="0"/>
                </a:moveTo>
                <a:lnTo>
                  <a:pt x="9144000" y="3501506"/>
                </a:lnTo>
                <a:lnTo>
                  <a:pt x="0" y="3501506"/>
                </a:lnTo>
                <a:lnTo>
                  <a:pt x="0" y="2512856"/>
                </a:lnTo>
                <a:cubicBezTo>
                  <a:pt x="378133" y="2563430"/>
                  <a:pt x="737793" y="2601037"/>
                  <a:pt x="1115616" y="2601037"/>
                </a:cubicBezTo>
                <a:cubicBezTo>
                  <a:pt x="4634870" y="2601037"/>
                  <a:pt x="7680151" y="1541906"/>
                  <a:pt x="9144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Freeform 91"/>
          <p:cNvSpPr/>
          <p:nvPr/>
        </p:nvSpPr>
        <p:spPr bwMode="auto">
          <a:xfrm flipH="1">
            <a:off x="-19049" y="1457325"/>
            <a:ext cx="9163050" cy="3715157"/>
          </a:xfrm>
          <a:custGeom>
            <a:avLst/>
            <a:gdLst>
              <a:gd name="T0" fmla="*/ 2460 w 2689"/>
              <a:gd name="T1" fmla="*/ 731 h 984"/>
              <a:gd name="T2" fmla="*/ 2689 w 2689"/>
              <a:gd name="T3" fmla="*/ 718 h 984"/>
              <a:gd name="T4" fmla="*/ 0 w 2689"/>
              <a:gd name="T5" fmla="*/ 109 h 984"/>
              <a:gd name="T6" fmla="*/ 0 w 2689"/>
              <a:gd name="T7" fmla="*/ 0 h 984"/>
              <a:gd name="T8" fmla="*/ 2460 w 2689"/>
              <a:gd name="T9" fmla="*/ 731 h 984"/>
            </a:gdLst>
            <a:ahLst/>
            <a:cxnLst>
              <a:cxn ang="0">
                <a:pos x="T0" y="T1"/>
              </a:cxn>
              <a:cxn ang="0">
                <a:pos x="T2" y="T3"/>
              </a:cxn>
              <a:cxn ang="0">
                <a:pos x="T4" y="T5"/>
              </a:cxn>
              <a:cxn ang="0">
                <a:pos x="T6" y="T7"/>
              </a:cxn>
              <a:cxn ang="0">
                <a:pos x="T8" y="T9"/>
              </a:cxn>
            </a:cxnLst>
            <a:rect l="0" t="0" r="r" b="b"/>
            <a:pathLst>
              <a:path w="2689" h="984">
                <a:moveTo>
                  <a:pt x="2460" y="731"/>
                </a:moveTo>
                <a:cubicBezTo>
                  <a:pt x="2689" y="718"/>
                  <a:pt x="2689" y="718"/>
                  <a:pt x="2689" y="718"/>
                </a:cubicBezTo>
                <a:cubicBezTo>
                  <a:pt x="2689" y="718"/>
                  <a:pt x="1280" y="984"/>
                  <a:pt x="0" y="109"/>
                </a:cubicBezTo>
                <a:cubicBezTo>
                  <a:pt x="0" y="0"/>
                  <a:pt x="0" y="0"/>
                  <a:pt x="0" y="0"/>
                </a:cubicBezTo>
                <a:cubicBezTo>
                  <a:pt x="1010" y="670"/>
                  <a:pt x="2020" y="739"/>
                  <a:pt x="2460" y="731"/>
                </a:cubicBezTo>
                <a:close/>
              </a:path>
            </a:pathLst>
          </a:custGeom>
          <a:gradFill flip="none" rotWithShape="1">
            <a:gsLst>
              <a:gs pos="74000">
                <a:srgbClr val="1D2088"/>
              </a:gs>
              <a:gs pos="47000">
                <a:srgbClr val="00A0E9"/>
              </a:gs>
              <a:gs pos="22900">
                <a:srgbClr val="F8B62D"/>
              </a:gs>
              <a:gs pos="0">
                <a:srgbClr val="FAEE00"/>
              </a:gs>
              <a:gs pos="100000">
                <a:srgbClr val="4F2686"/>
              </a:gs>
            </a:gsLst>
            <a:lin ang="10800000" scaled="1"/>
            <a:tileRect/>
          </a:gra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8" name="Rectangle 120"/>
          <p:cNvSpPr>
            <a:spLocks noChangeArrowheads="1"/>
          </p:cNvSpPr>
          <p:nvPr/>
        </p:nvSpPr>
        <p:spPr bwMode="auto">
          <a:xfrm>
            <a:off x="251460" y="1452880"/>
            <a:ext cx="8208972"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sz="3200" b="1" spc="300" dirty="0" smtClean="0">
                <a:solidFill>
                  <a:srgbClr val="00A0E9"/>
                </a:solidFill>
                <a:latin typeface="微软雅黑" pitchFamily="34" charset="-122"/>
                <a:ea typeface="微软雅黑" pitchFamily="34" charset="-122"/>
              </a:rPr>
              <a:t>2018</a:t>
            </a:r>
            <a:r>
              <a:rPr lang="zh-CN" altLang="en-US" sz="3200" b="1" spc="300" dirty="0" smtClean="0">
                <a:solidFill>
                  <a:srgbClr val="00A0E9"/>
                </a:solidFill>
                <a:latin typeface="微软雅黑" pitchFamily="34" charset="-122"/>
                <a:ea typeface="微软雅黑" pitchFamily="34" charset="-122"/>
              </a:rPr>
              <a:t>年沈阳</a:t>
            </a:r>
            <a:r>
              <a:rPr lang="zh-CN" altLang="en-US" sz="3200" b="1" spc="300" dirty="0">
                <a:solidFill>
                  <a:srgbClr val="00A0E9"/>
                </a:solidFill>
                <a:latin typeface="微软雅黑" pitchFamily="34" charset="-122"/>
                <a:ea typeface="微软雅黑" pitchFamily="34" charset="-122"/>
              </a:rPr>
              <a:t>职业院校技能</a:t>
            </a:r>
            <a:r>
              <a:rPr lang="zh-CN" altLang="en-US" sz="3200" b="1" spc="300" dirty="0" smtClean="0">
                <a:solidFill>
                  <a:srgbClr val="00A0E9"/>
                </a:solidFill>
                <a:latin typeface="微软雅黑" pitchFamily="34" charset="-122"/>
                <a:ea typeface="微软雅黑" pitchFamily="34" charset="-122"/>
              </a:rPr>
              <a:t>大赛培训会</a:t>
            </a:r>
            <a:endParaRPr lang="en-US" altLang="zh-CN" sz="3200" b="1" spc="300" dirty="0" smtClean="0">
              <a:solidFill>
                <a:srgbClr val="00A0E9"/>
              </a:solidFill>
              <a:latin typeface="微软雅黑" pitchFamily="34" charset="-122"/>
              <a:ea typeface="微软雅黑" pitchFamily="34" charset="-122"/>
            </a:endParaRPr>
          </a:p>
          <a:p>
            <a:r>
              <a:rPr lang="zh-CN" altLang="en-US" sz="3200" b="1" spc="300" dirty="0" smtClean="0">
                <a:solidFill>
                  <a:srgbClr val="00A0E9"/>
                </a:solidFill>
                <a:latin typeface="微软雅黑" pitchFamily="34" charset="-122"/>
                <a:ea typeface="微软雅黑" pitchFamily="34" charset="-122"/>
              </a:rPr>
              <a:t>     </a:t>
            </a:r>
            <a:endParaRPr lang="en-US" altLang="zh-CN" sz="3200" b="1" spc="300" dirty="0" smtClean="0">
              <a:solidFill>
                <a:srgbClr val="00A0E9"/>
              </a:solidFill>
              <a:latin typeface="微软雅黑" pitchFamily="34" charset="-122"/>
              <a:ea typeface="微软雅黑" pitchFamily="34" charset="-122"/>
            </a:endParaRPr>
          </a:p>
          <a:p>
            <a:r>
              <a:rPr lang="en-US" altLang="zh-CN" sz="3200" b="1" spc="300" dirty="0" smtClean="0">
                <a:solidFill>
                  <a:srgbClr val="00A0E9"/>
                </a:solidFill>
                <a:latin typeface="微软雅黑" pitchFamily="34" charset="-122"/>
                <a:ea typeface="微软雅黑" pitchFamily="34" charset="-122"/>
              </a:rPr>
              <a:t>              </a:t>
            </a:r>
            <a:r>
              <a:rPr lang="zh-CN" altLang="en-US" sz="3200" b="1" spc="300" dirty="0" smtClean="0">
                <a:solidFill>
                  <a:srgbClr val="00A0E9"/>
                </a:solidFill>
                <a:latin typeface="微软雅黑" pitchFamily="34" charset="-122"/>
                <a:ea typeface="微软雅黑" pitchFamily="34" charset="-122"/>
              </a:rPr>
              <a:t>（承办学校）</a:t>
            </a:r>
            <a:endParaRPr lang="en-US" altLang="zh-CN" sz="5400" b="1" spc="300" dirty="0" smtClean="0">
              <a:solidFill>
                <a:srgbClr val="00A0E9"/>
              </a:solidFill>
              <a:latin typeface="微软雅黑" pitchFamily="34" charset="-122"/>
              <a:ea typeface="微软雅黑" pitchFamily="34" charset="-122"/>
            </a:endParaRPr>
          </a:p>
          <a:p>
            <a:r>
              <a:rPr lang="en-US" altLang="zh-CN" sz="3200" b="1" spc="300" dirty="0" smtClean="0">
                <a:solidFill>
                  <a:srgbClr val="00A0E9"/>
                </a:solidFill>
                <a:latin typeface="微软雅黑" pitchFamily="34" charset="-122"/>
                <a:ea typeface="微软雅黑" pitchFamily="34" charset="-122"/>
              </a:rPr>
              <a:t>              </a:t>
            </a:r>
            <a:endParaRPr lang="en-US" altLang="zh-CN" sz="3200" b="1" spc="300" dirty="0">
              <a:solidFill>
                <a:srgbClr val="00A0E9"/>
              </a:solidFill>
              <a:latin typeface="微软雅黑" pitchFamily="34" charset="-122"/>
              <a:ea typeface="微软雅黑" pitchFamily="34" charset="-122"/>
            </a:endParaRPr>
          </a:p>
        </p:txBody>
      </p:sp>
      <p:sp>
        <p:nvSpPr>
          <p:cNvPr id="2" name="矩形 1"/>
          <p:cNvSpPr/>
          <p:nvPr/>
        </p:nvSpPr>
        <p:spPr>
          <a:xfrm>
            <a:off x="551815" y="2072640"/>
            <a:ext cx="5200015" cy="17235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spAutoFit/>
          </a:bodyPr>
          <a:lstStyle/>
          <a:p>
            <a:pPr fontAlgn="base">
              <a:spcBef>
                <a:spcPct val="0"/>
              </a:spcBef>
              <a:spcAft>
                <a:spcPct val="0"/>
              </a:spcAft>
            </a:pPr>
            <a:r>
              <a:rPr lang="en-US" altLang="zh-CN" sz="4400" b="1" spc="300" dirty="0" smtClean="0">
                <a:solidFill>
                  <a:schemeClr val="bg1"/>
                </a:solidFill>
                <a:latin typeface="方正正中黑简体" pitchFamily="2" charset="-122"/>
                <a:ea typeface="方正正中黑简体" pitchFamily="2" charset="-122"/>
                <a:cs typeface="宋体" pitchFamily="2" charset="-122"/>
              </a:rPr>
              <a:t>  </a:t>
            </a:r>
            <a:endParaRPr lang="zh-CN" altLang="zh-CN" sz="5400" b="1" spc="300" dirty="0" smtClean="0">
              <a:solidFill>
                <a:schemeClr val="bg1"/>
              </a:solidFill>
              <a:latin typeface="方正正中黑简体" pitchFamily="2" charset="-122"/>
              <a:ea typeface="方正正中黑简体" pitchFamily="2" charset="-122"/>
              <a:cs typeface="宋体" pitchFamily="2" charset="-122"/>
            </a:endParaRPr>
          </a:p>
          <a:p>
            <a:pPr fontAlgn="base">
              <a:spcBef>
                <a:spcPct val="0"/>
              </a:spcBef>
              <a:spcAft>
                <a:spcPct val="0"/>
              </a:spcAft>
            </a:pPr>
            <a:r>
              <a:rPr lang="en-US" altLang="zh-CN" sz="3600" spc="300" dirty="0">
                <a:solidFill>
                  <a:schemeClr val="bg1"/>
                </a:solidFill>
                <a:latin typeface="方正正中黑简体" pitchFamily="2" charset="-122"/>
                <a:ea typeface="方正正中黑简体" pitchFamily="2" charset="-122"/>
                <a:cs typeface="宋体" pitchFamily="2" charset="-122"/>
              </a:rPr>
              <a:t>  </a:t>
            </a:r>
            <a:r>
              <a:rPr lang="en-US" altLang="zh-CN" sz="2800" spc="300" dirty="0">
                <a:solidFill>
                  <a:schemeClr val="bg1"/>
                </a:solidFill>
                <a:latin typeface="方正正中黑简体" pitchFamily="2" charset="-122"/>
                <a:ea typeface="方正正中黑简体" pitchFamily="2" charset="-122"/>
                <a:cs typeface="宋体" pitchFamily="2" charset="-122"/>
              </a:rPr>
              <a:t>  </a:t>
            </a:r>
          </a:p>
          <a:p>
            <a:pPr fontAlgn="base">
              <a:spcBef>
                <a:spcPct val="0"/>
              </a:spcBef>
              <a:spcAft>
                <a:spcPct val="0"/>
              </a:spcAft>
            </a:pPr>
            <a:r>
              <a:rPr lang="en-US" altLang="zh-CN" sz="2800" spc="300" dirty="0">
                <a:solidFill>
                  <a:schemeClr val="bg1"/>
                </a:solidFill>
                <a:latin typeface="方正正中黑简体" pitchFamily="2" charset="-122"/>
                <a:ea typeface="方正正中黑简体" pitchFamily="2" charset="-122"/>
                <a:cs typeface="宋体" pitchFamily="2" charset="-122"/>
              </a:rPr>
              <a:t>         </a:t>
            </a:r>
            <a:r>
              <a:rPr lang="en-US" altLang="zh-CN" sz="2800" spc="300" dirty="0" smtClean="0">
                <a:solidFill>
                  <a:schemeClr val="bg1"/>
                </a:solidFill>
                <a:latin typeface="方正正中黑简体" pitchFamily="2" charset="-122"/>
                <a:ea typeface="方正正中黑简体" pitchFamily="2" charset="-122"/>
                <a:cs typeface="宋体" pitchFamily="2" charset="-122"/>
              </a:rPr>
              <a:t>           </a:t>
            </a:r>
            <a:r>
              <a:rPr lang="en-US" altLang="zh-CN" sz="3200" b="1" spc="300" dirty="0" smtClean="0">
                <a:solidFill>
                  <a:schemeClr val="bg1"/>
                </a:solidFill>
                <a:latin typeface="方正正中黑简体" pitchFamily="2" charset="-122"/>
                <a:ea typeface="方正正中黑简体" pitchFamily="2" charset="-122"/>
                <a:cs typeface="宋体" pitchFamily="2" charset="-122"/>
              </a:rPr>
              <a:t>2018.9.28</a:t>
            </a:r>
            <a:endParaRPr lang="en-US" altLang="zh-CN" sz="3200" b="1" spc="300" dirty="0">
              <a:solidFill>
                <a:schemeClr val="bg1"/>
              </a:solidFill>
              <a:latin typeface="方正正中黑简体" pitchFamily="2" charset="-122"/>
              <a:ea typeface="方正正中黑简体" pitchFamily="2" charset="-122"/>
              <a:cs typeface="宋体" pitchFamily="2" charset="-122"/>
            </a:endParaRPr>
          </a:p>
        </p:txBody>
      </p:sp>
      <p:grpSp>
        <p:nvGrpSpPr>
          <p:cNvPr id="61" name="Group 29"/>
          <p:cNvGrpSpPr>
            <a:grpSpLocks noChangeAspect="1"/>
          </p:cNvGrpSpPr>
          <p:nvPr/>
        </p:nvGrpSpPr>
        <p:grpSpPr bwMode="auto">
          <a:xfrm>
            <a:off x="292816" y="215188"/>
            <a:ext cx="1435707" cy="1104660"/>
            <a:chOff x="1452" y="521"/>
            <a:chExt cx="2858" cy="2199"/>
          </a:xfrm>
          <a:solidFill>
            <a:schemeClr val="bg1"/>
          </a:solidFill>
        </p:grpSpPr>
        <p:sp>
          <p:nvSpPr>
            <p:cNvPr id="62" name="Freeform 30"/>
            <p:cNvSpPr/>
            <p:nvPr/>
          </p:nvSpPr>
          <p:spPr bwMode="auto">
            <a:xfrm>
              <a:off x="3011" y="906"/>
              <a:ext cx="735" cy="841"/>
            </a:xfrm>
            <a:custGeom>
              <a:avLst/>
              <a:gdLst>
                <a:gd name="T0" fmla="*/ 76 w 311"/>
                <a:gd name="T1" fmla="*/ 0 h 356"/>
                <a:gd name="T2" fmla="*/ 63 w 311"/>
                <a:gd name="T3" fmla="*/ 125 h 356"/>
                <a:gd name="T4" fmla="*/ 9 w 311"/>
                <a:gd name="T5" fmla="*/ 356 h 356"/>
                <a:gd name="T6" fmla="*/ 202 w 311"/>
                <a:gd name="T7" fmla="*/ 121 h 356"/>
                <a:gd name="T8" fmla="*/ 311 w 311"/>
                <a:gd name="T9" fmla="*/ 128 h 356"/>
                <a:gd name="T10" fmla="*/ 164 w 311"/>
                <a:gd name="T11" fmla="*/ 99 h 356"/>
                <a:gd name="T12" fmla="*/ 105 w 311"/>
                <a:gd name="T13" fmla="*/ 40 h 356"/>
                <a:gd name="T14" fmla="*/ 76 w 311"/>
                <a:gd name="T15" fmla="*/ 0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56">
                  <a:moveTo>
                    <a:pt x="76" y="0"/>
                  </a:moveTo>
                  <a:cubicBezTo>
                    <a:pt x="76" y="0"/>
                    <a:pt x="126" y="57"/>
                    <a:pt x="63" y="125"/>
                  </a:cubicBezTo>
                  <a:cubicBezTo>
                    <a:pt x="0" y="194"/>
                    <a:pt x="5" y="264"/>
                    <a:pt x="9" y="356"/>
                  </a:cubicBezTo>
                  <a:cubicBezTo>
                    <a:pt x="9" y="356"/>
                    <a:pt x="16" y="134"/>
                    <a:pt x="202" y="121"/>
                  </a:cubicBezTo>
                  <a:cubicBezTo>
                    <a:pt x="202" y="121"/>
                    <a:pt x="267" y="113"/>
                    <a:pt x="311" y="128"/>
                  </a:cubicBezTo>
                  <a:cubicBezTo>
                    <a:pt x="311" y="128"/>
                    <a:pt x="264" y="94"/>
                    <a:pt x="164" y="99"/>
                  </a:cubicBezTo>
                  <a:cubicBezTo>
                    <a:pt x="164" y="99"/>
                    <a:pt x="120" y="106"/>
                    <a:pt x="105" y="40"/>
                  </a:cubicBezTo>
                  <a:cubicBezTo>
                    <a:pt x="105" y="40"/>
                    <a:pt x="102" y="14"/>
                    <a:pt x="7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1"/>
            <p:cNvSpPr/>
            <p:nvPr/>
          </p:nvSpPr>
          <p:spPr bwMode="auto">
            <a:xfrm>
              <a:off x="3321" y="996"/>
              <a:ext cx="132" cy="111"/>
            </a:xfrm>
            <a:custGeom>
              <a:avLst/>
              <a:gdLst>
                <a:gd name="T0" fmla="*/ 51 w 56"/>
                <a:gd name="T1" fmla="*/ 11 h 47"/>
                <a:gd name="T2" fmla="*/ 37 w 56"/>
                <a:gd name="T3" fmla="*/ 40 h 47"/>
                <a:gd name="T4" fmla="*/ 5 w 56"/>
                <a:gd name="T5" fmla="*/ 37 h 47"/>
                <a:gd name="T6" fmla="*/ 19 w 56"/>
                <a:gd name="T7" fmla="*/ 8 h 47"/>
                <a:gd name="T8" fmla="*/ 51 w 56"/>
                <a:gd name="T9" fmla="*/ 11 h 47"/>
              </a:gdLst>
              <a:ahLst/>
              <a:cxnLst>
                <a:cxn ang="0">
                  <a:pos x="T0" y="T1"/>
                </a:cxn>
                <a:cxn ang="0">
                  <a:pos x="T2" y="T3"/>
                </a:cxn>
                <a:cxn ang="0">
                  <a:pos x="T4" y="T5"/>
                </a:cxn>
                <a:cxn ang="0">
                  <a:pos x="T6" y="T7"/>
                </a:cxn>
                <a:cxn ang="0">
                  <a:pos x="T8" y="T9"/>
                </a:cxn>
              </a:cxnLst>
              <a:rect l="0" t="0" r="r" b="b"/>
              <a:pathLst>
                <a:path w="56" h="47">
                  <a:moveTo>
                    <a:pt x="51" y="11"/>
                  </a:moveTo>
                  <a:cubicBezTo>
                    <a:pt x="56" y="20"/>
                    <a:pt x="50" y="33"/>
                    <a:pt x="37" y="40"/>
                  </a:cubicBezTo>
                  <a:cubicBezTo>
                    <a:pt x="24" y="47"/>
                    <a:pt x="10" y="46"/>
                    <a:pt x="5" y="37"/>
                  </a:cubicBezTo>
                  <a:cubicBezTo>
                    <a:pt x="0" y="28"/>
                    <a:pt x="6" y="15"/>
                    <a:pt x="19" y="8"/>
                  </a:cubicBezTo>
                  <a:cubicBezTo>
                    <a:pt x="32" y="0"/>
                    <a:pt x="46" y="2"/>
                    <a:pt x="51"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2"/>
            <p:cNvSpPr/>
            <p:nvPr/>
          </p:nvSpPr>
          <p:spPr bwMode="auto">
            <a:xfrm>
              <a:off x="2014" y="757"/>
              <a:ext cx="881" cy="990"/>
            </a:xfrm>
            <a:custGeom>
              <a:avLst/>
              <a:gdLst>
                <a:gd name="T0" fmla="*/ 353 w 373"/>
                <a:gd name="T1" fmla="*/ 419 h 419"/>
                <a:gd name="T2" fmla="*/ 163 w 373"/>
                <a:gd name="T3" fmla="*/ 146 h 419"/>
                <a:gd name="T4" fmla="*/ 0 w 373"/>
                <a:gd name="T5" fmla="*/ 148 h 419"/>
                <a:gd name="T6" fmla="*/ 178 w 373"/>
                <a:gd name="T7" fmla="*/ 114 h 419"/>
                <a:gd name="T8" fmla="*/ 234 w 373"/>
                <a:gd name="T9" fmla="*/ 59 h 419"/>
                <a:gd name="T10" fmla="*/ 268 w 373"/>
                <a:gd name="T11" fmla="*/ 0 h 419"/>
                <a:gd name="T12" fmla="*/ 295 w 373"/>
                <a:gd name="T13" fmla="*/ 150 h 419"/>
                <a:gd name="T14" fmla="*/ 353 w 373"/>
                <a:gd name="T15" fmla="*/ 41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419">
                  <a:moveTo>
                    <a:pt x="353" y="419"/>
                  </a:moveTo>
                  <a:cubicBezTo>
                    <a:pt x="353" y="419"/>
                    <a:pt x="371" y="198"/>
                    <a:pt x="163" y="146"/>
                  </a:cubicBezTo>
                  <a:cubicBezTo>
                    <a:pt x="163" y="146"/>
                    <a:pt x="68" y="128"/>
                    <a:pt x="0" y="148"/>
                  </a:cubicBezTo>
                  <a:cubicBezTo>
                    <a:pt x="0" y="148"/>
                    <a:pt x="52" y="121"/>
                    <a:pt x="178" y="114"/>
                  </a:cubicBezTo>
                  <a:cubicBezTo>
                    <a:pt x="178" y="114"/>
                    <a:pt x="225" y="116"/>
                    <a:pt x="234" y="59"/>
                  </a:cubicBezTo>
                  <a:cubicBezTo>
                    <a:pt x="234" y="59"/>
                    <a:pt x="237" y="22"/>
                    <a:pt x="268" y="0"/>
                  </a:cubicBezTo>
                  <a:cubicBezTo>
                    <a:pt x="268" y="0"/>
                    <a:pt x="217" y="78"/>
                    <a:pt x="295" y="150"/>
                  </a:cubicBezTo>
                  <a:cubicBezTo>
                    <a:pt x="373" y="223"/>
                    <a:pt x="364" y="367"/>
                    <a:pt x="353" y="4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3"/>
            <p:cNvSpPr/>
            <p:nvPr/>
          </p:nvSpPr>
          <p:spPr bwMode="auto">
            <a:xfrm>
              <a:off x="2371" y="864"/>
              <a:ext cx="146" cy="127"/>
            </a:xfrm>
            <a:custGeom>
              <a:avLst/>
              <a:gdLst>
                <a:gd name="T0" fmla="*/ 6 w 62"/>
                <a:gd name="T1" fmla="*/ 10 h 54"/>
                <a:gd name="T2" fmla="*/ 43 w 62"/>
                <a:gd name="T3" fmla="*/ 10 h 54"/>
                <a:gd name="T4" fmla="*/ 56 w 62"/>
                <a:gd name="T5" fmla="*/ 44 h 54"/>
                <a:gd name="T6" fmla="*/ 19 w 62"/>
                <a:gd name="T7" fmla="*/ 45 h 54"/>
                <a:gd name="T8" fmla="*/ 6 w 62"/>
                <a:gd name="T9" fmla="*/ 10 h 54"/>
              </a:gdLst>
              <a:ahLst/>
              <a:cxnLst>
                <a:cxn ang="0">
                  <a:pos x="T0" y="T1"/>
                </a:cxn>
                <a:cxn ang="0">
                  <a:pos x="T2" y="T3"/>
                </a:cxn>
                <a:cxn ang="0">
                  <a:pos x="T4" y="T5"/>
                </a:cxn>
                <a:cxn ang="0">
                  <a:pos x="T6" y="T7"/>
                </a:cxn>
                <a:cxn ang="0">
                  <a:pos x="T8" y="T9"/>
                </a:cxn>
              </a:cxnLst>
              <a:rect l="0" t="0" r="r" b="b"/>
              <a:pathLst>
                <a:path w="62" h="54">
                  <a:moveTo>
                    <a:pt x="6" y="10"/>
                  </a:moveTo>
                  <a:cubicBezTo>
                    <a:pt x="13" y="1"/>
                    <a:pt x="29" y="0"/>
                    <a:pt x="43" y="10"/>
                  </a:cubicBezTo>
                  <a:cubicBezTo>
                    <a:pt x="57" y="19"/>
                    <a:pt x="62" y="35"/>
                    <a:pt x="56" y="44"/>
                  </a:cubicBezTo>
                  <a:cubicBezTo>
                    <a:pt x="49" y="54"/>
                    <a:pt x="33" y="54"/>
                    <a:pt x="19" y="45"/>
                  </a:cubicBezTo>
                  <a:cubicBezTo>
                    <a:pt x="5" y="35"/>
                    <a:pt x="0" y="20"/>
                    <a:pt x="6"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4"/>
            <p:cNvSpPr/>
            <p:nvPr/>
          </p:nvSpPr>
          <p:spPr bwMode="auto">
            <a:xfrm>
              <a:off x="2728" y="521"/>
              <a:ext cx="876" cy="1179"/>
            </a:xfrm>
            <a:custGeom>
              <a:avLst/>
              <a:gdLst>
                <a:gd name="T0" fmla="*/ 105 w 371"/>
                <a:gd name="T1" fmla="*/ 499 h 499"/>
                <a:gd name="T2" fmla="*/ 69 w 371"/>
                <a:gd name="T3" fmla="*/ 179 h 499"/>
                <a:gd name="T4" fmla="*/ 0 w 371"/>
                <a:gd name="T5" fmla="*/ 0 h 499"/>
                <a:gd name="T6" fmla="*/ 76 w 371"/>
                <a:gd name="T7" fmla="*/ 53 h 499"/>
                <a:gd name="T8" fmla="*/ 161 w 371"/>
                <a:gd name="T9" fmla="*/ 87 h 499"/>
                <a:gd name="T10" fmla="*/ 237 w 371"/>
                <a:gd name="T11" fmla="*/ 67 h 499"/>
                <a:gd name="T12" fmla="*/ 371 w 371"/>
                <a:gd name="T13" fmla="*/ 47 h 499"/>
                <a:gd name="T14" fmla="*/ 125 w 371"/>
                <a:gd name="T15" fmla="*/ 223 h 499"/>
                <a:gd name="T16" fmla="*/ 105 w 371"/>
                <a:gd name="T1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499">
                  <a:moveTo>
                    <a:pt x="105" y="499"/>
                  </a:moveTo>
                  <a:cubicBezTo>
                    <a:pt x="105" y="499"/>
                    <a:pt x="38" y="333"/>
                    <a:pt x="69" y="179"/>
                  </a:cubicBezTo>
                  <a:cubicBezTo>
                    <a:pt x="97" y="39"/>
                    <a:pt x="0" y="0"/>
                    <a:pt x="0" y="0"/>
                  </a:cubicBezTo>
                  <a:cubicBezTo>
                    <a:pt x="0" y="0"/>
                    <a:pt x="34" y="2"/>
                    <a:pt x="76" y="53"/>
                  </a:cubicBezTo>
                  <a:cubicBezTo>
                    <a:pt x="117" y="105"/>
                    <a:pt x="133" y="92"/>
                    <a:pt x="161" y="87"/>
                  </a:cubicBezTo>
                  <a:cubicBezTo>
                    <a:pt x="161" y="87"/>
                    <a:pt x="214" y="74"/>
                    <a:pt x="237" y="67"/>
                  </a:cubicBezTo>
                  <a:cubicBezTo>
                    <a:pt x="259" y="60"/>
                    <a:pt x="347" y="38"/>
                    <a:pt x="371" y="47"/>
                  </a:cubicBezTo>
                  <a:cubicBezTo>
                    <a:pt x="371" y="47"/>
                    <a:pt x="202" y="68"/>
                    <a:pt x="125" y="223"/>
                  </a:cubicBezTo>
                  <a:cubicBezTo>
                    <a:pt x="125" y="223"/>
                    <a:pt x="75" y="295"/>
                    <a:pt x="105" y="49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Oval 35"/>
            <p:cNvSpPr>
              <a:spLocks noChangeArrowheads="1"/>
            </p:cNvSpPr>
            <p:nvPr/>
          </p:nvSpPr>
          <p:spPr bwMode="auto">
            <a:xfrm>
              <a:off x="2983" y="535"/>
              <a:ext cx="165" cy="166"/>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6"/>
            <p:cNvSpPr/>
            <p:nvPr/>
          </p:nvSpPr>
          <p:spPr bwMode="auto">
            <a:xfrm>
              <a:off x="2187" y="1116"/>
              <a:ext cx="1438" cy="974"/>
            </a:xfrm>
            <a:custGeom>
              <a:avLst/>
              <a:gdLst>
                <a:gd name="T0" fmla="*/ 533 w 609"/>
                <a:gd name="T1" fmla="*/ 207 h 412"/>
                <a:gd name="T2" fmla="*/ 593 w 609"/>
                <a:gd name="T3" fmla="*/ 212 h 412"/>
                <a:gd name="T4" fmla="*/ 609 w 609"/>
                <a:gd name="T5" fmla="*/ 151 h 412"/>
                <a:gd name="T6" fmla="*/ 552 w 609"/>
                <a:gd name="T7" fmla="*/ 125 h 412"/>
                <a:gd name="T8" fmla="*/ 551 w 609"/>
                <a:gd name="T9" fmla="*/ 120 h 412"/>
                <a:gd name="T10" fmla="*/ 549 w 609"/>
                <a:gd name="T11" fmla="*/ 77 h 412"/>
                <a:gd name="T12" fmla="*/ 552 w 609"/>
                <a:gd name="T13" fmla="*/ 76 h 412"/>
                <a:gd name="T14" fmla="*/ 601 w 609"/>
                <a:gd name="T15" fmla="*/ 62 h 412"/>
                <a:gd name="T16" fmla="*/ 596 w 609"/>
                <a:gd name="T17" fmla="*/ 40 h 412"/>
                <a:gd name="T18" fmla="*/ 505 w 609"/>
                <a:gd name="T19" fmla="*/ 59 h 412"/>
                <a:gd name="T20" fmla="*/ 356 w 609"/>
                <a:gd name="T21" fmla="*/ 305 h 412"/>
                <a:gd name="T22" fmla="*/ 104 w 609"/>
                <a:gd name="T23" fmla="*/ 157 h 412"/>
                <a:gd name="T24" fmla="*/ 115 w 609"/>
                <a:gd name="T25" fmla="*/ 24 h 412"/>
                <a:gd name="T26" fmla="*/ 15 w 609"/>
                <a:gd name="T27" fmla="*/ 0 h 412"/>
                <a:gd name="T28" fmla="*/ 0 w 609"/>
                <a:gd name="T29" fmla="*/ 60 h 412"/>
                <a:gd name="T30" fmla="*/ 56 w 609"/>
                <a:gd name="T31" fmla="*/ 87 h 412"/>
                <a:gd name="T32" fmla="*/ 56 w 609"/>
                <a:gd name="T33" fmla="*/ 127 h 412"/>
                <a:gd name="T34" fmla="*/ 55 w 609"/>
                <a:gd name="T35" fmla="*/ 128 h 412"/>
                <a:gd name="T36" fmla="*/ 2 w 609"/>
                <a:gd name="T37" fmla="*/ 151 h 412"/>
                <a:gd name="T38" fmla="*/ 17 w 609"/>
                <a:gd name="T39" fmla="*/ 211 h 412"/>
                <a:gd name="T40" fmla="*/ 78 w 609"/>
                <a:gd name="T41" fmla="*/ 208 h 412"/>
                <a:gd name="T42" fmla="*/ 104 w 609"/>
                <a:gd name="T43" fmla="*/ 253 h 412"/>
                <a:gd name="T44" fmla="*/ 103 w 609"/>
                <a:gd name="T45" fmla="*/ 254 h 412"/>
                <a:gd name="T46" fmla="*/ 69 w 609"/>
                <a:gd name="T47" fmla="*/ 304 h 412"/>
                <a:gd name="T48" fmla="*/ 114 w 609"/>
                <a:gd name="T49" fmla="*/ 347 h 412"/>
                <a:gd name="T50" fmla="*/ 165 w 609"/>
                <a:gd name="T51" fmla="*/ 312 h 412"/>
                <a:gd name="T52" fmla="*/ 219 w 609"/>
                <a:gd name="T53" fmla="*/ 339 h 412"/>
                <a:gd name="T54" fmla="*/ 218 w 609"/>
                <a:gd name="T55" fmla="*/ 341 h 412"/>
                <a:gd name="T56" fmla="*/ 218 w 609"/>
                <a:gd name="T57" fmla="*/ 401 h 412"/>
                <a:gd name="T58" fmla="*/ 279 w 609"/>
                <a:gd name="T59" fmla="*/ 412 h 412"/>
                <a:gd name="T60" fmla="*/ 302 w 609"/>
                <a:gd name="T61" fmla="*/ 354 h 412"/>
                <a:gd name="T62" fmla="*/ 302 w 609"/>
                <a:gd name="T63" fmla="*/ 354 h 412"/>
                <a:gd name="T64" fmla="*/ 341 w 609"/>
                <a:gd name="T65" fmla="*/ 352 h 412"/>
                <a:gd name="T66" fmla="*/ 342 w 609"/>
                <a:gd name="T67" fmla="*/ 353 h 412"/>
                <a:gd name="T68" fmla="*/ 370 w 609"/>
                <a:gd name="T69" fmla="*/ 406 h 412"/>
                <a:gd name="T70" fmla="*/ 429 w 609"/>
                <a:gd name="T71" fmla="*/ 387 h 412"/>
                <a:gd name="T72" fmla="*/ 422 w 609"/>
                <a:gd name="T73" fmla="*/ 325 h 412"/>
                <a:gd name="T74" fmla="*/ 421 w 609"/>
                <a:gd name="T75" fmla="*/ 325 h 412"/>
                <a:gd name="T76" fmla="*/ 455 w 609"/>
                <a:gd name="T77" fmla="*/ 303 h 412"/>
                <a:gd name="T78" fmla="*/ 456 w 609"/>
                <a:gd name="T79" fmla="*/ 305 h 412"/>
                <a:gd name="T80" fmla="*/ 507 w 609"/>
                <a:gd name="T81" fmla="*/ 338 h 412"/>
                <a:gd name="T82" fmla="*/ 549 w 609"/>
                <a:gd name="T83" fmla="*/ 292 h 412"/>
                <a:gd name="T84" fmla="*/ 513 w 609"/>
                <a:gd name="T85" fmla="*/ 242 h 412"/>
                <a:gd name="T86" fmla="*/ 512 w 609"/>
                <a:gd name="T87" fmla="*/ 241 h 412"/>
                <a:gd name="T88" fmla="*/ 531 w 609"/>
                <a:gd name="T89" fmla="*/ 206 h 412"/>
                <a:gd name="T90" fmla="*/ 533 w 609"/>
                <a:gd name="T91" fmla="*/ 2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9" h="412">
                  <a:moveTo>
                    <a:pt x="533" y="207"/>
                  </a:moveTo>
                  <a:cubicBezTo>
                    <a:pt x="593" y="212"/>
                    <a:pt x="593" y="212"/>
                    <a:pt x="593" y="212"/>
                  </a:cubicBezTo>
                  <a:cubicBezTo>
                    <a:pt x="609" y="151"/>
                    <a:pt x="609" y="151"/>
                    <a:pt x="609" y="151"/>
                  </a:cubicBezTo>
                  <a:cubicBezTo>
                    <a:pt x="552" y="125"/>
                    <a:pt x="552" y="125"/>
                    <a:pt x="552" y="125"/>
                  </a:cubicBezTo>
                  <a:cubicBezTo>
                    <a:pt x="551" y="120"/>
                    <a:pt x="551" y="120"/>
                    <a:pt x="551" y="120"/>
                  </a:cubicBezTo>
                  <a:cubicBezTo>
                    <a:pt x="552" y="107"/>
                    <a:pt x="552" y="97"/>
                    <a:pt x="549" y="77"/>
                  </a:cubicBezTo>
                  <a:cubicBezTo>
                    <a:pt x="552" y="76"/>
                    <a:pt x="552" y="76"/>
                    <a:pt x="552" y="76"/>
                  </a:cubicBezTo>
                  <a:cubicBezTo>
                    <a:pt x="601" y="62"/>
                    <a:pt x="601" y="62"/>
                    <a:pt x="601" y="62"/>
                  </a:cubicBezTo>
                  <a:cubicBezTo>
                    <a:pt x="596" y="40"/>
                    <a:pt x="596" y="40"/>
                    <a:pt x="596" y="40"/>
                  </a:cubicBezTo>
                  <a:cubicBezTo>
                    <a:pt x="553" y="39"/>
                    <a:pt x="518" y="53"/>
                    <a:pt x="505" y="59"/>
                  </a:cubicBezTo>
                  <a:cubicBezTo>
                    <a:pt x="530" y="167"/>
                    <a:pt x="464" y="277"/>
                    <a:pt x="356" y="305"/>
                  </a:cubicBezTo>
                  <a:cubicBezTo>
                    <a:pt x="245" y="334"/>
                    <a:pt x="133" y="268"/>
                    <a:pt x="104" y="157"/>
                  </a:cubicBezTo>
                  <a:cubicBezTo>
                    <a:pt x="92" y="111"/>
                    <a:pt x="97" y="64"/>
                    <a:pt x="115" y="24"/>
                  </a:cubicBezTo>
                  <a:cubicBezTo>
                    <a:pt x="83" y="7"/>
                    <a:pt x="35" y="2"/>
                    <a:pt x="15" y="0"/>
                  </a:cubicBezTo>
                  <a:cubicBezTo>
                    <a:pt x="0" y="60"/>
                    <a:pt x="0" y="60"/>
                    <a:pt x="0" y="60"/>
                  </a:cubicBezTo>
                  <a:cubicBezTo>
                    <a:pt x="56" y="87"/>
                    <a:pt x="56" y="87"/>
                    <a:pt x="56" y="87"/>
                  </a:cubicBezTo>
                  <a:cubicBezTo>
                    <a:pt x="55" y="100"/>
                    <a:pt x="54" y="107"/>
                    <a:pt x="56" y="127"/>
                  </a:cubicBezTo>
                  <a:cubicBezTo>
                    <a:pt x="55" y="128"/>
                    <a:pt x="55" y="128"/>
                    <a:pt x="55" y="128"/>
                  </a:cubicBezTo>
                  <a:cubicBezTo>
                    <a:pt x="2" y="151"/>
                    <a:pt x="2" y="151"/>
                    <a:pt x="2" y="151"/>
                  </a:cubicBezTo>
                  <a:cubicBezTo>
                    <a:pt x="17" y="211"/>
                    <a:pt x="17" y="211"/>
                    <a:pt x="17" y="211"/>
                  </a:cubicBezTo>
                  <a:cubicBezTo>
                    <a:pt x="78" y="208"/>
                    <a:pt x="78" y="208"/>
                    <a:pt x="78" y="208"/>
                  </a:cubicBezTo>
                  <a:cubicBezTo>
                    <a:pt x="85" y="224"/>
                    <a:pt x="94" y="239"/>
                    <a:pt x="104" y="253"/>
                  </a:cubicBezTo>
                  <a:cubicBezTo>
                    <a:pt x="103" y="254"/>
                    <a:pt x="103" y="254"/>
                    <a:pt x="103" y="254"/>
                  </a:cubicBezTo>
                  <a:cubicBezTo>
                    <a:pt x="69" y="304"/>
                    <a:pt x="69" y="304"/>
                    <a:pt x="69" y="304"/>
                  </a:cubicBezTo>
                  <a:cubicBezTo>
                    <a:pt x="114" y="347"/>
                    <a:pt x="114" y="347"/>
                    <a:pt x="114" y="347"/>
                  </a:cubicBezTo>
                  <a:cubicBezTo>
                    <a:pt x="165" y="312"/>
                    <a:pt x="165" y="312"/>
                    <a:pt x="165" y="312"/>
                  </a:cubicBezTo>
                  <a:cubicBezTo>
                    <a:pt x="182" y="323"/>
                    <a:pt x="200" y="332"/>
                    <a:pt x="219" y="339"/>
                  </a:cubicBezTo>
                  <a:cubicBezTo>
                    <a:pt x="218" y="341"/>
                    <a:pt x="218" y="341"/>
                    <a:pt x="218" y="341"/>
                  </a:cubicBezTo>
                  <a:cubicBezTo>
                    <a:pt x="218" y="401"/>
                    <a:pt x="218" y="401"/>
                    <a:pt x="218" y="401"/>
                  </a:cubicBezTo>
                  <a:cubicBezTo>
                    <a:pt x="279" y="412"/>
                    <a:pt x="279" y="412"/>
                    <a:pt x="279" y="412"/>
                  </a:cubicBezTo>
                  <a:cubicBezTo>
                    <a:pt x="302" y="354"/>
                    <a:pt x="302" y="354"/>
                    <a:pt x="302" y="354"/>
                  </a:cubicBezTo>
                  <a:cubicBezTo>
                    <a:pt x="302" y="354"/>
                    <a:pt x="302" y="354"/>
                    <a:pt x="302" y="354"/>
                  </a:cubicBezTo>
                  <a:cubicBezTo>
                    <a:pt x="315" y="354"/>
                    <a:pt x="328" y="354"/>
                    <a:pt x="341" y="352"/>
                  </a:cubicBezTo>
                  <a:cubicBezTo>
                    <a:pt x="342" y="353"/>
                    <a:pt x="342" y="353"/>
                    <a:pt x="342" y="353"/>
                  </a:cubicBezTo>
                  <a:cubicBezTo>
                    <a:pt x="370" y="406"/>
                    <a:pt x="370" y="406"/>
                    <a:pt x="370" y="406"/>
                  </a:cubicBezTo>
                  <a:cubicBezTo>
                    <a:pt x="429" y="387"/>
                    <a:pt x="429" y="387"/>
                    <a:pt x="429" y="387"/>
                  </a:cubicBezTo>
                  <a:cubicBezTo>
                    <a:pt x="422" y="325"/>
                    <a:pt x="422" y="325"/>
                    <a:pt x="422" y="325"/>
                  </a:cubicBezTo>
                  <a:cubicBezTo>
                    <a:pt x="421" y="325"/>
                    <a:pt x="421" y="325"/>
                    <a:pt x="421" y="325"/>
                  </a:cubicBezTo>
                  <a:cubicBezTo>
                    <a:pt x="433" y="318"/>
                    <a:pt x="444" y="311"/>
                    <a:pt x="455" y="303"/>
                  </a:cubicBezTo>
                  <a:cubicBezTo>
                    <a:pt x="456" y="305"/>
                    <a:pt x="456" y="305"/>
                    <a:pt x="456" y="305"/>
                  </a:cubicBezTo>
                  <a:cubicBezTo>
                    <a:pt x="507" y="338"/>
                    <a:pt x="507" y="338"/>
                    <a:pt x="507" y="338"/>
                  </a:cubicBezTo>
                  <a:cubicBezTo>
                    <a:pt x="549" y="292"/>
                    <a:pt x="549" y="292"/>
                    <a:pt x="549" y="292"/>
                  </a:cubicBezTo>
                  <a:cubicBezTo>
                    <a:pt x="513" y="242"/>
                    <a:pt x="513" y="242"/>
                    <a:pt x="513" y="242"/>
                  </a:cubicBezTo>
                  <a:cubicBezTo>
                    <a:pt x="512" y="241"/>
                    <a:pt x="512" y="241"/>
                    <a:pt x="512" y="241"/>
                  </a:cubicBezTo>
                  <a:cubicBezTo>
                    <a:pt x="519" y="230"/>
                    <a:pt x="526" y="219"/>
                    <a:pt x="531" y="206"/>
                  </a:cubicBezTo>
                  <a:lnTo>
                    <a:pt x="533" y="20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7"/>
            <p:cNvSpPr>
              <a:spLocks noEditPoints="1"/>
            </p:cNvSpPr>
            <p:nvPr/>
          </p:nvSpPr>
          <p:spPr bwMode="auto">
            <a:xfrm>
              <a:off x="1452" y="2276"/>
              <a:ext cx="257" cy="260"/>
            </a:xfrm>
            <a:custGeom>
              <a:avLst/>
              <a:gdLst>
                <a:gd name="T0" fmla="*/ 0 w 109"/>
                <a:gd name="T1" fmla="*/ 108 h 110"/>
                <a:gd name="T2" fmla="*/ 12 w 109"/>
                <a:gd name="T3" fmla="*/ 61 h 110"/>
                <a:gd name="T4" fmla="*/ 25 w 109"/>
                <a:gd name="T5" fmla="*/ 61 h 110"/>
                <a:gd name="T6" fmla="*/ 15 w 109"/>
                <a:gd name="T7" fmla="*/ 108 h 110"/>
                <a:gd name="T8" fmla="*/ 0 w 109"/>
                <a:gd name="T9" fmla="*/ 108 h 110"/>
                <a:gd name="T10" fmla="*/ 10 w 109"/>
                <a:gd name="T11" fmla="*/ 26 h 110"/>
                <a:gd name="T12" fmla="*/ 2 w 109"/>
                <a:gd name="T13" fmla="*/ 2 h 110"/>
                <a:gd name="T14" fmla="*/ 16 w 109"/>
                <a:gd name="T15" fmla="*/ 2 h 110"/>
                <a:gd name="T16" fmla="*/ 24 w 109"/>
                <a:gd name="T17" fmla="*/ 26 h 110"/>
                <a:gd name="T18" fmla="*/ 10 w 109"/>
                <a:gd name="T19" fmla="*/ 26 h 110"/>
                <a:gd name="T20" fmla="*/ 12 w 109"/>
                <a:gd name="T21" fmla="*/ 55 h 110"/>
                <a:gd name="T22" fmla="*/ 3 w 109"/>
                <a:gd name="T23" fmla="*/ 31 h 110"/>
                <a:gd name="T24" fmla="*/ 17 w 109"/>
                <a:gd name="T25" fmla="*/ 31 h 110"/>
                <a:gd name="T26" fmla="*/ 25 w 109"/>
                <a:gd name="T27" fmla="*/ 55 h 110"/>
                <a:gd name="T28" fmla="*/ 12 w 109"/>
                <a:gd name="T29" fmla="*/ 55 h 110"/>
                <a:gd name="T30" fmla="*/ 27 w 109"/>
                <a:gd name="T31" fmla="*/ 110 h 110"/>
                <a:gd name="T32" fmla="*/ 27 w 109"/>
                <a:gd name="T33" fmla="*/ 99 h 110"/>
                <a:gd name="T34" fmla="*/ 60 w 109"/>
                <a:gd name="T35" fmla="*/ 23 h 110"/>
                <a:gd name="T36" fmla="*/ 45 w 109"/>
                <a:gd name="T37" fmla="*/ 23 h 110"/>
                <a:gd name="T38" fmla="*/ 45 w 109"/>
                <a:gd name="T39" fmla="*/ 37 h 110"/>
                <a:gd name="T40" fmla="*/ 31 w 109"/>
                <a:gd name="T41" fmla="*/ 37 h 110"/>
                <a:gd name="T42" fmla="*/ 31 w 109"/>
                <a:gd name="T43" fmla="*/ 13 h 110"/>
                <a:gd name="T44" fmla="*/ 60 w 109"/>
                <a:gd name="T45" fmla="*/ 13 h 110"/>
                <a:gd name="T46" fmla="*/ 60 w 109"/>
                <a:gd name="T47" fmla="*/ 0 h 110"/>
                <a:gd name="T48" fmla="*/ 75 w 109"/>
                <a:gd name="T49" fmla="*/ 0 h 110"/>
                <a:gd name="T50" fmla="*/ 75 w 109"/>
                <a:gd name="T51" fmla="*/ 11 h 110"/>
                <a:gd name="T52" fmla="*/ 75 w 109"/>
                <a:gd name="T53" fmla="*/ 13 h 110"/>
                <a:gd name="T54" fmla="*/ 107 w 109"/>
                <a:gd name="T55" fmla="*/ 13 h 110"/>
                <a:gd name="T56" fmla="*/ 107 w 109"/>
                <a:gd name="T57" fmla="*/ 37 h 110"/>
                <a:gd name="T58" fmla="*/ 93 w 109"/>
                <a:gd name="T59" fmla="*/ 37 h 110"/>
                <a:gd name="T60" fmla="*/ 93 w 109"/>
                <a:gd name="T61" fmla="*/ 23 h 110"/>
                <a:gd name="T62" fmla="*/ 75 w 109"/>
                <a:gd name="T63" fmla="*/ 23 h 110"/>
                <a:gd name="T64" fmla="*/ 72 w 109"/>
                <a:gd name="T65" fmla="*/ 48 h 110"/>
                <a:gd name="T66" fmla="*/ 82 w 109"/>
                <a:gd name="T67" fmla="*/ 48 h 110"/>
                <a:gd name="T68" fmla="*/ 82 w 109"/>
                <a:gd name="T69" fmla="*/ 91 h 110"/>
                <a:gd name="T70" fmla="*/ 90 w 109"/>
                <a:gd name="T71" fmla="*/ 98 h 110"/>
                <a:gd name="T72" fmla="*/ 98 w 109"/>
                <a:gd name="T73" fmla="*/ 91 h 110"/>
                <a:gd name="T74" fmla="*/ 98 w 109"/>
                <a:gd name="T75" fmla="*/ 87 h 110"/>
                <a:gd name="T76" fmla="*/ 109 w 109"/>
                <a:gd name="T77" fmla="*/ 87 h 110"/>
                <a:gd name="T78" fmla="*/ 109 w 109"/>
                <a:gd name="T79" fmla="*/ 94 h 110"/>
                <a:gd name="T80" fmla="*/ 93 w 109"/>
                <a:gd name="T81" fmla="*/ 107 h 110"/>
                <a:gd name="T82" fmla="*/ 84 w 109"/>
                <a:gd name="T83" fmla="*/ 107 h 110"/>
                <a:gd name="T84" fmla="*/ 68 w 109"/>
                <a:gd name="T85" fmla="*/ 91 h 110"/>
                <a:gd name="T86" fmla="*/ 68 w 109"/>
                <a:gd name="T87" fmla="*/ 64 h 110"/>
                <a:gd name="T88" fmla="*/ 27 w 109"/>
                <a:gd name="T89"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9" h="110">
                  <a:moveTo>
                    <a:pt x="0" y="108"/>
                  </a:moveTo>
                  <a:cubicBezTo>
                    <a:pt x="7" y="94"/>
                    <a:pt x="11" y="78"/>
                    <a:pt x="12" y="61"/>
                  </a:cubicBezTo>
                  <a:cubicBezTo>
                    <a:pt x="25" y="61"/>
                    <a:pt x="25" y="61"/>
                    <a:pt x="25" y="61"/>
                  </a:cubicBezTo>
                  <a:cubicBezTo>
                    <a:pt x="24" y="78"/>
                    <a:pt x="21" y="94"/>
                    <a:pt x="15" y="108"/>
                  </a:cubicBezTo>
                  <a:lnTo>
                    <a:pt x="0" y="108"/>
                  </a:lnTo>
                  <a:close/>
                  <a:moveTo>
                    <a:pt x="10" y="26"/>
                  </a:moveTo>
                  <a:cubicBezTo>
                    <a:pt x="8" y="17"/>
                    <a:pt x="5" y="9"/>
                    <a:pt x="2" y="2"/>
                  </a:cubicBezTo>
                  <a:cubicBezTo>
                    <a:pt x="16" y="2"/>
                    <a:pt x="16" y="2"/>
                    <a:pt x="16" y="2"/>
                  </a:cubicBezTo>
                  <a:cubicBezTo>
                    <a:pt x="20" y="10"/>
                    <a:pt x="22" y="18"/>
                    <a:pt x="24" y="26"/>
                  </a:cubicBezTo>
                  <a:lnTo>
                    <a:pt x="10" y="26"/>
                  </a:lnTo>
                  <a:close/>
                  <a:moveTo>
                    <a:pt x="12" y="55"/>
                  </a:moveTo>
                  <a:cubicBezTo>
                    <a:pt x="10" y="48"/>
                    <a:pt x="7" y="40"/>
                    <a:pt x="3" y="31"/>
                  </a:cubicBezTo>
                  <a:cubicBezTo>
                    <a:pt x="17" y="31"/>
                    <a:pt x="17" y="31"/>
                    <a:pt x="17" y="31"/>
                  </a:cubicBezTo>
                  <a:cubicBezTo>
                    <a:pt x="21" y="39"/>
                    <a:pt x="23" y="47"/>
                    <a:pt x="25" y="55"/>
                  </a:cubicBezTo>
                  <a:lnTo>
                    <a:pt x="12" y="55"/>
                  </a:lnTo>
                  <a:close/>
                  <a:moveTo>
                    <a:pt x="27" y="110"/>
                  </a:moveTo>
                  <a:cubicBezTo>
                    <a:pt x="27" y="99"/>
                    <a:pt x="27" y="99"/>
                    <a:pt x="27" y="99"/>
                  </a:cubicBezTo>
                  <a:cubicBezTo>
                    <a:pt x="49" y="79"/>
                    <a:pt x="60" y="54"/>
                    <a:pt x="60" y="23"/>
                  </a:cubicBezTo>
                  <a:cubicBezTo>
                    <a:pt x="45" y="23"/>
                    <a:pt x="45" y="23"/>
                    <a:pt x="45" y="23"/>
                  </a:cubicBezTo>
                  <a:cubicBezTo>
                    <a:pt x="45" y="37"/>
                    <a:pt x="45" y="37"/>
                    <a:pt x="45" y="37"/>
                  </a:cubicBezTo>
                  <a:cubicBezTo>
                    <a:pt x="31" y="37"/>
                    <a:pt x="31" y="37"/>
                    <a:pt x="31" y="37"/>
                  </a:cubicBezTo>
                  <a:cubicBezTo>
                    <a:pt x="31" y="13"/>
                    <a:pt x="31" y="13"/>
                    <a:pt x="31" y="13"/>
                  </a:cubicBezTo>
                  <a:cubicBezTo>
                    <a:pt x="60" y="13"/>
                    <a:pt x="60" y="13"/>
                    <a:pt x="60" y="13"/>
                  </a:cubicBezTo>
                  <a:cubicBezTo>
                    <a:pt x="60" y="0"/>
                    <a:pt x="60" y="0"/>
                    <a:pt x="60" y="0"/>
                  </a:cubicBezTo>
                  <a:cubicBezTo>
                    <a:pt x="75" y="0"/>
                    <a:pt x="75" y="0"/>
                    <a:pt x="75" y="0"/>
                  </a:cubicBezTo>
                  <a:cubicBezTo>
                    <a:pt x="75" y="11"/>
                    <a:pt x="75" y="11"/>
                    <a:pt x="75" y="11"/>
                  </a:cubicBezTo>
                  <a:cubicBezTo>
                    <a:pt x="75" y="13"/>
                    <a:pt x="75" y="13"/>
                    <a:pt x="75" y="13"/>
                  </a:cubicBezTo>
                  <a:cubicBezTo>
                    <a:pt x="107" y="13"/>
                    <a:pt x="107" y="13"/>
                    <a:pt x="107" y="13"/>
                  </a:cubicBezTo>
                  <a:cubicBezTo>
                    <a:pt x="107" y="37"/>
                    <a:pt x="107" y="37"/>
                    <a:pt x="107" y="37"/>
                  </a:cubicBezTo>
                  <a:cubicBezTo>
                    <a:pt x="93" y="37"/>
                    <a:pt x="93" y="37"/>
                    <a:pt x="93" y="37"/>
                  </a:cubicBezTo>
                  <a:cubicBezTo>
                    <a:pt x="93" y="23"/>
                    <a:pt x="93" y="23"/>
                    <a:pt x="93" y="23"/>
                  </a:cubicBezTo>
                  <a:cubicBezTo>
                    <a:pt x="75" y="23"/>
                    <a:pt x="75" y="23"/>
                    <a:pt x="75" y="23"/>
                  </a:cubicBezTo>
                  <a:cubicBezTo>
                    <a:pt x="74" y="32"/>
                    <a:pt x="73" y="41"/>
                    <a:pt x="72" y="48"/>
                  </a:cubicBezTo>
                  <a:cubicBezTo>
                    <a:pt x="82" y="48"/>
                    <a:pt x="82" y="48"/>
                    <a:pt x="82" y="48"/>
                  </a:cubicBezTo>
                  <a:cubicBezTo>
                    <a:pt x="82" y="91"/>
                    <a:pt x="82" y="91"/>
                    <a:pt x="82" y="91"/>
                  </a:cubicBezTo>
                  <a:cubicBezTo>
                    <a:pt x="82" y="96"/>
                    <a:pt x="85" y="98"/>
                    <a:pt x="90" y="98"/>
                  </a:cubicBezTo>
                  <a:cubicBezTo>
                    <a:pt x="96" y="98"/>
                    <a:pt x="98" y="96"/>
                    <a:pt x="98" y="91"/>
                  </a:cubicBezTo>
                  <a:cubicBezTo>
                    <a:pt x="98" y="87"/>
                    <a:pt x="98" y="87"/>
                    <a:pt x="98" y="87"/>
                  </a:cubicBezTo>
                  <a:cubicBezTo>
                    <a:pt x="109" y="87"/>
                    <a:pt x="109" y="87"/>
                    <a:pt x="109" y="87"/>
                  </a:cubicBezTo>
                  <a:cubicBezTo>
                    <a:pt x="109" y="94"/>
                    <a:pt x="109" y="94"/>
                    <a:pt x="109" y="94"/>
                  </a:cubicBezTo>
                  <a:cubicBezTo>
                    <a:pt x="109" y="103"/>
                    <a:pt x="104" y="107"/>
                    <a:pt x="93" y="107"/>
                  </a:cubicBezTo>
                  <a:cubicBezTo>
                    <a:pt x="84" y="107"/>
                    <a:pt x="84" y="107"/>
                    <a:pt x="84" y="107"/>
                  </a:cubicBezTo>
                  <a:cubicBezTo>
                    <a:pt x="73" y="107"/>
                    <a:pt x="68" y="102"/>
                    <a:pt x="68" y="91"/>
                  </a:cubicBezTo>
                  <a:cubicBezTo>
                    <a:pt x="68" y="64"/>
                    <a:pt x="68" y="64"/>
                    <a:pt x="68" y="64"/>
                  </a:cubicBezTo>
                  <a:cubicBezTo>
                    <a:pt x="62" y="80"/>
                    <a:pt x="48" y="96"/>
                    <a:pt x="27" y="1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8"/>
            <p:cNvSpPr>
              <a:spLocks noEditPoints="1"/>
            </p:cNvSpPr>
            <p:nvPr/>
          </p:nvSpPr>
          <p:spPr bwMode="auto">
            <a:xfrm>
              <a:off x="1747" y="2288"/>
              <a:ext cx="244" cy="246"/>
            </a:xfrm>
            <a:custGeom>
              <a:avLst/>
              <a:gdLst>
                <a:gd name="T0" fmla="*/ 0 w 103"/>
                <a:gd name="T1" fmla="*/ 104 h 104"/>
                <a:gd name="T2" fmla="*/ 0 w 103"/>
                <a:gd name="T3" fmla="*/ 0 h 104"/>
                <a:gd name="T4" fmla="*/ 40 w 103"/>
                <a:gd name="T5" fmla="*/ 0 h 104"/>
                <a:gd name="T6" fmla="*/ 40 w 103"/>
                <a:gd name="T7" fmla="*/ 10 h 104"/>
                <a:gd name="T8" fmla="*/ 32 w 103"/>
                <a:gd name="T9" fmla="*/ 39 h 104"/>
                <a:gd name="T10" fmla="*/ 40 w 103"/>
                <a:gd name="T11" fmla="*/ 63 h 104"/>
                <a:gd name="T12" fmla="*/ 16 w 103"/>
                <a:gd name="T13" fmla="*/ 88 h 104"/>
                <a:gd name="T14" fmla="*/ 16 w 103"/>
                <a:gd name="T15" fmla="*/ 77 h 104"/>
                <a:gd name="T16" fmla="*/ 28 w 103"/>
                <a:gd name="T17" fmla="*/ 62 h 104"/>
                <a:gd name="T18" fmla="*/ 19 w 103"/>
                <a:gd name="T19" fmla="*/ 40 h 104"/>
                <a:gd name="T20" fmla="*/ 26 w 103"/>
                <a:gd name="T21" fmla="*/ 10 h 104"/>
                <a:gd name="T22" fmla="*/ 14 w 103"/>
                <a:gd name="T23" fmla="*/ 10 h 104"/>
                <a:gd name="T24" fmla="*/ 14 w 103"/>
                <a:gd name="T25" fmla="*/ 104 h 104"/>
                <a:gd name="T26" fmla="*/ 0 w 103"/>
                <a:gd name="T27" fmla="*/ 104 h 104"/>
                <a:gd name="T28" fmla="*/ 46 w 103"/>
                <a:gd name="T29" fmla="*/ 101 h 104"/>
                <a:gd name="T30" fmla="*/ 46 w 103"/>
                <a:gd name="T31" fmla="*/ 1 h 104"/>
                <a:gd name="T32" fmla="*/ 102 w 103"/>
                <a:gd name="T33" fmla="*/ 1 h 104"/>
                <a:gd name="T34" fmla="*/ 102 w 103"/>
                <a:gd name="T35" fmla="*/ 84 h 104"/>
                <a:gd name="T36" fmla="*/ 85 w 103"/>
                <a:gd name="T37" fmla="*/ 101 h 104"/>
                <a:gd name="T38" fmla="*/ 46 w 103"/>
                <a:gd name="T39" fmla="*/ 101 h 104"/>
                <a:gd name="T40" fmla="*/ 60 w 103"/>
                <a:gd name="T41" fmla="*/ 12 h 104"/>
                <a:gd name="T42" fmla="*/ 60 w 103"/>
                <a:gd name="T43" fmla="*/ 44 h 104"/>
                <a:gd name="T44" fmla="*/ 88 w 103"/>
                <a:gd name="T45" fmla="*/ 44 h 104"/>
                <a:gd name="T46" fmla="*/ 88 w 103"/>
                <a:gd name="T47" fmla="*/ 12 h 104"/>
                <a:gd name="T48" fmla="*/ 60 w 103"/>
                <a:gd name="T49" fmla="*/ 12 h 104"/>
                <a:gd name="T50" fmla="*/ 60 w 103"/>
                <a:gd name="T51" fmla="*/ 92 h 104"/>
                <a:gd name="T52" fmla="*/ 81 w 103"/>
                <a:gd name="T53" fmla="*/ 92 h 104"/>
                <a:gd name="T54" fmla="*/ 88 w 103"/>
                <a:gd name="T55" fmla="*/ 84 h 104"/>
                <a:gd name="T56" fmla="*/ 88 w 103"/>
                <a:gd name="T57" fmla="*/ 54 h 104"/>
                <a:gd name="T58" fmla="*/ 60 w 103"/>
                <a:gd name="T59" fmla="*/ 54 h 104"/>
                <a:gd name="T60" fmla="*/ 60 w 103"/>
                <a:gd name="T61" fmla="*/ 9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104">
                  <a:moveTo>
                    <a:pt x="0" y="104"/>
                  </a:moveTo>
                  <a:cubicBezTo>
                    <a:pt x="0" y="0"/>
                    <a:pt x="0" y="0"/>
                    <a:pt x="0" y="0"/>
                  </a:cubicBezTo>
                  <a:cubicBezTo>
                    <a:pt x="40" y="0"/>
                    <a:pt x="40" y="0"/>
                    <a:pt x="40" y="0"/>
                  </a:cubicBezTo>
                  <a:cubicBezTo>
                    <a:pt x="40" y="10"/>
                    <a:pt x="40" y="10"/>
                    <a:pt x="40" y="10"/>
                  </a:cubicBezTo>
                  <a:cubicBezTo>
                    <a:pt x="38" y="22"/>
                    <a:pt x="36" y="31"/>
                    <a:pt x="32" y="39"/>
                  </a:cubicBezTo>
                  <a:cubicBezTo>
                    <a:pt x="38" y="46"/>
                    <a:pt x="40" y="54"/>
                    <a:pt x="40" y="63"/>
                  </a:cubicBezTo>
                  <a:cubicBezTo>
                    <a:pt x="41" y="80"/>
                    <a:pt x="32" y="88"/>
                    <a:pt x="16" y="88"/>
                  </a:cubicBezTo>
                  <a:cubicBezTo>
                    <a:pt x="16" y="77"/>
                    <a:pt x="16" y="77"/>
                    <a:pt x="16" y="77"/>
                  </a:cubicBezTo>
                  <a:cubicBezTo>
                    <a:pt x="24" y="77"/>
                    <a:pt x="28" y="72"/>
                    <a:pt x="28" y="62"/>
                  </a:cubicBezTo>
                  <a:cubicBezTo>
                    <a:pt x="28" y="54"/>
                    <a:pt x="25" y="47"/>
                    <a:pt x="19" y="40"/>
                  </a:cubicBezTo>
                  <a:cubicBezTo>
                    <a:pt x="23" y="31"/>
                    <a:pt x="25" y="21"/>
                    <a:pt x="26" y="10"/>
                  </a:cubicBezTo>
                  <a:cubicBezTo>
                    <a:pt x="14" y="10"/>
                    <a:pt x="14" y="10"/>
                    <a:pt x="14" y="10"/>
                  </a:cubicBezTo>
                  <a:cubicBezTo>
                    <a:pt x="14" y="104"/>
                    <a:pt x="14" y="104"/>
                    <a:pt x="14" y="104"/>
                  </a:cubicBezTo>
                  <a:lnTo>
                    <a:pt x="0" y="104"/>
                  </a:lnTo>
                  <a:close/>
                  <a:moveTo>
                    <a:pt x="46" y="101"/>
                  </a:moveTo>
                  <a:cubicBezTo>
                    <a:pt x="46" y="1"/>
                    <a:pt x="46" y="1"/>
                    <a:pt x="46" y="1"/>
                  </a:cubicBezTo>
                  <a:cubicBezTo>
                    <a:pt x="102" y="1"/>
                    <a:pt x="102" y="1"/>
                    <a:pt x="102" y="1"/>
                  </a:cubicBezTo>
                  <a:cubicBezTo>
                    <a:pt x="102" y="84"/>
                    <a:pt x="102" y="84"/>
                    <a:pt x="102" y="84"/>
                  </a:cubicBezTo>
                  <a:cubicBezTo>
                    <a:pt x="103" y="96"/>
                    <a:pt x="97" y="102"/>
                    <a:pt x="85" y="101"/>
                  </a:cubicBezTo>
                  <a:lnTo>
                    <a:pt x="46" y="101"/>
                  </a:lnTo>
                  <a:close/>
                  <a:moveTo>
                    <a:pt x="60" y="12"/>
                  </a:moveTo>
                  <a:cubicBezTo>
                    <a:pt x="60" y="44"/>
                    <a:pt x="60" y="44"/>
                    <a:pt x="60" y="44"/>
                  </a:cubicBezTo>
                  <a:cubicBezTo>
                    <a:pt x="88" y="44"/>
                    <a:pt x="88" y="44"/>
                    <a:pt x="88" y="44"/>
                  </a:cubicBezTo>
                  <a:cubicBezTo>
                    <a:pt x="88" y="12"/>
                    <a:pt x="88" y="12"/>
                    <a:pt x="88" y="12"/>
                  </a:cubicBezTo>
                  <a:lnTo>
                    <a:pt x="60" y="12"/>
                  </a:lnTo>
                  <a:close/>
                  <a:moveTo>
                    <a:pt x="60" y="92"/>
                  </a:moveTo>
                  <a:cubicBezTo>
                    <a:pt x="81" y="92"/>
                    <a:pt x="81" y="92"/>
                    <a:pt x="81" y="92"/>
                  </a:cubicBezTo>
                  <a:cubicBezTo>
                    <a:pt x="86" y="92"/>
                    <a:pt x="88" y="90"/>
                    <a:pt x="88" y="84"/>
                  </a:cubicBezTo>
                  <a:cubicBezTo>
                    <a:pt x="88" y="54"/>
                    <a:pt x="88" y="54"/>
                    <a:pt x="88" y="54"/>
                  </a:cubicBezTo>
                  <a:cubicBezTo>
                    <a:pt x="60" y="54"/>
                    <a:pt x="60" y="54"/>
                    <a:pt x="60" y="54"/>
                  </a:cubicBezTo>
                  <a:lnTo>
                    <a:pt x="60" y="9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9"/>
            <p:cNvSpPr>
              <a:spLocks noEditPoints="1"/>
            </p:cNvSpPr>
            <p:nvPr/>
          </p:nvSpPr>
          <p:spPr bwMode="auto">
            <a:xfrm>
              <a:off x="2026" y="2290"/>
              <a:ext cx="262" cy="246"/>
            </a:xfrm>
            <a:custGeom>
              <a:avLst/>
              <a:gdLst>
                <a:gd name="T0" fmla="*/ 1 w 111"/>
                <a:gd name="T1" fmla="*/ 10 h 104"/>
                <a:gd name="T2" fmla="*/ 1 w 111"/>
                <a:gd name="T3" fmla="*/ 0 h 104"/>
                <a:gd name="T4" fmla="*/ 49 w 111"/>
                <a:gd name="T5" fmla="*/ 0 h 104"/>
                <a:gd name="T6" fmla="*/ 49 w 111"/>
                <a:gd name="T7" fmla="*/ 10 h 104"/>
                <a:gd name="T8" fmla="*/ 43 w 111"/>
                <a:gd name="T9" fmla="*/ 10 h 104"/>
                <a:gd name="T10" fmla="*/ 43 w 111"/>
                <a:gd name="T11" fmla="*/ 73 h 104"/>
                <a:gd name="T12" fmla="*/ 50 w 111"/>
                <a:gd name="T13" fmla="*/ 71 h 104"/>
                <a:gd name="T14" fmla="*/ 50 w 111"/>
                <a:gd name="T15" fmla="*/ 81 h 104"/>
                <a:gd name="T16" fmla="*/ 46 w 111"/>
                <a:gd name="T17" fmla="*/ 82 h 104"/>
                <a:gd name="T18" fmla="*/ 43 w 111"/>
                <a:gd name="T19" fmla="*/ 83 h 104"/>
                <a:gd name="T20" fmla="*/ 43 w 111"/>
                <a:gd name="T21" fmla="*/ 104 h 104"/>
                <a:gd name="T22" fmla="*/ 31 w 111"/>
                <a:gd name="T23" fmla="*/ 104 h 104"/>
                <a:gd name="T24" fmla="*/ 31 w 111"/>
                <a:gd name="T25" fmla="*/ 86 h 104"/>
                <a:gd name="T26" fmla="*/ 0 w 111"/>
                <a:gd name="T27" fmla="*/ 90 h 104"/>
                <a:gd name="T28" fmla="*/ 0 w 111"/>
                <a:gd name="T29" fmla="*/ 78 h 104"/>
                <a:gd name="T30" fmla="*/ 6 w 111"/>
                <a:gd name="T31" fmla="*/ 78 h 104"/>
                <a:gd name="T32" fmla="*/ 6 w 111"/>
                <a:gd name="T33" fmla="*/ 10 h 104"/>
                <a:gd name="T34" fmla="*/ 1 w 111"/>
                <a:gd name="T35" fmla="*/ 10 h 104"/>
                <a:gd name="T36" fmla="*/ 18 w 111"/>
                <a:gd name="T37" fmla="*/ 10 h 104"/>
                <a:gd name="T38" fmla="*/ 18 w 111"/>
                <a:gd name="T39" fmla="*/ 25 h 104"/>
                <a:gd name="T40" fmla="*/ 31 w 111"/>
                <a:gd name="T41" fmla="*/ 25 h 104"/>
                <a:gd name="T42" fmla="*/ 31 w 111"/>
                <a:gd name="T43" fmla="*/ 10 h 104"/>
                <a:gd name="T44" fmla="*/ 18 w 111"/>
                <a:gd name="T45" fmla="*/ 10 h 104"/>
                <a:gd name="T46" fmla="*/ 18 w 111"/>
                <a:gd name="T47" fmla="*/ 35 h 104"/>
                <a:gd name="T48" fmla="*/ 18 w 111"/>
                <a:gd name="T49" fmla="*/ 50 h 104"/>
                <a:gd name="T50" fmla="*/ 31 w 111"/>
                <a:gd name="T51" fmla="*/ 50 h 104"/>
                <a:gd name="T52" fmla="*/ 31 w 111"/>
                <a:gd name="T53" fmla="*/ 35 h 104"/>
                <a:gd name="T54" fmla="*/ 18 w 111"/>
                <a:gd name="T55" fmla="*/ 35 h 104"/>
                <a:gd name="T56" fmla="*/ 18 w 111"/>
                <a:gd name="T57" fmla="*/ 77 h 104"/>
                <a:gd name="T58" fmla="*/ 31 w 111"/>
                <a:gd name="T59" fmla="*/ 75 h 104"/>
                <a:gd name="T60" fmla="*/ 31 w 111"/>
                <a:gd name="T61" fmla="*/ 60 h 104"/>
                <a:gd name="T62" fmla="*/ 18 w 111"/>
                <a:gd name="T63" fmla="*/ 60 h 104"/>
                <a:gd name="T64" fmla="*/ 18 w 111"/>
                <a:gd name="T65" fmla="*/ 77 h 104"/>
                <a:gd name="T66" fmla="*/ 47 w 111"/>
                <a:gd name="T67" fmla="*/ 104 h 104"/>
                <a:gd name="T68" fmla="*/ 47 w 111"/>
                <a:gd name="T69" fmla="*/ 94 h 104"/>
                <a:gd name="T70" fmla="*/ 61 w 111"/>
                <a:gd name="T71" fmla="*/ 65 h 104"/>
                <a:gd name="T72" fmla="*/ 75 w 111"/>
                <a:gd name="T73" fmla="*/ 65 h 104"/>
                <a:gd name="T74" fmla="*/ 47 w 111"/>
                <a:gd name="T75" fmla="*/ 104 h 104"/>
                <a:gd name="T76" fmla="*/ 54 w 111"/>
                <a:gd name="T77" fmla="*/ 58 h 104"/>
                <a:gd name="T78" fmla="*/ 54 w 111"/>
                <a:gd name="T79" fmla="*/ 1 h 104"/>
                <a:gd name="T80" fmla="*/ 105 w 111"/>
                <a:gd name="T81" fmla="*/ 1 h 104"/>
                <a:gd name="T82" fmla="*/ 105 w 111"/>
                <a:gd name="T83" fmla="*/ 40 h 104"/>
                <a:gd name="T84" fmla="*/ 89 w 111"/>
                <a:gd name="T85" fmla="*/ 58 h 104"/>
                <a:gd name="T86" fmla="*/ 54 w 111"/>
                <a:gd name="T87" fmla="*/ 58 h 104"/>
                <a:gd name="T88" fmla="*/ 68 w 111"/>
                <a:gd name="T89" fmla="*/ 48 h 104"/>
                <a:gd name="T90" fmla="*/ 83 w 111"/>
                <a:gd name="T91" fmla="*/ 48 h 104"/>
                <a:gd name="T92" fmla="*/ 91 w 111"/>
                <a:gd name="T93" fmla="*/ 40 h 104"/>
                <a:gd name="T94" fmla="*/ 91 w 111"/>
                <a:gd name="T95" fmla="*/ 11 h 104"/>
                <a:gd name="T96" fmla="*/ 68 w 111"/>
                <a:gd name="T97" fmla="*/ 11 h 104"/>
                <a:gd name="T98" fmla="*/ 68 w 111"/>
                <a:gd name="T99" fmla="*/ 48 h 104"/>
                <a:gd name="T100" fmla="*/ 111 w 111"/>
                <a:gd name="T101" fmla="*/ 104 h 104"/>
                <a:gd name="T102" fmla="*/ 83 w 111"/>
                <a:gd name="T103" fmla="*/ 65 h 104"/>
                <a:gd name="T104" fmla="*/ 97 w 111"/>
                <a:gd name="T105" fmla="*/ 65 h 104"/>
                <a:gd name="T106" fmla="*/ 111 w 111"/>
                <a:gd name="T107" fmla="*/ 94 h 104"/>
                <a:gd name="T108" fmla="*/ 111 w 111"/>
                <a:gd name="T10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04">
                  <a:moveTo>
                    <a:pt x="1" y="10"/>
                  </a:moveTo>
                  <a:cubicBezTo>
                    <a:pt x="1" y="0"/>
                    <a:pt x="1" y="0"/>
                    <a:pt x="1" y="0"/>
                  </a:cubicBezTo>
                  <a:cubicBezTo>
                    <a:pt x="49" y="0"/>
                    <a:pt x="49" y="0"/>
                    <a:pt x="49" y="0"/>
                  </a:cubicBezTo>
                  <a:cubicBezTo>
                    <a:pt x="49" y="10"/>
                    <a:pt x="49" y="10"/>
                    <a:pt x="49" y="10"/>
                  </a:cubicBezTo>
                  <a:cubicBezTo>
                    <a:pt x="43" y="10"/>
                    <a:pt x="43" y="10"/>
                    <a:pt x="43" y="10"/>
                  </a:cubicBezTo>
                  <a:cubicBezTo>
                    <a:pt x="43" y="73"/>
                    <a:pt x="43" y="73"/>
                    <a:pt x="43" y="73"/>
                  </a:cubicBezTo>
                  <a:cubicBezTo>
                    <a:pt x="45" y="73"/>
                    <a:pt x="48" y="72"/>
                    <a:pt x="50" y="71"/>
                  </a:cubicBezTo>
                  <a:cubicBezTo>
                    <a:pt x="50" y="81"/>
                    <a:pt x="50" y="81"/>
                    <a:pt x="50" y="81"/>
                  </a:cubicBezTo>
                  <a:cubicBezTo>
                    <a:pt x="49" y="81"/>
                    <a:pt x="48" y="82"/>
                    <a:pt x="46" y="82"/>
                  </a:cubicBezTo>
                  <a:cubicBezTo>
                    <a:pt x="45" y="83"/>
                    <a:pt x="44" y="83"/>
                    <a:pt x="43" y="83"/>
                  </a:cubicBezTo>
                  <a:cubicBezTo>
                    <a:pt x="43" y="104"/>
                    <a:pt x="43" y="104"/>
                    <a:pt x="43" y="104"/>
                  </a:cubicBezTo>
                  <a:cubicBezTo>
                    <a:pt x="31" y="104"/>
                    <a:pt x="31" y="104"/>
                    <a:pt x="31" y="104"/>
                  </a:cubicBezTo>
                  <a:cubicBezTo>
                    <a:pt x="31" y="86"/>
                    <a:pt x="31" y="86"/>
                    <a:pt x="31" y="86"/>
                  </a:cubicBezTo>
                  <a:cubicBezTo>
                    <a:pt x="24" y="87"/>
                    <a:pt x="14" y="89"/>
                    <a:pt x="0" y="90"/>
                  </a:cubicBezTo>
                  <a:cubicBezTo>
                    <a:pt x="0" y="78"/>
                    <a:pt x="0" y="78"/>
                    <a:pt x="0" y="78"/>
                  </a:cubicBezTo>
                  <a:cubicBezTo>
                    <a:pt x="6" y="78"/>
                    <a:pt x="6" y="78"/>
                    <a:pt x="6" y="78"/>
                  </a:cubicBezTo>
                  <a:cubicBezTo>
                    <a:pt x="6" y="10"/>
                    <a:pt x="6" y="10"/>
                    <a:pt x="6" y="10"/>
                  </a:cubicBezTo>
                  <a:lnTo>
                    <a:pt x="1" y="10"/>
                  </a:lnTo>
                  <a:close/>
                  <a:moveTo>
                    <a:pt x="18" y="10"/>
                  </a:moveTo>
                  <a:cubicBezTo>
                    <a:pt x="18" y="25"/>
                    <a:pt x="18" y="25"/>
                    <a:pt x="18" y="25"/>
                  </a:cubicBezTo>
                  <a:cubicBezTo>
                    <a:pt x="31" y="25"/>
                    <a:pt x="31" y="25"/>
                    <a:pt x="31" y="25"/>
                  </a:cubicBezTo>
                  <a:cubicBezTo>
                    <a:pt x="31" y="10"/>
                    <a:pt x="31" y="10"/>
                    <a:pt x="31" y="10"/>
                  </a:cubicBezTo>
                  <a:lnTo>
                    <a:pt x="18" y="10"/>
                  </a:lnTo>
                  <a:close/>
                  <a:moveTo>
                    <a:pt x="18" y="35"/>
                  </a:moveTo>
                  <a:cubicBezTo>
                    <a:pt x="18" y="50"/>
                    <a:pt x="18" y="50"/>
                    <a:pt x="18" y="50"/>
                  </a:cubicBezTo>
                  <a:cubicBezTo>
                    <a:pt x="31" y="50"/>
                    <a:pt x="31" y="50"/>
                    <a:pt x="31" y="50"/>
                  </a:cubicBezTo>
                  <a:cubicBezTo>
                    <a:pt x="31" y="35"/>
                    <a:pt x="31" y="35"/>
                    <a:pt x="31" y="35"/>
                  </a:cubicBezTo>
                  <a:lnTo>
                    <a:pt x="18" y="35"/>
                  </a:lnTo>
                  <a:close/>
                  <a:moveTo>
                    <a:pt x="18" y="77"/>
                  </a:moveTo>
                  <a:cubicBezTo>
                    <a:pt x="23" y="76"/>
                    <a:pt x="27" y="76"/>
                    <a:pt x="31" y="75"/>
                  </a:cubicBezTo>
                  <a:cubicBezTo>
                    <a:pt x="31" y="60"/>
                    <a:pt x="31" y="60"/>
                    <a:pt x="31" y="60"/>
                  </a:cubicBezTo>
                  <a:cubicBezTo>
                    <a:pt x="18" y="60"/>
                    <a:pt x="18" y="60"/>
                    <a:pt x="18" y="60"/>
                  </a:cubicBezTo>
                  <a:lnTo>
                    <a:pt x="18" y="77"/>
                  </a:lnTo>
                  <a:close/>
                  <a:moveTo>
                    <a:pt x="47" y="104"/>
                  </a:moveTo>
                  <a:cubicBezTo>
                    <a:pt x="47" y="94"/>
                    <a:pt x="47" y="94"/>
                    <a:pt x="47" y="94"/>
                  </a:cubicBezTo>
                  <a:cubicBezTo>
                    <a:pt x="55" y="87"/>
                    <a:pt x="60" y="78"/>
                    <a:pt x="61" y="65"/>
                  </a:cubicBezTo>
                  <a:cubicBezTo>
                    <a:pt x="75" y="65"/>
                    <a:pt x="75" y="65"/>
                    <a:pt x="75" y="65"/>
                  </a:cubicBezTo>
                  <a:cubicBezTo>
                    <a:pt x="73" y="84"/>
                    <a:pt x="64" y="97"/>
                    <a:pt x="47" y="104"/>
                  </a:cubicBezTo>
                  <a:close/>
                  <a:moveTo>
                    <a:pt x="54" y="58"/>
                  </a:moveTo>
                  <a:cubicBezTo>
                    <a:pt x="54" y="1"/>
                    <a:pt x="54" y="1"/>
                    <a:pt x="54" y="1"/>
                  </a:cubicBezTo>
                  <a:cubicBezTo>
                    <a:pt x="105" y="1"/>
                    <a:pt x="105" y="1"/>
                    <a:pt x="105" y="1"/>
                  </a:cubicBezTo>
                  <a:cubicBezTo>
                    <a:pt x="105" y="40"/>
                    <a:pt x="105" y="40"/>
                    <a:pt x="105" y="40"/>
                  </a:cubicBezTo>
                  <a:cubicBezTo>
                    <a:pt x="106" y="52"/>
                    <a:pt x="100" y="58"/>
                    <a:pt x="89" y="58"/>
                  </a:cubicBezTo>
                  <a:lnTo>
                    <a:pt x="54" y="58"/>
                  </a:lnTo>
                  <a:close/>
                  <a:moveTo>
                    <a:pt x="68" y="48"/>
                  </a:moveTo>
                  <a:cubicBezTo>
                    <a:pt x="83" y="48"/>
                    <a:pt x="83" y="48"/>
                    <a:pt x="83" y="48"/>
                  </a:cubicBezTo>
                  <a:cubicBezTo>
                    <a:pt x="88" y="48"/>
                    <a:pt x="91" y="46"/>
                    <a:pt x="91" y="40"/>
                  </a:cubicBezTo>
                  <a:cubicBezTo>
                    <a:pt x="91" y="11"/>
                    <a:pt x="91" y="11"/>
                    <a:pt x="91" y="11"/>
                  </a:cubicBezTo>
                  <a:cubicBezTo>
                    <a:pt x="68" y="11"/>
                    <a:pt x="68" y="11"/>
                    <a:pt x="68" y="11"/>
                  </a:cubicBezTo>
                  <a:lnTo>
                    <a:pt x="68" y="48"/>
                  </a:lnTo>
                  <a:close/>
                  <a:moveTo>
                    <a:pt x="111" y="104"/>
                  </a:moveTo>
                  <a:cubicBezTo>
                    <a:pt x="95" y="96"/>
                    <a:pt x="85" y="83"/>
                    <a:pt x="83" y="65"/>
                  </a:cubicBezTo>
                  <a:cubicBezTo>
                    <a:pt x="97" y="65"/>
                    <a:pt x="97" y="65"/>
                    <a:pt x="97" y="65"/>
                  </a:cubicBezTo>
                  <a:cubicBezTo>
                    <a:pt x="99" y="78"/>
                    <a:pt x="103" y="87"/>
                    <a:pt x="111" y="94"/>
                  </a:cubicBezTo>
                  <a:lnTo>
                    <a:pt x="111" y="10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0"/>
            <p:cNvSpPr>
              <a:spLocks noEditPoints="1"/>
            </p:cNvSpPr>
            <p:nvPr/>
          </p:nvSpPr>
          <p:spPr bwMode="auto">
            <a:xfrm>
              <a:off x="2317" y="2279"/>
              <a:ext cx="259" cy="245"/>
            </a:xfrm>
            <a:custGeom>
              <a:avLst/>
              <a:gdLst>
                <a:gd name="T0" fmla="*/ 0 w 110"/>
                <a:gd name="T1" fmla="*/ 104 h 104"/>
                <a:gd name="T2" fmla="*/ 0 w 110"/>
                <a:gd name="T3" fmla="*/ 94 h 104"/>
                <a:gd name="T4" fmla="*/ 32 w 110"/>
                <a:gd name="T5" fmla="*/ 94 h 104"/>
                <a:gd name="T6" fmla="*/ 32 w 110"/>
                <a:gd name="T7" fmla="*/ 0 h 104"/>
                <a:gd name="T8" fmla="*/ 47 w 110"/>
                <a:gd name="T9" fmla="*/ 0 h 104"/>
                <a:gd name="T10" fmla="*/ 47 w 110"/>
                <a:gd name="T11" fmla="*/ 94 h 104"/>
                <a:gd name="T12" fmla="*/ 63 w 110"/>
                <a:gd name="T13" fmla="*/ 94 h 104"/>
                <a:gd name="T14" fmla="*/ 63 w 110"/>
                <a:gd name="T15" fmla="*/ 0 h 104"/>
                <a:gd name="T16" fmla="*/ 77 w 110"/>
                <a:gd name="T17" fmla="*/ 0 h 104"/>
                <a:gd name="T18" fmla="*/ 77 w 110"/>
                <a:gd name="T19" fmla="*/ 94 h 104"/>
                <a:gd name="T20" fmla="*/ 110 w 110"/>
                <a:gd name="T21" fmla="*/ 94 h 104"/>
                <a:gd name="T22" fmla="*/ 110 w 110"/>
                <a:gd name="T23" fmla="*/ 104 h 104"/>
                <a:gd name="T24" fmla="*/ 0 w 110"/>
                <a:gd name="T25" fmla="*/ 104 h 104"/>
                <a:gd name="T26" fmla="*/ 12 w 110"/>
                <a:gd name="T27" fmla="*/ 71 h 104"/>
                <a:gd name="T28" fmla="*/ 2 w 110"/>
                <a:gd name="T29" fmla="*/ 19 h 104"/>
                <a:gd name="T30" fmla="*/ 17 w 110"/>
                <a:gd name="T31" fmla="*/ 19 h 104"/>
                <a:gd name="T32" fmla="*/ 25 w 110"/>
                <a:gd name="T33" fmla="*/ 71 h 104"/>
                <a:gd name="T34" fmla="*/ 12 w 110"/>
                <a:gd name="T35" fmla="*/ 71 h 104"/>
                <a:gd name="T36" fmla="*/ 85 w 110"/>
                <a:gd name="T37" fmla="*/ 71 h 104"/>
                <a:gd name="T38" fmla="*/ 93 w 110"/>
                <a:gd name="T39" fmla="*/ 19 h 104"/>
                <a:gd name="T40" fmla="*/ 108 w 110"/>
                <a:gd name="T41" fmla="*/ 19 h 104"/>
                <a:gd name="T42" fmla="*/ 97 w 110"/>
                <a:gd name="T43" fmla="*/ 71 h 104"/>
                <a:gd name="T44" fmla="*/ 85 w 110"/>
                <a:gd name="T4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104">
                  <a:moveTo>
                    <a:pt x="0" y="104"/>
                  </a:moveTo>
                  <a:cubicBezTo>
                    <a:pt x="0" y="94"/>
                    <a:pt x="0" y="94"/>
                    <a:pt x="0" y="94"/>
                  </a:cubicBezTo>
                  <a:cubicBezTo>
                    <a:pt x="32" y="94"/>
                    <a:pt x="32" y="94"/>
                    <a:pt x="32" y="94"/>
                  </a:cubicBezTo>
                  <a:cubicBezTo>
                    <a:pt x="32" y="0"/>
                    <a:pt x="32" y="0"/>
                    <a:pt x="32" y="0"/>
                  </a:cubicBezTo>
                  <a:cubicBezTo>
                    <a:pt x="47" y="0"/>
                    <a:pt x="47" y="0"/>
                    <a:pt x="47" y="0"/>
                  </a:cubicBezTo>
                  <a:cubicBezTo>
                    <a:pt x="47" y="94"/>
                    <a:pt x="47" y="94"/>
                    <a:pt x="47" y="94"/>
                  </a:cubicBezTo>
                  <a:cubicBezTo>
                    <a:pt x="63" y="94"/>
                    <a:pt x="63" y="94"/>
                    <a:pt x="63" y="94"/>
                  </a:cubicBezTo>
                  <a:cubicBezTo>
                    <a:pt x="63" y="0"/>
                    <a:pt x="63" y="0"/>
                    <a:pt x="63" y="0"/>
                  </a:cubicBezTo>
                  <a:cubicBezTo>
                    <a:pt x="77" y="0"/>
                    <a:pt x="77" y="0"/>
                    <a:pt x="77" y="0"/>
                  </a:cubicBezTo>
                  <a:cubicBezTo>
                    <a:pt x="77" y="94"/>
                    <a:pt x="77" y="94"/>
                    <a:pt x="77" y="94"/>
                  </a:cubicBezTo>
                  <a:cubicBezTo>
                    <a:pt x="110" y="94"/>
                    <a:pt x="110" y="94"/>
                    <a:pt x="110" y="94"/>
                  </a:cubicBezTo>
                  <a:cubicBezTo>
                    <a:pt x="110" y="104"/>
                    <a:pt x="110" y="104"/>
                    <a:pt x="110" y="104"/>
                  </a:cubicBezTo>
                  <a:lnTo>
                    <a:pt x="0" y="104"/>
                  </a:lnTo>
                  <a:close/>
                  <a:moveTo>
                    <a:pt x="12" y="71"/>
                  </a:moveTo>
                  <a:cubicBezTo>
                    <a:pt x="8" y="59"/>
                    <a:pt x="5" y="41"/>
                    <a:pt x="2" y="19"/>
                  </a:cubicBezTo>
                  <a:cubicBezTo>
                    <a:pt x="17" y="19"/>
                    <a:pt x="17" y="19"/>
                    <a:pt x="17" y="19"/>
                  </a:cubicBezTo>
                  <a:cubicBezTo>
                    <a:pt x="18" y="35"/>
                    <a:pt x="21" y="52"/>
                    <a:pt x="25" y="71"/>
                  </a:cubicBezTo>
                  <a:lnTo>
                    <a:pt x="12" y="71"/>
                  </a:lnTo>
                  <a:close/>
                  <a:moveTo>
                    <a:pt x="85" y="71"/>
                  </a:moveTo>
                  <a:cubicBezTo>
                    <a:pt x="89" y="55"/>
                    <a:pt x="92" y="38"/>
                    <a:pt x="93" y="19"/>
                  </a:cubicBezTo>
                  <a:cubicBezTo>
                    <a:pt x="108" y="19"/>
                    <a:pt x="108" y="19"/>
                    <a:pt x="108" y="19"/>
                  </a:cubicBezTo>
                  <a:cubicBezTo>
                    <a:pt x="105" y="41"/>
                    <a:pt x="102" y="59"/>
                    <a:pt x="97" y="71"/>
                  </a:cubicBezTo>
                  <a:lnTo>
                    <a:pt x="85"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1"/>
            <p:cNvSpPr>
              <a:spLocks noEditPoints="1"/>
            </p:cNvSpPr>
            <p:nvPr/>
          </p:nvSpPr>
          <p:spPr bwMode="auto">
            <a:xfrm>
              <a:off x="2614" y="2276"/>
              <a:ext cx="253" cy="262"/>
            </a:xfrm>
            <a:custGeom>
              <a:avLst/>
              <a:gdLst>
                <a:gd name="T0" fmla="*/ 0 w 107"/>
                <a:gd name="T1" fmla="*/ 110 h 111"/>
                <a:gd name="T2" fmla="*/ 0 w 107"/>
                <a:gd name="T3" fmla="*/ 5 h 111"/>
                <a:gd name="T4" fmla="*/ 35 w 107"/>
                <a:gd name="T5" fmla="*/ 5 h 111"/>
                <a:gd name="T6" fmla="*/ 35 w 107"/>
                <a:gd name="T7" fmla="*/ 15 h 111"/>
                <a:gd name="T8" fmla="*/ 27 w 107"/>
                <a:gd name="T9" fmla="*/ 46 h 111"/>
                <a:gd name="T10" fmla="*/ 35 w 107"/>
                <a:gd name="T11" fmla="*/ 71 h 111"/>
                <a:gd name="T12" fmla="*/ 14 w 107"/>
                <a:gd name="T13" fmla="*/ 94 h 111"/>
                <a:gd name="T14" fmla="*/ 14 w 107"/>
                <a:gd name="T15" fmla="*/ 83 h 111"/>
                <a:gd name="T16" fmla="*/ 24 w 107"/>
                <a:gd name="T17" fmla="*/ 69 h 111"/>
                <a:gd name="T18" fmla="*/ 15 w 107"/>
                <a:gd name="T19" fmla="*/ 46 h 111"/>
                <a:gd name="T20" fmla="*/ 23 w 107"/>
                <a:gd name="T21" fmla="*/ 15 h 111"/>
                <a:gd name="T22" fmla="*/ 12 w 107"/>
                <a:gd name="T23" fmla="*/ 15 h 111"/>
                <a:gd name="T24" fmla="*/ 12 w 107"/>
                <a:gd name="T25" fmla="*/ 110 h 111"/>
                <a:gd name="T26" fmla="*/ 0 w 107"/>
                <a:gd name="T27" fmla="*/ 110 h 111"/>
                <a:gd name="T28" fmla="*/ 88 w 107"/>
                <a:gd name="T29" fmla="*/ 108 h 111"/>
                <a:gd name="T30" fmla="*/ 74 w 107"/>
                <a:gd name="T31" fmla="*/ 94 h 111"/>
                <a:gd name="T32" fmla="*/ 74 w 107"/>
                <a:gd name="T33" fmla="*/ 66 h 111"/>
                <a:gd name="T34" fmla="*/ 65 w 107"/>
                <a:gd name="T35" fmla="*/ 66 h 111"/>
                <a:gd name="T36" fmla="*/ 35 w 107"/>
                <a:gd name="T37" fmla="*/ 111 h 111"/>
                <a:gd name="T38" fmla="*/ 35 w 107"/>
                <a:gd name="T39" fmla="*/ 101 h 111"/>
                <a:gd name="T40" fmla="*/ 51 w 107"/>
                <a:gd name="T41" fmla="*/ 66 h 111"/>
                <a:gd name="T42" fmla="*/ 38 w 107"/>
                <a:gd name="T43" fmla="*/ 66 h 111"/>
                <a:gd name="T44" fmla="*/ 38 w 107"/>
                <a:gd name="T45" fmla="*/ 57 h 111"/>
                <a:gd name="T46" fmla="*/ 105 w 107"/>
                <a:gd name="T47" fmla="*/ 57 h 111"/>
                <a:gd name="T48" fmla="*/ 105 w 107"/>
                <a:gd name="T49" fmla="*/ 66 h 111"/>
                <a:gd name="T50" fmla="*/ 88 w 107"/>
                <a:gd name="T51" fmla="*/ 66 h 111"/>
                <a:gd name="T52" fmla="*/ 88 w 107"/>
                <a:gd name="T53" fmla="*/ 94 h 111"/>
                <a:gd name="T54" fmla="*/ 92 w 107"/>
                <a:gd name="T55" fmla="*/ 98 h 111"/>
                <a:gd name="T56" fmla="*/ 94 w 107"/>
                <a:gd name="T57" fmla="*/ 98 h 111"/>
                <a:gd name="T58" fmla="*/ 98 w 107"/>
                <a:gd name="T59" fmla="*/ 94 h 111"/>
                <a:gd name="T60" fmla="*/ 98 w 107"/>
                <a:gd name="T61" fmla="*/ 89 h 111"/>
                <a:gd name="T62" fmla="*/ 107 w 107"/>
                <a:gd name="T63" fmla="*/ 89 h 111"/>
                <a:gd name="T64" fmla="*/ 107 w 107"/>
                <a:gd name="T65" fmla="*/ 95 h 111"/>
                <a:gd name="T66" fmla="*/ 95 w 107"/>
                <a:gd name="T67" fmla="*/ 108 h 111"/>
                <a:gd name="T68" fmla="*/ 88 w 107"/>
                <a:gd name="T69" fmla="*/ 108 h 111"/>
                <a:gd name="T70" fmla="*/ 38 w 107"/>
                <a:gd name="T71" fmla="*/ 29 h 111"/>
                <a:gd name="T72" fmla="*/ 38 w 107"/>
                <a:gd name="T73" fmla="*/ 10 h 111"/>
                <a:gd name="T74" fmla="*/ 63 w 107"/>
                <a:gd name="T75" fmla="*/ 10 h 111"/>
                <a:gd name="T76" fmla="*/ 63 w 107"/>
                <a:gd name="T77" fmla="*/ 0 h 111"/>
                <a:gd name="T78" fmla="*/ 79 w 107"/>
                <a:gd name="T79" fmla="*/ 0 h 111"/>
                <a:gd name="T80" fmla="*/ 79 w 107"/>
                <a:gd name="T81" fmla="*/ 10 h 111"/>
                <a:gd name="T82" fmla="*/ 104 w 107"/>
                <a:gd name="T83" fmla="*/ 10 h 111"/>
                <a:gd name="T84" fmla="*/ 104 w 107"/>
                <a:gd name="T85" fmla="*/ 29 h 111"/>
                <a:gd name="T86" fmla="*/ 91 w 107"/>
                <a:gd name="T87" fmla="*/ 29 h 111"/>
                <a:gd name="T88" fmla="*/ 91 w 107"/>
                <a:gd name="T89" fmla="*/ 19 h 111"/>
                <a:gd name="T90" fmla="*/ 51 w 107"/>
                <a:gd name="T91" fmla="*/ 19 h 111"/>
                <a:gd name="T92" fmla="*/ 51 w 107"/>
                <a:gd name="T93" fmla="*/ 29 h 111"/>
                <a:gd name="T94" fmla="*/ 38 w 107"/>
                <a:gd name="T95" fmla="*/ 29 h 111"/>
                <a:gd name="T96" fmla="*/ 44 w 107"/>
                <a:gd name="T97" fmla="*/ 44 h 111"/>
                <a:gd name="T98" fmla="*/ 44 w 107"/>
                <a:gd name="T99" fmla="*/ 34 h 111"/>
                <a:gd name="T100" fmla="*/ 99 w 107"/>
                <a:gd name="T101" fmla="*/ 34 h 111"/>
                <a:gd name="T102" fmla="*/ 99 w 107"/>
                <a:gd name="T103" fmla="*/ 44 h 111"/>
                <a:gd name="T104" fmla="*/ 44 w 107"/>
                <a:gd name="T105"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111">
                  <a:moveTo>
                    <a:pt x="0" y="110"/>
                  </a:moveTo>
                  <a:cubicBezTo>
                    <a:pt x="0" y="5"/>
                    <a:pt x="0" y="5"/>
                    <a:pt x="0" y="5"/>
                  </a:cubicBezTo>
                  <a:cubicBezTo>
                    <a:pt x="35" y="5"/>
                    <a:pt x="35" y="5"/>
                    <a:pt x="35" y="5"/>
                  </a:cubicBezTo>
                  <a:cubicBezTo>
                    <a:pt x="35" y="15"/>
                    <a:pt x="35" y="15"/>
                    <a:pt x="35" y="15"/>
                  </a:cubicBezTo>
                  <a:cubicBezTo>
                    <a:pt x="34" y="27"/>
                    <a:pt x="32" y="37"/>
                    <a:pt x="27" y="46"/>
                  </a:cubicBezTo>
                  <a:cubicBezTo>
                    <a:pt x="32" y="52"/>
                    <a:pt x="35" y="61"/>
                    <a:pt x="35" y="71"/>
                  </a:cubicBezTo>
                  <a:cubicBezTo>
                    <a:pt x="35" y="87"/>
                    <a:pt x="28" y="94"/>
                    <a:pt x="14" y="94"/>
                  </a:cubicBezTo>
                  <a:cubicBezTo>
                    <a:pt x="14" y="83"/>
                    <a:pt x="14" y="83"/>
                    <a:pt x="14" y="83"/>
                  </a:cubicBezTo>
                  <a:cubicBezTo>
                    <a:pt x="21" y="83"/>
                    <a:pt x="24" y="79"/>
                    <a:pt x="24" y="69"/>
                  </a:cubicBezTo>
                  <a:cubicBezTo>
                    <a:pt x="24" y="60"/>
                    <a:pt x="21" y="52"/>
                    <a:pt x="15" y="46"/>
                  </a:cubicBezTo>
                  <a:cubicBezTo>
                    <a:pt x="20" y="37"/>
                    <a:pt x="22" y="27"/>
                    <a:pt x="23" y="15"/>
                  </a:cubicBezTo>
                  <a:cubicBezTo>
                    <a:pt x="12" y="15"/>
                    <a:pt x="12" y="15"/>
                    <a:pt x="12" y="15"/>
                  </a:cubicBezTo>
                  <a:cubicBezTo>
                    <a:pt x="12" y="110"/>
                    <a:pt x="12" y="110"/>
                    <a:pt x="12" y="110"/>
                  </a:cubicBezTo>
                  <a:lnTo>
                    <a:pt x="0" y="110"/>
                  </a:lnTo>
                  <a:close/>
                  <a:moveTo>
                    <a:pt x="88" y="108"/>
                  </a:moveTo>
                  <a:cubicBezTo>
                    <a:pt x="78" y="108"/>
                    <a:pt x="74" y="103"/>
                    <a:pt x="74" y="94"/>
                  </a:cubicBezTo>
                  <a:cubicBezTo>
                    <a:pt x="74" y="66"/>
                    <a:pt x="74" y="66"/>
                    <a:pt x="74" y="66"/>
                  </a:cubicBezTo>
                  <a:cubicBezTo>
                    <a:pt x="65" y="66"/>
                    <a:pt x="65" y="66"/>
                    <a:pt x="65" y="66"/>
                  </a:cubicBezTo>
                  <a:cubicBezTo>
                    <a:pt x="65" y="88"/>
                    <a:pt x="55" y="103"/>
                    <a:pt x="35" y="111"/>
                  </a:cubicBezTo>
                  <a:cubicBezTo>
                    <a:pt x="35" y="101"/>
                    <a:pt x="35" y="101"/>
                    <a:pt x="35" y="101"/>
                  </a:cubicBezTo>
                  <a:cubicBezTo>
                    <a:pt x="46" y="94"/>
                    <a:pt x="51" y="83"/>
                    <a:pt x="51" y="66"/>
                  </a:cubicBezTo>
                  <a:cubicBezTo>
                    <a:pt x="38" y="66"/>
                    <a:pt x="38" y="66"/>
                    <a:pt x="38" y="66"/>
                  </a:cubicBezTo>
                  <a:cubicBezTo>
                    <a:pt x="38" y="57"/>
                    <a:pt x="38" y="57"/>
                    <a:pt x="38" y="57"/>
                  </a:cubicBezTo>
                  <a:cubicBezTo>
                    <a:pt x="105" y="57"/>
                    <a:pt x="105" y="57"/>
                    <a:pt x="105" y="57"/>
                  </a:cubicBezTo>
                  <a:cubicBezTo>
                    <a:pt x="105" y="66"/>
                    <a:pt x="105" y="66"/>
                    <a:pt x="105" y="66"/>
                  </a:cubicBezTo>
                  <a:cubicBezTo>
                    <a:pt x="88" y="66"/>
                    <a:pt x="88" y="66"/>
                    <a:pt x="88" y="66"/>
                  </a:cubicBezTo>
                  <a:cubicBezTo>
                    <a:pt x="88" y="94"/>
                    <a:pt x="88" y="94"/>
                    <a:pt x="88" y="94"/>
                  </a:cubicBezTo>
                  <a:cubicBezTo>
                    <a:pt x="88" y="97"/>
                    <a:pt x="89" y="98"/>
                    <a:pt x="92" y="98"/>
                  </a:cubicBezTo>
                  <a:cubicBezTo>
                    <a:pt x="94" y="98"/>
                    <a:pt x="94" y="98"/>
                    <a:pt x="94" y="98"/>
                  </a:cubicBezTo>
                  <a:cubicBezTo>
                    <a:pt x="97" y="98"/>
                    <a:pt x="98" y="97"/>
                    <a:pt x="98" y="94"/>
                  </a:cubicBezTo>
                  <a:cubicBezTo>
                    <a:pt x="98" y="89"/>
                    <a:pt x="98" y="89"/>
                    <a:pt x="98" y="89"/>
                  </a:cubicBezTo>
                  <a:cubicBezTo>
                    <a:pt x="107" y="89"/>
                    <a:pt x="107" y="89"/>
                    <a:pt x="107" y="89"/>
                  </a:cubicBezTo>
                  <a:cubicBezTo>
                    <a:pt x="107" y="95"/>
                    <a:pt x="107" y="95"/>
                    <a:pt x="107" y="95"/>
                  </a:cubicBezTo>
                  <a:cubicBezTo>
                    <a:pt x="107" y="104"/>
                    <a:pt x="103" y="108"/>
                    <a:pt x="95" y="108"/>
                  </a:cubicBezTo>
                  <a:lnTo>
                    <a:pt x="88" y="108"/>
                  </a:lnTo>
                  <a:close/>
                  <a:moveTo>
                    <a:pt x="38" y="29"/>
                  </a:moveTo>
                  <a:cubicBezTo>
                    <a:pt x="38" y="10"/>
                    <a:pt x="38" y="10"/>
                    <a:pt x="38" y="10"/>
                  </a:cubicBezTo>
                  <a:cubicBezTo>
                    <a:pt x="63" y="10"/>
                    <a:pt x="63" y="10"/>
                    <a:pt x="63" y="10"/>
                  </a:cubicBezTo>
                  <a:cubicBezTo>
                    <a:pt x="63" y="0"/>
                    <a:pt x="63" y="0"/>
                    <a:pt x="63" y="0"/>
                  </a:cubicBezTo>
                  <a:cubicBezTo>
                    <a:pt x="79" y="0"/>
                    <a:pt x="79" y="0"/>
                    <a:pt x="79" y="0"/>
                  </a:cubicBezTo>
                  <a:cubicBezTo>
                    <a:pt x="79" y="10"/>
                    <a:pt x="79" y="10"/>
                    <a:pt x="79" y="10"/>
                  </a:cubicBezTo>
                  <a:cubicBezTo>
                    <a:pt x="104" y="10"/>
                    <a:pt x="104" y="10"/>
                    <a:pt x="104" y="10"/>
                  </a:cubicBezTo>
                  <a:cubicBezTo>
                    <a:pt x="104" y="29"/>
                    <a:pt x="104" y="29"/>
                    <a:pt x="104" y="29"/>
                  </a:cubicBezTo>
                  <a:cubicBezTo>
                    <a:pt x="91" y="29"/>
                    <a:pt x="91" y="29"/>
                    <a:pt x="91" y="29"/>
                  </a:cubicBezTo>
                  <a:cubicBezTo>
                    <a:pt x="91" y="19"/>
                    <a:pt x="91" y="19"/>
                    <a:pt x="91" y="19"/>
                  </a:cubicBezTo>
                  <a:cubicBezTo>
                    <a:pt x="51" y="19"/>
                    <a:pt x="51" y="19"/>
                    <a:pt x="51" y="19"/>
                  </a:cubicBezTo>
                  <a:cubicBezTo>
                    <a:pt x="51" y="29"/>
                    <a:pt x="51" y="29"/>
                    <a:pt x="51" y="29"/>
                  </a:cubicBezTo>
                  <a:lnTo>
                    <a:pt x="38" y="29"/>
                  </a:lnTo>
                  <a:close/>
                  <a:moveTo>
                    <a:pt x="44" y="44"/>
                  </a:moveTo>
                  <a:cubicBezTo>
                    <a:pt x="44" y="34"/>
                    <a:pt x="44" y="34"/>
                    <a:pt x="44" y="34"/>
                  </a:cubicBezTo>
                  <a:cubicBezTo>
                    <a:pt x="99" y="34"/>
                    <a:pt x="99" y="34"/>
                    <a:pt x="99" y="34"/>
                  </a:cubicBezTo>
                  <a:cubicBezTo>
                    <a:pt x="99" y="44"/>
                    <a:pt x="99" y="44"/>
                    <a:pt x="99" y="44"/>
                  </a:cubicBezTo>
                  <a:lnTo>
                    <a:pt x="44" y="4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42"/>
            <p:cNvSpPr>
              <a:spLocks noEditPoints="1"/>
            </p:cNvSpPr>
            <p:nvPr/>
          </p:nvSpPr>
          <p:spPr bwMode="auto">
            <a:xfrm>
              <a:off x="2891" y="2276"/>
              <a:ext cx="264" cy="260"/>
            </a:xfrm>
            <a:custGeom>
              <a:avLst/>
              <a:gdLst>
                <a:gd name="T0" fmla="*/ 2 w 112"/>
                <a:gd name="T1" fmla="*/ 26 h 110"/>
                <a:gd name="T2" fmla="*/ 2 w 112"/>
                <a:gd name="T3" fmla="*/ 16 h 110"/>
                <a:gd name="T4" fmla="*/ 14 w 112"/>
                <a:gd name="T5" fmla="*/ 16 h 110"/>
                <a:gd name="T6" fmla="*/ 14 w 112"/>
                <a:gd name="T7" fmla="*/ 0 h 110"/>
                <a:gd name="T8" fmla="*/ 28 w 112"/>
                <a:gd name="T9" fmla="*/ 0 h 110"/>
                <a:gd name="T10" fmla="*/ 28 w 112"/>
                <a:gd name="T11" fmla="*/ 16 h 110"/>
                <a:gd name="T12" fmla="*/ 38 w 112"/>
                <a:gd name="T13" fmla="*/ 16 h 110"/>
                <a:gd name="T14" fmla="*/ 38 w 112"/>
                <a:gd name="T15" fmla="*/ 26 h 110"/>
                <a:gd name="T16" fmla="*/ 28 w 112"/>
                <a:gd name="T17" fmla="*/ 26 h 110"/>
                <a:gd name="T18" fmla="*/ 39 w 112"/>
                <a:gd name="T19" fmla="*/ 57 h 110"/>
                <a:gd name="T20" fmla="*/ 39 w 112"/>
                <a:gd name="T21" fmla="*/ 72 h 110"/>
                <a:gd name="T22" fmla="*/ 28 w 112"/>
                <a:gd name="T23" fmla="*/ 55 h 110"/>
                <a:gd name="T24" fmla="*/ 28 w 112"/>
                <a:gd name="T25" fmla="*/ 110 h 110"/>
                <a:gd name="T26" fmla="*/ 14 w 112"/>
                <a:gd name="T27" fmla="*/ 110 h 110"/>
                <a:gd name="T28" fmla="*/ 14 w 112"/>
                <a:gd name="T29" fmla="*/ 60 h 110"/>
                <a:gd name="T30" fmla="*/ 0 w 112"/>
                <a:gd name="T31" fmla="*/ 86 h 110"/>
                <a:gd name="T32" fmla="*/ 0 w 112"/>
                <a:gd name="T33" fmla="*/ 70 h 110"/>
                <a:gd name="T34" fmla="*/ 13 w 112"/>
                <a:gd name="T35" fmla="*/ 26 h 110"/>
                <a:gd name="T36" fmla="*/ 2 w 112"/>
                <a:gd name="T37" fmla="*/ 26 h 110"/>
                <a:gd name="T38" fmla="*/ 112 w 112"/>
                <a:gd name="T39" fmla="*/ 110 h 110"/>
                <a:gd name="T40" fmla="*/ 75 w 112"/>
                <a:gd name="T41" fmla="*/ 93 h 110"/>
                <a:gd name="T42" fmla="*/ 38 w 112"/>
                <a:gd name="T43" fmla="*/ 110 h 110"/>
                <a:gd name="T44" fmla="*/ 38 w 112"/>
                <a:gd name="T45" fmla="*/ 100 h 110"/>
                <a:gd name="T46" fmla="*/ 66 w 112"/>
                <a:gd name="T47" fmla="*/ 85 h 110"/>
                <a:gd name="T48" fmla="*/ 48 w 112"/>
                <a:gd name="T49" fmla="*/ 50 h 110"/>
                <a:gd name="T50" fmla="*/ 62 w 112"/>
                <a:gd name="T51" fmla="*/ 50 h 110"/>
                <a:gd name="T52" fmla="*/ 75 w 112"/>
                <a:gd name="T53" fmla="*/ 76 h 110"/>
                <a:gd name="T54" fmla="*/ 88 w 112"/>
                <a:gd name="T55" fmla="*/ 50 h 110"/>
                <a:gd name="T56" fmla="*/ 103 w 112"/>
                <a:gd name="T57" fmla="*/ 50 h 110"/>
                <a:gd name="T58" fmla="*/ 84 w 112"/>
                <a:gd name="T59" fmla="*/ 85 h 110"/>
                <a:gd name="T60" fmla="*/ 112 w 112"/>
                <a:gd name="T61" fmla="*/ 100 h 110"/>
                <a:gd name="T62" fmla="*/ 112 w 112"/>
                <a:gd name="T63" fmla="*/ 110 h 110"/>
                <a:gd name="T64" fmla="*/ 40 w 112"/>
                <a:gd name="T65" fmla="*/ 49 h 110"/>
                <a:gd name="T66" fmla="*/ 40 w 112"/>
                <a:gd name="T67" fmla="*/ 41 h 110"/>
                <a:gd name="T68" fmla="*/ 57 w 112"/>
                <a:gd name="T69" fmla="*/ 25 h 110"/>
                <a:gd name="T70" fmla="*/ 71 w 112"/>
                <a:gd name="T71" fmla="*/ 25 h 110"/>
                <a:gd name="T72" fmla="*/ 40 w 112"/>
                <a:gd name="T73" fmla="*/ 49 h 110"/>
                <a:gd name="T74" fmla="*/ 42 w 112"/>
                <a:gd name="T75" fmla="*/ 20 h 110"/>
                <a:gd name="T76" fmla="*/ 42 w 112"/>
                <a:gd name="T77" fmla="*/ 11 h 110"/>
                <a:gd name="T78" fmla="*/ 68 w 112"/>
                <a:gd name="T79" fmla="*/ 11 h 110"/>
                <a:gd name="T80" fmla="*/ 68 w 112"/>
                <a:gd name="T81" fmla="*/ 0 h 110"/>
                <a:gd name="T82" fmla="*/ 84 w 112"/>
                <a:gd name="T83" fmla="*/ 0 h 110"/>
                <a:gd name="T84" fmla="*/ 84 w 112"/>
                <a:gd name="T85" fmla="*/ 11 h 110"/>
                <a:gd name="T86" fmla="*/ 111 w 112"/>
                <a:gd name="T87" fmla="*/ 11 h 110"/>
                <a:gd name="T88" fmla="*/ 111 w 112"/>
                <a:gd name="T89" fmla="*/ 20 h 110"/>
                <a:gd name="T90" fmla="*/ 42 w 112"/>
                <a:gd name="T91" fmla="*/ 20 h 110"/>
                <a:gd name="T92" fmla="*/ 112 w 112"/>
                <a:gd name="T93" fmla="*/ 49 h 110"/>
                <a:gd name="T94" fmla="*/ 80 w 112"/>
                <a:gd name="T95" fmla="*/ 25 h 110"/>
                <a:gd name="T96" fmla="*/ 95 w 112"/>
                <a:gd name="T97" fmla="*/ 25 h 110"/>
                <a:gd name="T98" fmla="*/ 112 w 112"/>
                <a:gd name="T99" fmla="*/ 41 h 110"/>
                <a:gd name="T100" fmla="*/ 112 w 112"/>
                <a:gd name="T101"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110">
                  <a:moveTo>
                    <a:pt x="2" y="26"/>
                  </a:moveTo>
                  <a:cubicBezTo>
                    <a:pt x="2" y="16"/>
                    <a:pt x="2" y="16"/>
                    <a:pt x="2" y="16"/>
                  </a:cubicBezTo>
                  <a:cubicBezTo>
                    <a:pt x="14" y="16"/>
                    <a:pt x="14" y="16"/>
                    <a:pt x="14" y="16"/>
                  </a:cubicBezTo>
                  <a:cubicBezTo>
                    <a:pt x="14" y="0"/>
                    <a:pt x="14" y="0"/>
                    <a:pt x="14" y="0"/>
                  </a:cubicBezTo>
                  <a:cubicBezTo>
                    <a:pt x="28" y="0"/>
                    <a:pt x="28" y="0"/>
                    <a:pt x="28" y="0"/>
                  </a:cubicBezTo>
                  <a:cubicBezTo>
                    <a:pt x="28" y="16"/>
                    <a:pt x="28" y="16"/>
                    <a:pt x="28" y="16"/>
                  </a:cubicBezTo>
                  <a:cubicBezTo>
                    <a:pt x="38" y="16"/>
                    <a:pt x="38" y="16"/>
                    <a:pt x="38" y="16"/>
                  </a:cubicBezTo>
                  <a:cubicBezTo>
                    <a:pt x="38" y="26"/>
                    <a:pt x="38" y="26"/>
                    <a:pt x="38" y="26"/>
                  </a:cubicBezTo>
                  <a:cubicBezTo>
                    <a:pt x="28" y="26"/>
                    <a:pt x="28" y="26"/>
                    <a:pt x="28" y="26"/>
                  </a:cubicBezTo>
                  <a:cubicBezTo>
                    <a:pt x="31" y="39"/>
                    <a:pt x="34" y="49"/>
                    <a:pt x="39" y="57"/>
                  </a:cubicBezTo>
                  <a:cubicBezTo>
                    <a:pt x="39" y="72"/>
                    <a:pt x="39" y="72"/>
                    <a:pt x="39" y="72"/>
                  </a:cubicBezTo>
                  <a:cubicBezTo>
                    <a:pt x="34" y="66"/>
                    <a:pt x="31" y="61"/>
                    <a:pt x="28" y="55"/>
                  </a:cubicBezTo>
                  <a:cubicBezTo>
                    <a:pt x="28" y="110"/>
                    <a:pt x="28" y="110"/>
                    <a:pt x="28" y="110"/>
                  </a:cubicBezTo>
                  <a:cubicBezTo>
                    <a:pt x="14" y="110"/>
                    <a:pt x="14" y="110"/>
                    <a:pt x="14" y="110"/>
                  </a:cubicBezTo>
                  <a:cubicBezTo>
                    <a:pt x="14" y="60"/>
                    <a:pt x="14" y="60"/>
                    <a:pt x="14" y="60"/>
                  </a:cubicBezTo>
                  <a:cubicBezTo>
                    <a:pt x="11" y="67"/>
                    <a:pt x="6" y="76"/>
                    <a:pt x="0" y="86"/>
                  </a:cubicBezTo>
                  <a:cubicBezTo>
                    <a:pt x="0" y="70"/>
                    <a:pt x="0" y="70"/>
                    <a:pt x="0" y="70"/>
                  </a:cubicBezTo>
                  <a:cubicBezTo>
                    <a:pt x="6" y="57"/>
                    <a:pt x="11" y="42"/>
                    <a:pt x="13" y="26"/>
                  </a:cubicBezTo>
                  <a:lnTo>
                    <a:pt x="2" y="26"/>
                  </a:lnTo>
                  <a:close/>
                  <a:moveTo>
                    <a:pt x="112" y="110"/>
                  </a:moveTo>
                  <a:cubicBezTo>
                    <a:pt x="96" y="104"/>
                    <a:pt x="84" y="99"/>
                    <a:pt x="75" y="93"/>
                  </a:cubicBezTo>
                  <a:cubicBezTo>
                    <a:pt x="67" y="99"/>
                    <a:pt x="54" y="104"/>
                    <a:pt x="38" y="110"/>
                  </a:cubicBezTo>
                  <a:cubicBezTo>
                    <a:pt x="38" y="100"/>
                    <a:pt x="38" y="100"/>
                    <a:pt x="38" y="100"/>
                  </a:cubicBezTo>
                  <a:cubicBezTo>
                    <a:pt x="50" y="96"/>
                    <a:pt x="59" y="91"/>
                    <a:pt x="66" y="85"/>
                  </a:cubicBezTo>
                  <a:cubicBezTo>
                    <a:pt x="58" y="76"/>
                    <a:pt x="52" y="65"/>
                    <a:pt x="48" y="50"/>
                  </a:cubicBezTo>
                  <a:cubicBezTo>
                    <a:pt x="62" y="50"/>
                    <a:pt x="62" y="50"/>
                    <a:pt x="62" y="50"/>
                  </a:cubicBezTo>
                  <a:cubicBezTo>
                    <a:pt x="66" y="62"/>
                    <a:pt x="70" y="71"/>
                    <a:pt x="75" y="76"/>
                  </a:cubicBezTo>
                  <a:cubicBezTo>
                    <a:pt x="81" y="69"/>
                    <a:pt x="85" y="61"/>
                    <a:pt x="88" y="50"/>
                  </a:cubicBezTo>
                  <a:cubicBezTo>
                    <a:pt x="103" y="50"/>
                    <a:pt x="103" y="50"/>
                    <a:pt x="103" y="50"/>
                  </a:cubicBezTo>
                  <a:cubicBezTo>
                    <a:pt x="98" y="65"/>
                    <a:pt x="92" y="77"/>
                    <a:pt x="84" y="85"/>
                  </a:cubicBezTo>
                  <a:cubicBezTo>
                    <a:pt x="91" y="91"/>
                    <a:pt x="100" y="96"/>
                    <a:pt x="112" y="100"/>
                  </a:cubicBezTo>
                  <a:lnTo>
                    <a:pt x="112" y="110"/>
                  </a:lnTo>
                  <a:close/>
                  <a:moveTo>
                    <a:pt x="40" y="49"/>
                  </a:moveTo>
                  <a:cubicBezTo>
                    <a:pt x="40" y="41"/>
                    <a:pt x="40" y="41"/>
                    <a:pt x="40" y="41"/>
                  </a:cubicBezTo>
                  <a:cubicBezTo>
                    <a:pt x="49" y="38"/>
                    <a:pt x="55" y="32"/>
                    <a:pt x="57" y="25"/>
                  </a:cubicBezTo>
                  <a:cubicBezTo>
                    <a:pt x="71" y="25"/>
                    <a:pt x="71" y="25"/>
                    <a:pt x="71" y="25"/>
                  </a:cubicBezTo>
                  <a:cubicBezTo>
                    <a:pt x="67" y="39"/>
                    <a:pt x="56" y="47"/>
                    <a:pt x="40" y="49"/>
                  </a:cubicBezTo>
                  <a:close/>
                  <a:moveTo>
                    <a:pt x="42" y="20"/>
                  </a:moveTo>
                  <a:cubicBezTo>
                    <a:pt x="42" y="11"/>
                    <a:pt x="42" y="11"/>
                    <a:pt x="42" y="11"/>
                  </a:cubicBezTo>
                  <a:cubicBezTo>
                    <a:pt x="68" y="11"/>
                    <a:pt x="68" y="11"/>
                    <a:pt x="68" y="11"/>
                  </a:cubicBezTo>
                  <a:cubicBezTo>
                    <a:pt x="68" y="0"/>
                    <a:pt x="68" y="0"/>
                    <a:pt x="68" y="0"/>
                  </a:cubicBezTo>
                  <a:cubicBezTo>
                    <a:pt x="84" y="0"/>
                    <a:pt x="84" y="0"/>
                    <a:pt x="84" y="0"/>
                  </a:cubicBezTo>
                  <a:cubicBezTo>
                    <a:pt x="84" y="11"/>
                    <a:pt x="84" y="11"/>
                    <a:pt x="84" y="11"/>
                  </a:cubicBezTo>
                  <a:cubicBezTo>
                    <a:pt x="111" y="11"/>
                    <a:pt x="111" y="11"/>
                    <a:pt x="111" y="11"/>
                  </a:cubicBezTo>
                  <a:cubicBezTo>
                    <a:pt x="111" y="20"/>
                    <a:pt x="111" y="20"/>
                    <a:pt x="111" y="20"/>
                  </a:cubicBezTo>
                  <a:lnTo>
                    <a:pt x="42" y="20"/>
                  </a:lnTo>
                  <a:close/>
                  <a:moveTo>
                    <a:pt x="112" y="49"/>
                  </a:moveTo>
                  <a:cubicBezTo>
                    <a:pt x="95" y="47"/>
                    <a:pt x="84" y="39"/>
                    <a:pt x="80" y="25"/>
                  </a:cubicBezTo>
                  <a:cubicBezTo>
                    <a:pt x="95" y="25"/>
                    <a:pt x="95" y="25"/>
                    <a:pt x="95" y="25"/>
                  </a:cubicBezTo>
                  <a:cubicBezTo>
                    <a:pt x="98" y="33"/>
                    <a:pt x="103" y="38"/>
                    <a:pt x="112" y="41"/>
                  </a:cubicBezTo>
                  <a:lnTo>
                    <a:pt x="112"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3"/>
            <p:cNvSpPr>
              <a:spLocks noEditPoints="1"/>
            </p:cNvSpPr>
            <p:nvPr/>
          </p:nvSpPr>
          <p:spPr bwMode="auto">
            <a:xfrm>
              <a:off x="3181" y="2276"/>
              <a:ext cx="262" cy="260"/>
            </a:xfrm>
            <a:custGeom>
              <a:avLst/>
              <a:gdLst>
                <a:gd name="T0" fmla="*/ 1 w 111"/>
                <a:gd name="T1" fmla="*/ 27 h 110"/>
                <a:gd name="T2" fmla="*/ 1 w 111"/>
                <a:gd name="T3" fmla="*/ 17 h 110"/>
                <a:gd name="T4" fmla="*/ 13 w 111"/>
                <a:gd name="T5" fmla="*/ 17 h 110"/>
                <a:gd name="T6" fmla="*/ 13 w 111"/>
                <a:gd name="T7" fmla="*/ 0 h 110"/>
                <a:gd name="T8" fmla="*/ 28 w 111"/>
                <a:gd name="T9" fmla="*/ 0 h 110"/>
                <a:gd name="T10" fmla="*/ 28 w 111"/>
                <a:gd name="T11" fmla="*/ 17 h 110"/>
                <a:gd name="T12" fmla="*/ 37 w 111"/>
                <a:gd name="T13" fmla="*/ 17 h 110"/>
                <a:gd name="T14" fmla="*/ 37 w 111"/>
                <a:gd name="T15" fmla="*/ 27 h 110"/>
                <a:gd name="T16" fmla="*/ 28 w 111"/>
                <a:gd name="T17" fmla="*/ 27 h 110"/>
                <a:gd name="T18" fmla="*/ 28 w 111"/>
                <a:gd name="T19" fmla="*/ 51 h 110"/>
                <a:gd name="T20" fmla="*/ 38 w 111"/>
                <a:gd name="T21" fmla="*/ 48 h 110"/>
                <a:gd name="T22" fmla="*/ 38 w 111"/>
                <a:gd name="T23" fmla="*/ 58 h 110"/>
                <a:gd name="T24" fmla="*/ 35 w 111"/>
                <a:gd name="T25" fmla="*/ 59 h 110"/>
                <a:gd name="T26" fmla="*/ 28 w 111"/>
                <a:gd name="T27" fmla="*/ 62 h 110"/>
                <a:gd name="T28" fmla="*/ 28 w 111"/>
                <a:gd name="T29" fmla="*/ 95 h 110"/>
                <a:gd name="T30" fmla="*/ 13 w 111"/>
                <a:gd name="T31" fmla="*/ 109 h 110"/>
                <a:gd name="T32" fmla="*/ 3 w 111"/>
                <a:gd name="T33" fmla="*/ 109 h 110"/>
                <a:gd name="T34" fmla="*/ 3 w 111"/>
                <a:gd name="T35" fmla="*/ 99 h 110"/>
                <a:gd name="T36" fmla="*/ 8 w 111"/>
                <a:gd name="T37" fmla="*/ 99 h 110"/>
                <a:gd name="T38" fmla="*/ 13 w 111"/>
                <a:gd name="T39" fmla="*/ 95 h 110"/>
                <a:gd name="T40" fmla="*/ 13 w 111"/>
                <a:gd name="T41" fmla="*/ 66 h 110"/>
                <a:gd name="T42" fmla="*/ 8 w 111"/>
                <a:gd name="T43" fmla="*/ 67 h 110"/>
                <a:gd name="T44" fmla="*/ 0 w 111"/>
                <a:gd name="T45" fmla="*/ 68 h 110"/>
                <a:gd name="T46" fmla="*/ 0 w 111"/>
                <a:gd name="T47" fmla="*/ 55 h 110"/>
                <a:gd name="T48" fmla="*/ 13 w 111"/>
                <a:gd name="T49" fmla="*/ 54 h 110"/>
                <a:gd name="T50" fmla="*/ 13 w 111"/>
                <a:gd name="T51" fmla="*/ 27 h 110"/>
                <a:gd name="T52" fmla="*/ 1 w 111"/>
                <a:gd name="T53" fmla="*/ 27 h 110"/>
                <a:gd name="T54" fmla="*/ 42 w 111"/>
                <a:gd name="T55" fmla="*/ 23 h 110"/>
                <a:gd name="T56" fmla="*/ 42 w 111"/>
                <a:gd name="T57" fmla="*/ 13 h 110"/>
                <a:gd name="T58" fmla="*/ 66 w 111"/>
                <a:gd name="T59" fmla="*/ 13 h 110"/>
                <a:gd name="T60" fmla="*/ 66 w 111"/>
                <a:gd name="T61" fmla="*/ 0 h 110"/>
                <a:gd name="T62" fmla="*/ 82 w 111"/>
                <a:gd name="T63" fmla="*/ 0 h 110"/>
                <a:gd name="T64" fmla="*/ 82 w 111"/>
                <a:gd name="T65" fmla="*/ 13 h 110"/>
                <a:gd name="T66" fmla="*/ 110 w 111"/>
                <a:gd name="T67" fmla="*/ 13 h 110"/>
                <a:gd name="T68" fmla="*/ 110 w 111"/>
                <a:gd name="T69" fmla="*/ 23 h 110"/>
                <a:gd name="T70" fmla="*/ 82 w 111"/>
                <a:gd name="T71" fmla="*/ 23 h 110"/>
                <a:gd name="T72" fmla="*/ 82 w 111"/>
                <a:gd name="T73" fmla="*/ 40 h 110"/>
                <a:gd name="T74" fmla="*/ 107 w 111"/>
                <a:gd name="T75" fmla="*/ 40 h 110"/>
                <a:gd name="T76" fmla="*/ 107 w 111"/>
                <a:gd name="T77" fmla="*/ 50 h 110"/>
                <a:gd name="T78" fmla="*/ 85 w 111"/>
                <a:gd name="T79" fmla="*/ 87 h 110"/>
                <a:gd name="T80" fmla="*/ 111 w 111"/>
                <a:gd name="T81" fmla="*/ 100 h 110"/>
                <a:gd name="T82" fmla="*/ 111 w 111"/>
                <a:gd name="T83" fmla="*/ 110 h 110"/>
                <a:gd name="T84" fmla="*/ 74 w 111"/>
                <a:gd name="T85" fmla="*/ 95 h 110"/>
                <a:gd name="T86" fmla="*/ 36 w 111"/>
                <a:gd name="T87" fmla="*/ 110 h 110"/>
                <a:gd name="T88" fmla="*/ 36 w 111"/>
                <a:gd name="T89" fmla="*/ 101 h 110"/>
                <a:gd name="T90" fmla="*/ 64 w 111"/>
                <a:gd name="T91" fmla="*/ 87 h 110"/>
                <a:gd name="T92" fmla="*/ 44 w 111"/>
                <a:gd name="T93" fmla="*/ 55 h 110"/>
                <a:gd name="T94" fmla="*/ 59 w 111"/>
                <a:gd name="T95" fmla="*/ 55 h 110"/>
                <a:gd name="T96" fmla="*/ 75 w 111"/>
                <a:gd name="T97" fmla="*/ 78 h 110"/>
                <a:gd name="T98" fmla="*/ 91 w 111"/>
                <a:gd name="T99" fmla="*/ 50 h 110"/>
                <a:gd name="T100" fmla="*/ 42 w 111"/>
                <a:gd name="T101" fmla="*/ 50 h 110"/>
                <a:gd name="T102" fmla="*/ 42 w 111"/>
                <a:gd name="T103" fmla="*/ 40 h 110"/>
                <a:gd name="T104" fmla="*/ 66 w 111"/>
                <a:gd name="T105" fmla="*/ 40 h 110"/>
                <a:gd name="T106" fmla="*/ 66 w 111"/>
                <a:gd name="T107" fmla="*/ 23 h 110"/>
                <a:gd name="T108" fmla="*/ 42 w 111"/>
                <a:gd name="T109"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10">
                  <a:moveTo>
                    <a:pt x="1" y="27"/>
                  </a:moveTo>
                  <a:cubicBezTo>
                    <a:pt x="1" y="17"/>
                    <a:pt x="1" y="17"/>
                    <a:pt x="1" y="17"/>
                  </a:cubicBezTo>
                  <a:cubicBezTo>
                    <a:pt x="13" y="17"/>
                    <a:pt x="13" y="17"/>
                    <a:pt x="13" y="17"/>
                  </a:cubicBezTo>
                  <a:cubicBezTo>
                    <a:pt x="13" y="0"/>
                    <a:pt x="13" y="0"/>
                    <a:pt x="13" y="0"/>
                  </a:cubicBezTo>
                  <a:cubicBezTo>
                    <a:pt x="28" y="0"/>
                    <a:pt x="28" y="0"/>
                    <a:pt x="28" y="0"/>
                  </a:cubicBezTo>
                  <a:cubicBezTo>
                    <a:pt x="28" y="17"/>
                    <a:pt x="28" y="17"/>
                    <a:pt x="28" y="17"/>
                  </a:cubicBezTo>
                  <a:cubicBezTo>
                    <a:pt x="37" y="17"/>
                    <a:pt x="37" y="17"/>
                    <a:pt x="37" y="17"/>
                  </a:cubicBezTo>
                  <a:cubicBezTo>
                    <a:pt x="37" y="27"/>
                    <a:pt x="37" y="27"/>
                    <a:pt x="37" y="27"/>
                  </a:cubicBezTo>
                  <a:cubicBezTo>
                    <a:pt x="28" y="27"/>
                    <a:pt x="28" y="27"/>
                    <a:pt x="28" y="27"/>
                  </a:cubicBezTo>
                  <a:cubicBezTo>
                    <a:pt x="28" y="51"/>
                    <a:pt x="28" y="51"/>
                    <a:pt x="28" y="51"/>
                  </a:cubicBezTo>
                  <a:cubicBezTo>
                    <a:pt x="31" y="50"/>
                    <a:pt x="34" y="49"/>
                    <a:pt x="38" y="48"/>
                  </a:cubicBezTo>
                  <a:cubicBezTo>
                    <a:pt x="38" y="58"/>
                    <a:pt x="38" y="58"/>
                    <a:pt x="38" y="58"/>
                  </a:cubicBezTo>
                  <a:cubicBezTo>
                    <a:pt x="38" y="58"/>
                    <a:pt x="36" y="58"/>
                    <a:pt x="35" y="59"/>
                  </a:cubicBezTo>
                  <a:cubicBezTo>
                    <a:pt x="33" y="60"/>
                    <a:pt x="31" y="61"/>
                    <a:pt x="28" y="62"/>
                  </a:cubicBezTo>
                  <a:cubicBezTo>
                    <a:pt x="28" y="95"/>
                    <a:pt x="28" y="95"/>
                    <a:pt x="28" y="95"/>
                  </a:cubicBezTo>
                  <a:cubicBezTo>
                    <a:pt x="28" y="105"/>
                    <a:pt x="23" y="109"/>
                    <a:pt x="13" y="109"/>
                  </a:cubicBezTo>
                  <a:cubicBezTo>
                    <a:pt x="3" y="109"/>
                    <a:pt x="3" y="109"/>
                    <a:pt x="3" y="109"/>
                  </a:cubicBezTo>
                  <a:cubicBezTo>
                    <a:pt x="3" y="99"/>
                    <a:pt x="3" y="99"/>
                    <a:pt x="3" y="99"/>
                  </a:cubicBezTo>
                  <a:cubicBezTo>
                    <a:pt x="8" y="99"/>
                    <a:pt x="8" y="99"/>
                    <a:pt x="8" y="99"/>
                  </a:cubicBezTo>
                  <a:cubicBezTo>
                    <a:pt x="11" y="100"/>
                    <a:pt x="13" y="98"/>
                    <a:pt x="13" y="95"/>
                  </a:cubicBezTo>
                  <a:cubicBezTo>
                    <a:pt x="13" y="66"/>
                    <a:pt x="13" y="66"/>
                    <a:pt x="13" y="66"/>
                  </a:cubicBezTo>
                  <a:cubicBezTo>
                    <a:pt x="12" y="66"/>
                    <a:pt x="10" y="66"/>
                    <a:pt x="8" y="67"/>
                  </a:cubicBezTo>
                  <a:cubicBezTo>
                    <a:pt x="4" y="67"/>
                    <a:pt x="2" y="68"/>
                    <a:pt x="0" y="68"/>
                  </a:cubicBezTo>
                  <a:cubicBezTo>
                    <a:pt x="0" y="55"/>
                    <a:pt x="0" y="55"/>
                    <a:pt x="0" y="55"/>
                  </a:cubicBezTo>
                  <a:cubicBezTo>
                    <a:pt x="5" y="55"/>
                    <a:pt x="9" y="54"/>
                    <a:pt x="13" y="54"/>
                  </a:cubicBezTo>
                  <a:cubicBezTo>
                    <a:pt x="13" y="27"/>
                    <a:pt x="13" y="27"/>
                    <a:pt x="13" y="27"/>
                  </a:cubicBezTo>
                  <a:lnTo>
                    <a:pt x="1" y="27"/>
                  </a:lnTo>
                  <a:close/>
                  <a:moveTo>
                    <a:pt x="42" y="23"/>
                  </a:moveTo>
                  <a:cubicBezTo>
                    <a:pt x="42" y="13"/>
                    <a:pt x="42" y="13"/>
                    <a:pt x="42" y="13"/>
                  </a:cubicBezTo>
                  <a:cubicBezTo>
                    <a:pt x="66" y="13"/>
                    <a:pt x="66" y="13"/>
                    <a:pt x="66" y="13"/>
                  </a:cubicBezTo>
                  <a:cubicBezTo>
                    <a:pt x="66" y="0"/>
                    <a:pt x="66" y="0"/>
                    <a:pt x="66" y="0"/>
                  </a:cubicBezTo>
                  <a:cubicBezTo>
                    <a:pt x="82" y="0"/>
                    <a:pt x="82" y="0"/>
                    <a:pt x="82" y="0"/>
                  </a:cubicBezTo>
                  <a:cubicBezTo>
                    <a:pt x="82" y="13"/>
                    <a:pt x="82" y="13"/>
                    <a:pt x="82" y="13"/>
                  </a:cubicBezTo>
                  <a:cubicBezTo>
                    <a:pt x="110" y="13"/>
                    <a:pt x="110" y="13"/>
                    <a:pt x="110" y="13"/>
                  </a:cubicBezTo>
                  <a:cubicBezTo>
                    <a:pt x="110" y="23"/>
                    <a:pt x="110" y="23"/>
                    <a:pt x="110" y="23"/>
                  </a:cubicBezTo>
                  <a:cubicBezTo>
                    <a:pt x="82" y="23"/>
                    <a:pt x="82" y="23"/>
                    <a:pt x="82" y="23"/>
                  </a:cubicBezTo>
                  <a:cubicBezTo>
                    <a:pt x="82" y="40"/>
                    <a:pt x="82" y="40"/>
                    <a:pt x="82" y="40"/>
                  </a:cubicBezTo>
                  <a:cubicBezTo>
                    <a:pt x="107" y="40"/>
                    <a:pt x="107" y="40"/>
                    <a:pt x="107" y="40"/>
                  </a:cubicBezTo>
                  <a:cubicBezTo>
                    <a:pt x="107" y="50"/>
                    <a:pt x="107" y="50"/>
                    <a:pt x="107" y="50"/>
                  </a:cubicBezTo>
                  <a:cubicBezTo>
                    <a:pt x="101" y="66"/>
                    <a:pt x="94" y="78"/>
                    <a:pt x="85" y="87"/>
                  </a:cubicBezTo>
                  <a:cubicBezTo>
                    <a:pt x="92" y="92"/>
                    <a:pt x="100" y="97"/>
                    <a:pt x="111" y="100"/>
                  </a:cubicBezTo>
                  <a:cubicBezTo>
                    <a:pt x="111" y="110"/>
                    <a:pt x="111" y="110"/>
                    <a:pt x="111" y="110"/>
                  </a:cubicBezTo>
                  <a:cubicBezTo>
                    <a:pt x="96" y="106"/>
                    <a:pt x="84" y="101"/>
                    <a:pt x="74" y="95"/>
                  </a:cubicBezTo>
                  <a:cubicBezTo>
                    <a:pt x="64" y="100"/>
                    <a:pt x="52" y="106"/>
                    <a:pt x="36" y="110"/>
                  </a:cubicBezTo>
                  <a:cubicBezTo>
                    <a:pt x="36" y="101"/>
                    <a:pt x="36" y="101"/>
                    <a:pt x="36" y="101"/>
                  </a:cubicBezTo>
                  <a:cubicBezTo>
                    <a:pt x="48" y="97"/>
                    <a:pt x="57" y="92"/>
                    <a:pt x="64" y="87"/>
                  </a:cubicBezTo>
                  <a:cubicBezTo>
                    <a:pt x="56" y="79"/>
                    <a:pt x="49" y="68"/>
                    <a:pt x="44" y="55"/>
                  </a:cubicBezTo>
                  <a:cubicBezTo>
                    <a:pt x="59" y="55"/>
                    <a:pt x="59" y="55"/>
                    <a:pt x="59" y="55"/>
                  </a:cubicBezTo>
                  <a:cubicBezTo>
                    <a:pt x="64" y="64"/>
                    <a:pt x="69" y="72"/>
                    <a:pt x="75" y="78"/>
                  </a:cubicBezTo>
                  <a:cubicBezTo>
                    <a:pt x="81" y="72"/>
                    <a:pt x="86" y="62"/>
                    <a:pt x="91" y="50"/>
                  </a:cubicBezTo>
                  <a:cubicBezTo>
                    <a:pt x="42" y="50"/>
                    <a:pt x="42" y="50"/>
                    <a:pt x="42" y="50"/>
                  </a:cubicBezTo>
                  <a:cubicBezTo>
                    <a:pt x="42" y="40"/>
                    <a:pt x="42" y="40"/>
                    <a:pt x="42" y="40"/>
                  </a:cubicBezTo>
                  <a:cubicBezTo>
                    <a:pt x="66" y="40"/>
                    <a:pt x="66" y="40"/>
                    <a:pt x="66" y="40"/>
                  </a:cubicBezTo>
                  <a:cubicBezTo>
                    <a:pt x="66" y="23"/>
                    <a:pt x="66" y="23"/>
                    <a:pt x="66" y="23"/>
                  </a:cubicBezTo>
                  <a:lnTo>
                    <a:pt x="4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4"/>
            <p:cNvSpPr>
              <a:spLocks noEditPoints="1"/>
            </p:cNvSpPr>
            <p:nvPr/>
          </p:nvSpPr>
          <p:spPr bwMode="auto">
            <a:xfrm>
              <a:off x="3474" y="2276"/>
              <a:ext cx="258" cy="258"/>
            </a:xfrm>
            <a:custGeom>
              <a:avLst/>
              <a:gdLst>
                <a:gd name="T0" fmla="*/ 44 w 109"/>
                <a:gd name="T1" fmla="*/ 33 h 109"/>
                <a:gd name="T2" fmla="*/ 0 w 109"/>
                <a:gd name="T3" fmla="*/ 24 h 109"/>
                <a:gd name="T4" fmla="*/ 36 w 109"/>
                <a:gd name="T5" fmla="*/ 0 h 109"/>
                <a:gd name="T6" fmla="*/ 40 w 109"/>
                <a:gd name="T7" fmla="*/ 23 h 109"/>
                <a:gd name="T8" fmla="*/ 47 w 109"/>
                <a:gd name="T9" fmla="*/ 12 h 109"/>
                <a:gd name="T10" fmla="*/ 45 w 109"/>
                <a:gd name="T11" fmla="*/ 38 h 109"/>
                <a:gd name="T12" fmla="*/ 4 w 109"/>
                <a:gd name="T13" fmla="*/ 42 h 109"/>
                <a:gd name="T14" fmla="*/ 52 w 109"/>
                <a:gd name="T15" fmla="*/ 95 h 109"/>
                <a:gd name="T16" fmla="*/ 28 w 109"/>
                <a:gd name="T17" fmla="*/ 109 h 109"/>
                <a:gd name="T18" fmla="*/ 33 w 109"/>
                <a:gd name="T19" fmla="*/ 99 h 109"/>
                <a:gd name="T20" fmla="*/ 39 w 109"/>
                <a:gd name="T21" fmla="*/ 88 h 109"/>
                <a:gd name="T22" fmla="*/ 17 w 109"/>
                <a:gd name="T23" fmla="*/ 109 h 109"/>
                <a:gd name="T24" fmla="*/ 17 w 109"/>
                <a:gd name="T25" fmla="*/ 51 h 109"/>
                <a:gd name="T26" fmla="*/ 39 w 109"/>
                <a:gd name="T27" fmla="*/ 61 h 109"/>
                <a:gd name="T28" fmla="*/ 17 w 109"/>
                <a:gd name="T29" fmla="*/ 51 h 109"/>
                <a:gd name="T30" fmla="*/ 17 w 109"/>
                <a:gd name="T31" fmla="*/ 80 h 109"/>
                <a:gd name="T32" fmla="*/ 39 w 109"/>
                <a:gd name="T33" fmla="*/ 70 h 109"/>
                <a:gd name="T34" fmla="*/ 75 w 109"/>
                <a:gd name="T35" fmla="*/ 50 h 109"/>
                <a:gd name="T36" fmla="*/ 61 w 109"/>
                <a:gd name="T37" fmla="*/ 0 h 109"/>
                <a:gd name="T38" fmla="*/ 75 w 109"/>
                <a:gd name="T39" fmla="*/ 17 h 109"/>
                <a:gd name="T40" fmla="*/ 108 w 109"/>
                <a:gd name="T41" fmla="*/ 4 h 109"/>
                <a:gd name="T42" fmla="*/ 75 w 109"/>
                <a:gd name="T43" fmla="*/ 34 h 109"/>
                <a:gd name="T44" fmla="*/ 91 w 109"/>
                <a:gd name="T45" fmla="*/ 40 h 109"/>
                <a:gd name="T46" fmla="*/ 97 w 109"/>
                <a:gd name="T47" fmla="*/ 31 h 109"/>
                <a:gd name="T48" fmla="*/ 108 w 109"/>
                <a:gd name="T49" fmla="*/ 36 h 109"/>
                <a:gd name="T50" fmla="*/ 75 w 109"/>
                <a:gd name="T51" fmla="*/ 50 h 109"/>
                <a:gd name="T52" fmla="*/ 61 w 109"/>
                <a:gd name="T53" fmla="*/ 95 h 109"/>
                <a:gd name="T54" fmla="*/ 75 w 109"/>
                <a:gd name="T55" fmla="*/ 54 h 109"/>
                <a:gd name="T56" fmla="*/ 94 w 109"/>
                <a:gd name="T57" fmla="*/ 58 h 109"/>
                <a:gd name="T58" fmla="*/ 75 w 109"/>
                <a:gd name="T59" fmla="*/ 82 h 109"/>
                <a:gd name="T60" fmla="*/ 81 w 109"/>
                <a:gd name="T61" fmla="*/ 98 h 109"/>
                <a:gd name="T62" fmla="*/ 97 w 109"/>
                <a:gd name="T63" fmla="*/ 93 h 109"/>
                <a:gd name="T64" fmla="*/ 109 w 109"/>
                <a:gd name="T65" fmla="*/ 90 h 109"/>
                <a:gd name="T66" fmla="*/ 94 w 109"/>
                <a:gd name="T67" fmla="*/ 10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109">
                  <a:moveTo>
                    <a:pt x="45" y="38"/>
                  </a:moveTo>
                  <a:cubicBezTo>
                    <a:pt x="44" y="33"/>
                    <a:pt x="44" y="33"/>
                    <a:pt x="44" y="33"/>
                  </a:cubicBezTo>
                  <a:cubicBezTo>
                    <a:pt x="34" y="34"/>
                    <a:pt x="20" y="35"/>
                    <a:pt x="0" y="35"/>
                  </a:cubicBezTo>
                  <a:cubicBezTo>
                    <a:pt x="0" y="24"/>
                    <a:pt x="0" y="24"/>
                    <a:pt x="0" y="24"/>
                  </a:cubicBezTo>
                  <a:cubicBezTo>
                    <a:pt x="8" y="17"/>
                    <a:pt x="14" y="9"/>
                    <a:pt x="19" y="0"/>
                  </a:cubicBezTo>
                  <a:cubicBezTo>
                    <a:pt x="36" y="0"/>
                    <a:pt x="36" y="0"/>
                    <a:pt x="36" y="0"/>
                  </a:cubicBezTo>
                  <a:cubicBezTo>
                    <a:pt x="29" y="11"/>
                    <a:pt x="22" y="19"/>
                    <a:pt x="15" y="24"/>
                  </a:cubicBezTo>
                  <a:cubicBezTo>
                    <a:pt x="27" y="24"/>
                    <a:pt x="35" y="24"/>
                    <a:pt x="40" y="23"/>
                  </a:cubicBezTo>
                  <a:cubicBezTo>
                    <a:pt x="40" y="21"/>
                    <a:pt x="38" y="17"/>
                    <a:pt x="35" y="12"/>
                  </a:cubicBezTo>
                  <a:cubicBezTo>
                    <a:pt x="47" y="12"/>
                    <a:pt x="47" y="12"/>
                    <a:pt x="47" y="12"/>
                  </a:cubicBezTo>
                  <a:cubicBezTo>
                    <a:pt x="52" y="20"/>
                    <a:pt x="56" y="28"/>
                    <a:pt x="58" y="38"/>
                  </a:cubicBezTo>
                  <a:lnTo>
                    <a:pt x="45" y="38"/>
                  </a:lnTo>
                  <a:close/>
                  <a:moveTo>
                    <a:pt x="4" y="109"/>
                  </a:moveTo>
                  <a:cubicBezTo>
                    <a:pt x="4" y="42"/>
                    <a:pt x="4" y="42"/>
                    <a:pt x="4" y="42"/>
                  </a:cubicBezTo>
                  <a:cubicBezTo>
                    <a:pt x="52" y="42"/>
                    <a:pt x="52" y="42"/>
                    <a:pt x="52" y="42"/>
                  </a:cubicBezTo>
                  <a:cubicBezTo>
                    <a:pt x="52" y="95"/>
                    <a:pt x="52" y="95"/>
                    <a:pt x="52" y="95"/>
                  </a:cubicBezTo>
                  <a:cubicBezTo>
                    <a:pt x="53" y="104"/>
                    <a:pt x="48" y="109"/>
                    <a:pt x="37" y="109"/>
                  </a:cubicBezTo>
                  <a:cubicBezTo>
                    <a:pt x="28" y="109"/>
                    <a:pt x="28" y="109"/>
                    <a:pt x="28" y="109"/>
                  </a:cubicBezTo>
                  <a:cubicBezTo>
                    <a:pt x="28" y="99"/>
                    <a:pt x="28" y="99"/>
                    <a:pt x="28" y="99"/>
                  </a:cubicBezTo>
                  <a:cubicBezTo>
                    <a:pt x="33" y="99"/>
                    <a:pt x="33" y="99"/>
                    <a:pt x="33" y="99"/>
                  </a:cubicBezTo>
                  <a:cubicBezTo>
                    <a:pt x="37" y="100"/>
                    <a:pt x="39" y="98"/>
                    <a:pt x="39" y="95"/>
                  </a:cubicBezTo>
                  <a:cubicBezTo>
                    <a:pt x="39" y="88"/>
                    <a:pt x="39" y="88"/>
                    <a:pt x="39" y="88"/>
                  </a:cubicBezTo>
                  <a:cubicBezTo>
                    <a:pt x="17" y="88"/>
                    <a:pt x="17" y="88"/>
                    <a:pt x="17" y="88"/>
                  </a:cubicBezTo>
                  <a:cubicBezTo>
                    <a:pt x="17" y="109"/>
                    <a:pt x="17" y="109"/>
                    <a:pt x="17" y="109"/>
                  </a:cubicBezTo>
                  <a:lnTo>
                    <a:pt x="4" y="109"/>
                  </a:lnTo>
                  <a:close/>
                  <a:moveTo>
                    <a:pt x="17" y="51"/>
                  </a:moveTo>
                  <a:cubicBezTo>
                    <a:pt x="17" y="61"/>
                    <a:pt x="17" y="61"/>
                    <a:pt x="17" y="61"/>
                  </a:cubicBezTo>
                  <a:cubicBezTo>
                    <a:pt x="39" y="61"/>
                    <a:pt x="39" y="61"/>
                    <a:pt x="39" y="61"/>
                  </a:cubicBezTo>
                  <a:cubicBezTo>
                    <a:pt x="39" y="51"/>
                    <a:pt x="39" y="51"/>
                    <a:pt x="39" y="51"/>
                  </a:cubicBezTo>
                  <a:lnTo>
                    <a:pt x="17" y="51"/>
                  </a:lnTo>
                  <a:close/>
                  <a:moveTo>
                    <a:pt x="17" y="70"/>
                  </a:moveTo>
                  <a:cubicBezTo>
                    <a:pt x="17" y="80"/>
                    <a:pt x="17" y="80"/>
                    <a:pt x="17" y="80"/>
                  </a:cubicBezTo>
                  <a:cubicBezTo>
                    <a:pt x="39" y="80"/>
                    <a:pt x="39" y="80"/>
                    <a:pt x="39" y="80"/>
                  </a:cubicBezTo>
                  <a:cubicBezTo>
                    <a:pt x="39" y="70"/>
                    <a:pt x="39" y="70"/>
                    <a:pt x="39" y="70"/>
                  </a:cubicBezTo>
                  <a:lnTo>
                    <a:pt x="17" y="70"/>
                  </a:lnTo>
                  <a:close/>
                  <a:moveTo>
                    <a:pt x="75" y="50"/>
                  </a:moveTo>
                  <a:cubicBezTo>
                    <a:pt x="65" y="50"/>
                    <a:pt x="61" y="46"/>
                    <a:pt x="61" y="35"/>
                  </a:cubicBezTo>
                  <a:cubicBezTo>
                    <a:pt x="61" y="0"/>
                    <a:pt x="61" y="0"/>
                    <a:pt x="61" y="0"/>
                  </a:cubicBezTo>
                  <a:cubicBezTo>
                    <a:pt x="75" y="0"/>
                    <a:pt x="75" y="0"/>
                    <a:pt x="75" y="0"/>
                  </a:cubicBezTo>
                  <a:cubicBezTo>
                    <a:pt x="75" y="17"/>
                    <a:pt x="75" y="17"/>
                    <a:pt x="75" y="17"/>
                  </a:cubicBezTo>
                  <a:cubicBezTo>
                    <a:pt x="84" y="15"/>
                    <a:pt x="91" y="11"/>
                    <a:pt x="94" y="4"/>
                  </a:cubicBezTo>
                  <a:cubicBezTo>
                    <a:pt x="108" y="4"/>
                    <a:pt x="108" y="4"/>
                    <a:pt x="108" y="4"/>
                  </a:cubicBezTo>
                  <a:cubicBezTo>
                    <a:pt x="103" y="17"/>
                    <a:pt x="92" y="24"/>
                    <a:pt x="75" y="26"/>
                  </a:cubicBezTo>
                  <a:cubicBezTo>
                    <a:pt x="75" y="34"/>
                    <a:pt x="75" y="34"/>
                    <a:pt x="75" y="34"/>
                  </a:cubicBezTo>
                  <a:cubicBezTo>
                    <a:pt x="75" y="38"/>
                    <a:pt x="77" y="40"/>
                    <a:pt x="81" y="40"/>
                  </a:cubicBezTo>
                  <a:cubicBezTo>
                    <a:pt x="91" y="40"/>
                    <a:pt x="91" y="40"/>
                    <a:pt x="91" y="40"/>
                  </a:cubicBezTo>
                  <a:cubicBezTo>
                    <a:pt x="96" y="40"/>
                    <a:pt x="98" y="38"/>
                    <a:pt x="97" y="34"/>
                  </a:cubicBezTo>
                  <a:cubicBezTo>
                    <a:pt x="97" y="31"/>
                    <a:pt x="97" y="31"/>
                    <a:pt x="97" y="31"/>
                  </a:cubicBezTo>
                  <a:cubicBezTo>
                    <a:pt x="108" y="31"/>
                    <a:pt x="108" y="31"/>
                    <a:pt x="108" y="31"/>
                  </a:cubicBezTo>
                  <a:cubicBezTo>
                    <a:pt x="108" y="36"/>
                    <a:pt x="108" y="36"/>
                    <a:pt x="108" y="36"/>
                  </a:cubicBezTo>
                  <a:cubicBezTo>
                    <a:pt x="108" y="46"/>
                    <a:pt x="104" y="50"/>
                    <a:pt x="94" y="50"/>
                  </a:cubicBezTo>
                  <a:lnTo>
                    <a:pt x="75" y="50"/>
                  </a:lnTo>
                  <a:close/>
                  <a:moveTo>
                    <a:pt x="75" y="108"/>
                  </a:moveTo>
                  <a:cubicBezTo>
                    <a:pt x="66" y="108"/>
                    <a:pt x="61" y="104"/>
                    <a:pt x="61" y="95"/>
                  </a:cubicBezTo>
                  <a:cubicBezTo>
                    <a:pt x="61" y="54"/>
                    <a:pt x="61" y="54"/>
                    <a:pt x="61" y="54"/>
                  </a:cubicBezTo>
                  <a:cubicBezTo>
                    <a:pt x="75" y="54"/>
                    <a:pt x="75" y="54"/>
                    <a:pt x="75" y="54"/>
                  </a:cubicBezTo>
                  <a:cubicBezTo>
                    <a:pt x="75" y="73"/>
                    <a:pt x="75" y="73"/>
                    <a:pt x="75" y="73"/>
                  </a:cubicBezTo>
                  <a:cubicBezTo>
                    <a:pt x="84" y="71"/>
                    <a:pt x="91" y="66"/>
                    <a:pt x="94" y="58"/>
                  </a:cubicBezTo>
                  <a:cubicBezTo>
                    <a:pt x="108" y="58"/>
                    <a:pt x="108" y="58"/>
                    <a:pt x="108" y="58"/>
                  </a:cubicBezTo>
                  <a:cubicBezTo>
                    <a:pt x="103" y="72"/>
                    <a:pt x="92" y="80"/>
                    <a:pt x="75" y="82"/>
                  </a:cubicBezTo>
                  <a:cubicBezTo>
                    <a:pt x="75" y="93"/>
                    <a:pt x="75" y="93"/>
                    <a:pt x="75" y="93"/>
                  </a:cubicBezTo>
                  <a:cubicBezTo>
                    <a:pt x="75" y="97"/>
                    <a:pt x="77" y="98"/>
                    <a:pt x="81" y="98"/>
                  </a:cubicBezTo>
                  <a:cubicBezTo>
                    <a:pt x="91" y="98"/>
                    <a:pt x="91" y="98"/>
                    <a:pt x="91" y="98"/>
                  </a:cubicBezTo>
                  <a:cubicBezTo>
                    <a:pt x="96" y="98"/>
                    <a:pt x="98" y="97"/>
                    <a:pt x="97" y="93"/>
                  </a:cubicBezTo>
                  <a:cubicBezTo>
                    <a:pt x="97" y="90"/>
                    <a:pt x="97" y="90"/>
                    <a:pt x="97" y="90"/>
                  </a:cubicBezTo>
                  <a:cubicBezTo>
                    <a:pt x="109" y="90"/>
                    <a:pt x="109" y="90"/>
                    <a:pt x="109" y="90"/>
                  </a:cubicBezTo>
                  <a:cubicBezTo>
                    <a:pt x="109" y="96"/>
                    <a:pt x="109" y="96"/>
                    <a:pt x="109" y="96"/>
                  </a:cubicBezTo>
                  <a:cubicBezTo>
                    <a:pt x="109" y="104"/>
                    <a:pt x="104" y="108"/>
                    <a:pt x="94" y="108"/>
                  </a:cubicBezTo>
                  <a:lnTo>
                    <a:pt x="75" y="10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5"/>
            <p:cNvSpPr/>
            <p:nvPr/>
          </p:nvSpPr>
          <p:spPr bwMode="auto">
            <a:xfrm>
              <a:off x="3762" y="2276"/>
              <a:ext cx="258" cy="260"/>
            </a:xfrm>
            <a:custGeom>
              <a:avLst/>
              <a:gdLst>
                <a:gd name="T0" fmla="*/ 1 w 109"/>
                <a:gd name="T1" fmla="*/ 35 h 110"/>
                <a:gd name="T2" fmla="*/ 1 w 109"/>
                <a:gd name="T3" fmla="*/ 24 h 110"/>
                <a:gd name="T4" fmla="*/ 46 w 109"/>
                <a:gd name="T5" fmla="*/ 24 h 110"/>
                <a:gd name="T6" fmla="*/ 46 w 109"/>
                <a:gd name="T7" fmla="*/ 0 h 110"/>
                <a:gd name="T8" fmla="*/ 63 w 109"/>
                <a:gd name="T9" fmla="*/ 0 h 110"/>
                <a:gd name="T10" fmla="*/ 63 w 109"/>
                <a:gd name="T11" fmla="*/ 24 h 110"/>
                <a:gd name="T12" fmla="*/ 108 w 109"/>
                <a:gd name="T13" fmla="*/ 24 h 110"/>
                <a:gd name="T14" fmla="*/ 108 w 109"/>
                <a:gd name="T15" fmla="*/ 35 h 110"/>
                <a:gd name="T16" fmla="*/ 64 w 109"/>
                <a:gd name="T17" fmla="*/ 35 h 110"/>
                <a:gd name="T18" fmla="*/ 109 w 109"/>
                <a:gd name="T19" fmla="*/ 100 h 110"/>
                <a:gd name="T20" fmla="*/ 109 w 109"/>
                <a:gd name="T21" fmla="*/ 110 h 110"/>
                <a:gd name="T22" fmla="*/ 55 w 109"/>
                <a:gd name="T23" fmla="*/ 66 h 110"/>
                <a:gd name="T24" fmla="*/ 0 w 109"/>
                <a:gd name="T25" fmla="*/ 110 h 110"/>
                <a:gd name="T26" fmla="*/ 0 w 109"/>
                <a:gd name="T27" fmla="*/ 100 h 110"/>
                <a:gd name="T28" fmla="*/ 45 w 109"/>
                <a:gd name="T29" fmla="*/ 35 h 110"/>
                <a:gd name="T30" fmla="*/ 1 w 109"/>
                <a:gd name="T31" fmla="*/ 3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10">
                  <a:moveTo>
                    <a:pt x="1" y="35"/>
                  </a:moveTo>
                  <a:cubicBezTo>
                    <a:pt x="1" y="24"/>
                    <a:pt x="1" y="24"/>
                    <a:pt x="1" y="24"/>
                  </a:cubicBezTo>
                  <a:cubicBezTo>
                    <a:pt x="46" y="24"/>
                    <a:pt x="46" y="24"/>
                    <a:pt x="46" y="24"/>
                  </a:cubicBezTo>
                  <a:cubicBezTo>
                    <a:pt x="46" y="0"/>
                    <a:pt x="46" y="0"/>
                    <a:pt x="46" y="0"/>
                  </a:cubicBezTo>
                  <a:cubicBezTo>
                    <a:pt x="63" y="0"/>
                    <a:pt x="63" y="0"/>
                    <a:pt x="63" y="0"/>
                  </a:cubicBezTo>
                  <a:cubicBezTo>
                    <a:pt x="63" y="24"/>
                    <a:pt x="63" y="24"/>
                    <a:pt x="63" y="24"/>
                  </a:cubicBezTo>
                  <a:cubicBezTo>
                    <a:pt x="108" y="24"/>
                    <a:pt x="108" y="24"/>
                    <a:pt x="108" y="24"/>
                  </a:cubicBezTo>
                  <a:cubicBezTo>
                    <a:pt x="108" y="35"/>
                    <a:pt x="108" y="35"/>
                    <a:pt x="108" y="35"/>
                  </a:cubicBezTo>
                  <a:cubicBezTo>
                    <a:pt x="64" y="35"/>
                    <a:pt x="64" y="35"/>
                    <a:pt x="64" y="35"/>
                  </a:cubicBezTo>
                  <a:cubicBezTo>
                    <a:pt x="65" y="65"/>
                    <a:pt x="81" y="86"/>
                    <a:pt x="109" y="100"/>
                  </a:cubicBezTo>
                  <a:cubicBezTo>
                    <a:pt x="109" y="110"/>
                    <a:pt x="109" y="110"/>
                    <a:pt x="109" y="110"/>
                  </a:cubicBezTo>
                  <a:cubicBezTo>
                    <a:pt x="82" y="100"/>
                    <a:pt x="64" y="85"/>
                    <a:pt x="55" y="66"/>
                  </a:cubicBezTo>
                  <a:cubicBezTo>
                    <a:pt x="46" y="85"/>
                    <a:pt x="27" y="100"/>
                    <a:pt x="0" y="110"/>
                  </a:cubicBezTo>
                  <a:cubicBezTo>
                    <a:pt x="0" y="100"/>
                    <a:pt x="0" y="100"/>
                    <a:pt x="0" y="100"/>
                  </a:cubicBezTo>
                  <a:cubicBezTo>
                    <a:pt x="29" y="86"/>
                    <a:pt x="44" y="64"/>
                    <a:pt x="45" y="35"/>
                  </a:cubicBezTo>
                  <a:lnTo>
                    <a:pt x="1"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6"/>
            <p:cNvSpPr>
              <a:spLocks noEditPoints="1"/>
            </p:cNvSpPr>
            <p:nvPr/>
          </p:nvSpPr>
          <p:spPr bwMode="auto">
            <a:xfrm>
              <a:off x="4050" y="2276"/>
              <a:ext cx="260" cy="260"/>
            </a:xfrm>
            <a:custGeom>
              <a:avLst/>
              <a:gdLst>
                <a:gd name="T0" fmla="*/ 13 w 110"/>
                <a:gd name="T1" fmla="*/ 24 h 110"/>
                <a:gd name="T2" fmla="*/ 30 w 110"/>
                <a:gd name="T3" fmla="*/ 18 h 110"/>
                <a:gd name="T4" fmla="*/ 44 w 110"/>
                <a:gd name="T5" fmla="*/ 24 h 110"/>
                <a:gd name="T6" fmla="*/ 65 w 110"/>
                <a:gd name="T7" fmla="*/ 18 h 110"/>
                <a:gd name="T8" fmla="*/ 79 w 110"/>
                <a:gd name="T9" fmla="*/ 24 h 110"/>
                <a:gd name="T10" fmla="*/ 97 w 110"/>
                <a:gd name="T11" fmla="*/ 31 h 110"/>
                <a:gd name="T12" fmla="*/ 79 w 110"/>
                <a:gd name="T13" fmla="*/ 37 h 110"/>
                <a:gd name="T14" fmla="*/ 100 w 110"/>
                <a:gd name="T15" fmla="*/ 44 h 110"/>
                <a:gd name="T16" fmla="*/ 79 w 110"/>
                <a:gd name="T17" fmla="*/ 51 h 110"/>
                <a:gd name="T18" fmla="*/ 108 w 110"/>
                <a:gd name="T19" fmla="*/ 59 h 110"/>
                <a:gd name="T20" fmla="*/ 110 w 110"/>
                <a:gd name="T21" fmla="*/ 73 h 110"/>
                <a:gd name="T22" fmla="*/ 90 w 110"/>
                <a:gd name="T23" fmla="*/ 75 h 110"/>
                <a:gd name="T24" fmla="*/ 76 w 110"/>
                <a:gd name="T25" fmla="*/ 93 h 110"/>
                <a:gd name="T26" fmla="*/ 34 w 110"/>
                <a:gd name="T27" fmla="*/ 74 h 110"/>
                <a:gd name="T28" fmla="*/ 20 w 110"/>
                <a:gd name="T29" fmla="*/ 93 h 110"/>
                <a:gd name="T30" fmla="*/ 0 w 110"/>
                <a:gd name="T31" fmla="*/ 80 h 110"/>
                <a:gd name="T32" fmla="*/ 25 w 110"/>
                <a:gd name="T33" fmla="*/ 59 h 110"/>
                <a:gd name="T34" fmla="*/ 1 w 110"/>
                <a:gd name="T35" fmla="*/ 51 h 110"/>
                <a:gd name="T36" fmla="*/ 30 w 110"/>
                <a:gd name="T37" fmla="*/ 44 h 110"/>
                <a:gd name="T38" fmla="*/ 10 w 110"/>
                <a:gd name="T39" fmla="*/ 37 h 110"/>
                <a:gd name="T40" fmla="*/ 30 w 110"/>
                <a:gd name="T41" fmla="*/ 31 h 110"/>
                <a:gd name="T42" fmla="*/ 2 w 110"/>
                <a:gd name="T43" fmla="*/ 23 h 110"/>
                <a:gd name="T44" fmla="*/ 46 w 110"/>
                <a:gd name="T45" fmla="*/ 6 h 110"/>
                <a:gd name="T46" fmla="*/ 64 w 110"/>
                <a:gd name="T47" fmla="*/ 0 h 110"/>
                <a:gd name="T48" fmla="*/ 107 w 110"/>
                <a:gd name="T49" fmla="*/ 6 h 110"/>
                <a:gd name="T50" fmla="*/ 93 w 110"/>
                <a:gd name="T51" fmla="*/ 23 h 110"/>
                <a:gd name="T52" fmla="*/ 17 w 110"/>
                <a:gd name="T53" fmla="*/ 14 h 110"/>
                <a:gd name="T54" fmla="*/ 2 w 110"/>
                <a:gd name="T55" fmla="*/ 23 h 110"/>
                <a:gd name="T56" fmla="*/ 4 w 110"/>
                <a:gd name="T57" fmla="*/ 102 h 110"/>
                <a:gd name="T58" fmla="*/ 47 w 110"/>
                <a:gd name="T59" fmla="*/ 77 h 110"/>
                <a:gd name="T60" fmla="*/ 63 w 110"/>
                <a:gd name="T61" fmla="*/ 81 h 110"/>
                <a:gd name="T62" fmla="*/ 105 w 110"/>
                <a:gd name="T63" fmla="*/ 110 h 110"/>
                <a:gd name="T64" fmla="*/ 4 w 110"/>
                <a:gd name="T65" fmla="*/ 110 h 110"/>
                <a:gd name="T66" fmla="*/ 34 w 110"/>
                <a:gd name="T67" fmla="*/ 66 h 110"/>
                <a:gd name="T68" fmla="*/ 67 w 110"/>
                <a:gd name="T69" fmla="*/ 59 h 110"/>
                <a:gd name="T70" fmla="*/ 44 w 110"/>
                <a:gd name="T71" fmla="*/ 31 h 110"/>
                <a:gd name="T72" fmla="*/ 65 w 110"/>
                <a:gd name="T73" fmla="*/ 37 h 110"/>
                <a:gd name="T74" fmla="*/ 44 w 110"/>
                <a:gd name="T75" fmla="*/ 31 h 110"/>
                <a:gd name="T76" fmla="*/ 44 w 110"/>
                <a:gd name="T77" fmla="*/ 51 h 110"/>
                <a:gd name="T78" fmla="*/ 65 w 110"/>
                <a:gd name="T79"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13" y="31"/>
                  </a:moveTo>
                  <a:cubicBezTo>
                    <a:pt x="13" y="24"/>
                    <a:pt x="13" y="24"/>
                    <a:pt x="13" y="24"/>
                  </a:cubicBezTo>
                  <a:cubicBezTo>
                    <a:pt x="30" y="24"/>
                    <a:pt x="30" y="24"/>
                    <a:pt x="30" y="24"/>
                  </a:cubicBezTo>
                  <a:cubicBezTo>
                    <a:pt x="30" y="18"/>
                    <a:pt x="30" y="18"/>
                    <a:pt x="30" y="18"/>
                  </a:cubicBezTo>
                  <a:cubicBezTo>
                    <a:pt x="44" y="18"/>
                    <a:pt x="44" y="18"/>
                    <a:pt x="44" y="18"/>
                  </a:cubicBezTo>
                  <a:cubicBezTo>
                    <a:pt x="44" y="24"/>
                    <a:pt x="44" y="24"/>
                    <a:pt x="44" y="24"/>
                  </a:cubicBezTo>
                  <a:cubicBezTo>
                    <a:pt x="65" y="24"/>
                    <a:pt x="65" y="24"/>
                    <a:pt x="65" y="24"/>
                  </a:cubicBezTo>
                  <a:cubicBezTo>
                    <a:pt x="65" y="18"/>
                    <a:pt x="65" y="18"/>
                    <a:pt x="65" y="18"/>
                  </a:cubicBezTo>
                  <a:cubicBezTo>
                    <a:pt x="79" y="18"/>
                    <a:pt x="79" y="18"/>
                    <a:pt x="79" y="18"/>
                  </a:cubicBezTo>
                  <a:cubicBezTo>
                    <a:pt x="79" y="24"/>
                    <a:pt x="79" y="24"/>
                    <a:pt x="79" y="24"/>
                  </a:cubicBezTo>
                  <a:cubicBezTo>
                    <a:pt x="97" y="24"/>
                    <a:pt x="97" y="24"/>
                    <a:pt x="97" y="24"/>
                  </a:cubicBezTo>
                  <a:cubicBezTo>
                    <a:pt x="97" y="31"/>
                    <a:pt x="97" y="31"/>
                    <a:pt x="97" y="31"/>
                  </a:cubicBezTo>
                  <a:cubicBezTo>
                    <a:pt x="79" y="31"/>
                    <a:pt x="79" y="31"/>
                    <a:pt x="79" y="31"/>
                  </a:cubicBezTo>
                  <a:cubicBezTo>
                    <a:pt x="79" y="37"/>
                    <a:pt x="79" y="37"/>
                    <a:pt x="79" y="37"/>
                  </a:cubicBezTo>
                  <a:cubicBezTo>
                    <a:pt x="100" y="37"/>
                    <a:pt x="100" y="37"/>
                    <a:pt x="100" y="37"/>
                  </a:cubicBezTo>
                  <a:cubicBezTo>
                    <a:pt x="100" y="44"/>
                    <a:pt x="100" y="44"/>
                    <a:pt x="100" y="44"/>
                  </a:cubicBezTo>
                  <a:cubicBezTo>
                    <a:pt x="79" y="44"/>
                    <a:pt x="79" y="44"/>
                    <a:pt x="79" y="44"/>
                  </a:cubicBezTo>
                  <a:cubicBezTo>
                    <a:pt x="79" y="51"/>
                    <a:pt x="79" y="51"/>
                    <a:pt x="79" y="51"/>
                  </a:cubicBezTo>
                  <a:cubicBezTo>
                    <a:pt x="108" y="51"/>
                    <a:pt x="108" y="51"/>
                    <a:pt x="108" y="51"/>
                  </a:cubicBezTo>
                  <a:cubicBezTo>
                    <a:pt x="108" y="59"/>
                    <a:pt x="108" y="59"/>
                    <a:pt x="108" y="59"/>
                  </a:cubicBezTo>
                  <a:cubicBezTo>
                    <a:pt x="84" y="59"/>
                    <a:pt x="84" y="59"/>
                    <a:pt x="84" y="59"/>
                  </a:cubicBezTo>
                  <a:cubicBezTo>
                    <a:pt x="90" y="64"/>
                    <a:pt x="99" y="69"/>
                    <a:pt x="110" y="73"/>
                  </a:cubicBezTo>
                  <a:cubicBezTo>
                    <a:pt x="110" y="80"/>
                    <a:pt x="110" y="80"/>
                    <a:pt x="110" y="80"/>
                  </a:cubicBezTo>
                  <a:cubicBezTo>
                    <a:pt x="102" y="79"/>
                    <a:pt x="96" y="77"/>
                    <a:pt x="90" y="75"/>
                  </a:cubicBezTo>
                  <a:cubicBezTo>
                    <a:pt x="90" y="93"/>
                    <a:pt x="90" y="93"/>
                    <a:pt x="90" y="93"/>
                  </a:cubicBezTo>
                  <a:cubicBezTo>
                    <a:pt x="76" y="93"/>
                    <a:pt x="76" y="93"/>
                    <a:pt x="76" y="93"/>
                  </a:cubicBezTo>
                  <a:cubicBezTo>
                    <a:pt x="76" y="74"/>
                    <a:pt x="76" y="74"/>
                    <a:pt x="76" y="74"/>
                  </a:cubicBezTo>
                  <a:cubicBezTo>
                    <a:pt x="34" y="74"/>
                    <a:pt x="34" y="74"/>
                    <a:pt x="34" y="74"/>
                  </a:cubicBezTo>
                  <a:cubicBezTo>
                    <a:pt x="34" y="93"/>
                    <a:pt x="34" y="93"/>
                    <a:pt x="34" y="93"/>
                  </a:cubicBezTo>
                  <a:cubicBezTo>
                    <a:pt x="20" y="93"/>
                    <a:pt x="20" y="93"/>
                    <a:pt x="20" y="93"/>
                  </a:cubicBezTo>
                  <a:cubicBezTo>
                    <a:pt x="20" y="74"/>
                    <a:pt x="20" y="74"/>
                    <a:pt x="20" y="74"/>
                  </a:cubicBezTo>
                  <a:cubicBezTo>
                    <a:pt x="15" y="77"/>
                    <a:pt x="8" y="79"/>
                    <a:pt x="0" y="80"/>
                  </a:cubicBezTo>
                  <a:cubicBezTo>
                    <a:pt x="0" y="73"/>
                    <a:pt x="0" y="73"/>
                    <a:pt x="0" y="73"/>
                  </a:cubicBezTo>
                  <a:cubicBezTo>
                    <a:pt x="11" y="69"/>
                    <a:pt x="19" y="65"/>
                    <a:pt x="25" y="59"/>
                  </a:cubicBezTo>
                  <a:cubicBezTo>
                    <a:pt x="1" y="59"/>
                    <a:pt x="1" y="59"/>
                    <a:pt x="1" y="59"/>
                  </a:cubicBezTo>
                  <a:cubicBezTo>
                    <a:pt x="1" y="51"/>
                    <a:pt x="1" y="51"/>
                    <a:pt x="1" y="51"/>
                  </a:cubicBezTo>
                  <a:cubicBezTo>
                    <a:pt x="30" y="51"/>
                    <a:pt x="30" y="51"/>
                    <a:pt x="30" y="51"/>
                  </a:cubicBezTo>
                  <a:cubicBezTo>
                    <a:pt x="30" y="44"/>
                    <a:pt x="30" y="44"/>
                    <a:pt x="30" y="44"/>
                  </a:cubicBezTo>
                  <a:cubicBezTo>
                    <a:pt x="10" y="44"/>
                    <a:pt x="10" y="44"/>
                    <a:pt x="10" y="44"/>
                  </a:cubicBezTo>
                  <a:cubicBezTo>
                    <a:pt x="10" y="37"/>
                    <a:pt x="10" y="37"/>
                    <a:pt x="10" y="37"/>
                  </a:cubicBezTo>
                  <a:cubicBezTo>
                    <a:pt x="30" y="37"/>
                    <a:pt x="30" y="37"/>
                    <a:pt x="30" y="37"/>
                  </a:cubicBezTo>
                  <a:cubicBezTo>
                    <a:pt x="30" y="31"/>
                    <a:pt x="30" y="31"/>
                    <a:pt x="30" y="31"/>
                  </a:cubicBezTo>
                  <a:lnTo>
                    <a:pt x="13" y="31"/>
                  </a:lnTo>
                  <a:close/>
                  <a:moveTo>
                    <a:pt x="2" y="23"/>
                  </a:moveTo>
                  <a:cubicBezTo>
                    <a:pt x="2" y="6"/>
                    <a:pt x="2" y="6"/>
                    <a:pt x="2" y="6"/>
                  </a:cubicBezTo>
                  <a:cubicBezTo>
                    <a:pt x="46" y="6"/>
                    <a:pt x="46" y="6"/>
                    <a:pt x="46" y="6"/>
                  </a:cubicBezTo>
                  <a:cubicBezTo>
                    <a:pt x="46" y="0"/>
                    <a:pt x="46" y="0"/>
                    <a:pt x="46" y="0"/>
                  </a:cubicBezTo>
                  <a:cubicBezTo>
                    <a:pt x="64" y="0"/>
                    <a:pt x="64" y="0"/>
                    <a:pt x="64" y="0"/>
                  </a:cubicBezTo>
                  <a:cubicBezTo>
                    <a:pt x="64" y="6"/>
                    <a:pt x="64" y="6"/>
                    <a:pt x="64" y="6"/>
                  </a:cubicBezTo>
                  <a:cubicBezTo>
                    <a:pt x="107" y="6"/>
                    <a:pt x="107" y="6"/>
                    <a:pt x="107" y="6"/>
                  </a:cubicBezTo>
                  <a:cubicBezTo>
                    <a:pt x="107" y="23"/>
                    <a:pt x="107" y="23"/>
                    <a:pt x="107" y="23"/>
                  </a:cubicBezTo>
                  <a:cubicBezTo>
                    <a:pt x="93" y="23"/>
                    <a:pt x="93" y="23"/>
                    <a:pt x="93" y="23"/>
                  </a:cubicBezTo>
                  <a:cubicBezTo>
                    <a:pt x="93" y="14"/>
                    <a:pt x="93" y="14"/>
                    <a:pt x="93" y="14"/>
                  </a:cubicBezTo>
                  <a:cubicBezTo>
                    <a:pt x="17" y="14"/>
                    <a:pt x="17" y="14"/>
                    <a:pt x="17" y="14"/>
                  </a:cubicBezTo>
                  <a:cubicBezTo>
                    <a:pt x="17" y="23"/>
                    <a:pt x="17" y="23"/>
                    <a:pt x="17" y="23"/>
                  </a:cubicBezTo>
                  <a:lnTo>
                    <a:pt x="2" y="23"/>
                  </a:lnTo>
                  <a:close/>
                  <a:moveTo>
                    <a:pt x="4" y="110"/>
                  </a:moveTo>
                  <a:cubicBezTo>
                    <a:pt x="4" y="102"/>
                    <a:pt x="4" y="102"/>
                    <a:pt x="4" y="102"/>
                  </a:cubicBezTo>
                  <a:cubicBezTo>
                    <a:pt x="34" y="99"/>
                    <a:pt x="48" y="93"/>
                    <a:pt x="47" y="82"/>
                  </a:cubicBezTo>
                  <a:cubicBezTo>
                    <a:pt x="47" y="77"/>
                    <a:pt x="47" y="77"/>
                    <a:pt x="47" y="77"/>
                  </a:cubicBezTo>
                  <a:cubicBezTo>
                    <a:pt x="63" y="77"/>
                    <a:pt x="63" y="77"/>
                    <a:pt x="63" y="77"/>
                  </a:cubicBezTo>
                  <a:cubicBezTo>
                    <a:pt x="63" y="81"/>
                    <a:pt x="63" y="81"/>
                    <a:pt x="63" y="81"/>
                  </a:cubicBezTo>
                  <a:cubicBezTo>
                    <a:pt x="62" y="92"/>
                    <a:pt x="76" y="99"/>
                    <a:pt x="105" y="102"/>
                  </a:cubicBezTo>
                  <a:cubicBezTo>
                    <a:pt x="105" y="110"/>
                    <a:pt x="105" y="110"/>
                    <a:pt x="105" y="110"/>
                  </a:cubicBezTo>
                  <a:cubicBezTo>
                    <a:pt x="81" y="109"/>
                    <a:pt x="64" y="105"/>
                    <a:pt x="55" y="97"/>
                  </a:cubicBezTo>
                  <a:cubicBezTo>
                    <a:pt x="48" y="105"/>
                    <a:pt x="31" y="109"/>
                    <a:pt x="4" y="110"/>
                  </a:cubicBezTo>
                  <a:close/>
                  <a:moveTo>
                    <a:pt x="42" y="59"/>
                  </a:moveTo>
                  <a:cubicBezTo>
                    <a:pt x="40" y="62"/>
                    <a:pt x="37" y="64"/>
                    <a:pt x="34" y="66"/>
                  </a:cubicBezTo>
                  <a:cubicBezTo>
                    <a:pt x="75" y="66"/>
                    <a:pt x="75" y="66"/>
                    <a:pt x="75" y="66"/>
                  </a:cubicBezTo>
                  <a:cubicBezTo>
                    <a:pt x="72" y="64"/>
                    <a:pt x="69" y="62"/>
                    <a:pt x="67" y="59"/>
                  </a:cubicBezTo>
                  <a:lnTo>
                    <a:pt x="42" y="59"/>
                  </a:lnTo>
                  <a:close/>
                  <a:moveTo>
                    <a:pt x="44" y="31"/>
                  </a:moveTo>
                  <a:cubicBezTo>
                    <a:pt x="44" y="37"/>
                    <a:pt x="44" y="37"/>
                    <a:pt x="44" y="37"/>
                  </a:cubicBezTo>
                  <a:cubicBezTo>
                    <a:pt x="65" y="37"/>
                    <a:pt x="65" y="37"/>
                    <a:pt x="65" y="37"/>
                  </a:cubicBezTo>
                  <a:cubicBezTo>
                    <a:pt x="65" y="31"/>
                    <a:pt x="65" y="31"/>
                    <a:pt x="65" y="31"/>
                  </a:cubicBezTo>
                  <a:lnTo>
                    <a:pt x="44" y="31"/>
                  </a:lnTo>
                  <a:close/>
                  <a:moveTo>
                    <a:pt x="44" y="44"/>
                  </a:moveTo>
                  <a:cubicBezTo>
                    <a:pt x="44" y="51"/>
                    <a:pt x="44" y="51"/>
                    <a:pt x="44" y="51"/>
                  </a:cubicBezTo>
                  <a:cubicBezTo>
                    <a:pt x="65" y="51"/>
                    <a:pt x="65" y="51"/>
                    <a:pt x="65" y="51"/>
                  </a:cubicBezTo>
                  <a:cubicBezTo>
                    <a:pt x="65" y="44"/>
                    <a:pt x="65" y="44"/>
                    <a:pt x="65" y="44"/>
                  </a:cubicBezTo>
                  <a:lnTo>
                    <a:pt x="44" y="4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7"/>
            <p:cNvSpPr/>
            <p:nvPr/>
          </p:nvSpPr>
          <p:spPr bwMode="auto">
            <a:xfrm>
              <a:off x="1582" y="2626"/>
              <a:ext cx="73" cy="92"/>
            </a:xfrm>
            <a:custGeom>
              <a:avLst/>
              <a:gdLst>
                <a:gd name="T0" fmla="*/ 0 w 31"/>
                <a:gd name="T1" fmla="*/ 31 h 39"/>
                <a:gd name="T2" fmla="*/ 0 w 31"/>
                <a:gd name="T3" fmla="*/ 26 h 39"/>
                <a:gd name="T4" fmla="*/ 16 w 31"/>
                <a:gd name="T5" fmla="*/ 35 h 39"/>
                <a:gd name="T6" fmla="*/ 25 w 31"/>
                <a:gd name="T7" fmla="*/ 29 h 39"/>
                <a:gd name="T8" fmla="*/ 16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8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6" y="35"/>
                  </a:cubicBezTo>
                  <a:cubicBezTo>
                    <a:pt x="22" y="35"/>
                    <a:pt x="25" y="33"/>
                    <a:pt x="25" y="29"/>
                  </a:cubicBezTo>
                  <a:cubicBezTo>
                    <a:pt x="25" y="25"/>
                    <a:pt x="22" y="22"/>
                    <a:pt x="16" y="21"/>
                  </a:cubicBezTo>
                  <a:cubicBezTo>
                    <a:pt x="6" y="20"/>
                    <a:pt x="1" y="16"/>
                    <a:pt x="1" y="10"/>
                  </a:cubicBezTo>
                  <a:cubicBezTo>
                    <a:pt x="1" y="3"/>
                    <a:pt x="6" y="0"/>
                    <a:pt x="15" y="0"/>
                  </a:cubicBezTo>
                  <a:cubicBezTo>
                    <a:pt x="24" y="0"/>
                    <a:pt x="29" y="4"/>
                    <a:pt x="30" y="11"/>
                  </a:cubicBezTo>
                  <a:cubicBezTo>
                    <a:pt x="24" y="11"/>
                    <a:pt x="24" y="11"/>
                    <a:pt x="24" y="11"/>
                  </a:cubicBezTo>
                  <a:cubicBezTo>
                    <a:pt x="23" y="6"/>
                    <a:pt x="20" y="4"/>
                    <a:pt x="15" y="4"/>
                  </a:cubicBezTo>
                  <a:cubicBezTo>
                    <a:pt x="10" y="4"/>
                    <a:pt x="8" y="6"/>
                    <a:pt x="8" y="10"/>
                  </a:cubicBezTo>
                  <a:cubicBezTo>
                    <a:pt x="7" y="14"/>
                    <a:pt x="10" y="16"/>
                    <a:pt x="16" y="17"/>
                  </a:cubicBezTo>
                  <a:cubicBezTo>
                    <a:pt x="26" y="18"/>
                    <a:pt x="31" y="22"/>
                    <a:pt x="31" y="28"/>
                  </a:cubicBezTo>
                  <a:cubicBezTo>
                    <a:pt x="31" y="35"/>
                    <a:pt x="26" y="39"/>
                    <a:pt x="16" y="39"/>
                  </a:cubicBezTo>
                  <a:cubicBezTo>
                    <a:pt x="9" y="39"/>
                    <a:pt x="4" y="36"/>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8"/>
            <p:cNvSpPr/>
            <p:nvPr/>
          </p:nvSpPr>
          <p:spPr bwMode="auto">
            <a:xfrm>
              <a:off x="1669" y="2626"/>
              <a:ext cx="76" cy="90"/>
            </a:xfrm>
            <a:custGeom>
              <a:avLst/>
              <a:gdLst>
                <a:gd name="T0" fmla="*/ 0 w 76"/>
                <a:gd name="T1" fmla="*/ 90 h 90"/>
                <a:gd name="T2" fmla="*/ 0 w 76"/>
                <a:gd name="T3" fmla="*/ 0 h 90"/>
                <a:gd name="T4" fmla="*/ 14 w 76"/>
                <a:gd name="T5" fmla="*/ 0 h 90"/>
                <a:gd name="T6" fmla="*/ 14 w 76"/>
                <a:gd name="T7" fmla="*/ 40 h 90"/>
                <a:gd name="T8" fmla="*/ 62 w 76"/>
                <a:gd name="T9" fmla="*/ 40 h 90"/>
                <a:gd name="T10" fmla="*/ 62 w 76"/>
                <a:gd name="T11" fmla="*/ 0 h 90"/>
                <a:gd name="T12" fmla="*/ 76 w 76"/>
                <a:gd name="T13" fmla="*/ 0 h 90"/>
                <a:gd name="T14" fmla="*/ 76 w 76"/>
                <a:gd name="T15" fmla="*/ 90 h 90"/>
                <a:gd name="T16" fmla="*/ 62 w 76"/>
                <a:gd name="T17" fmla="*/ 90 h 90"/>
                <a:gd name="T18" fmla="*/ 62 w 76"/>
                <a:gd name="T19" fmla="*/ 49 h 90"/>
                <a:gd name="T20" fmla="*/ 14 w 76"/>
                <a:gd name="T21" fmla="*/ 49 h 90"/>
                <a:gd name="T22" fmla="*/ 14 w 76"/>
                <a:gd name="T23" fmla="*/ 90 h 90"/>
                <a:gd name="T24" fmla="*/ 0 w 7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90">
                  <a:moveTo>
                    <a:pt x="0" y="90"/>
                  </a:moveTo>
                  <a:lnTo>
                    <a:pt x="0" y="0"/>
                  </a:lnTo>
                  <a:lnTo>
                    <a:pt x="14" y="0"/>
                  </a:lnTo>
                  <a:lnTo>
                    <a:pt x="14" y="40"/>
                  </a:lnTo>
                  <a:lnTo>
                    <a:pt x="62" y="40"/>
                  </a:lnTo>
                  <a:lnTo>
                    <a:pt x="62" y="0"/>
                  </a:lnTo>
                  <a:lnTo>
                    <a:pt x="76" y="0"/>
                  </a:lnTo>
                  <a:lnTo>
                    <a:pt x="76" y="90"/>
                  </a:lnTo>
                  <a:lnTo>
                    <a:pt x="62" y="90"/>
                  </a:lnTo>
                  <a:lnTo>
                    <a:pt x="62" y="49"/>
                  </a:lnTo>
                  <a:lnTo>
                    <a:pt x="14" y="49"/>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9"/>
            <p:cNvSpPr/>
            <p:nvPr/>
          </p:nvSpPr>
          <p:spPr bwMode="auto">
            <a:xfrm>
              <a:off x="1759"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6 w 69"/>
                <a:gd name="T13" fmla="*/ 40 h 90"/>
                <a:gd name="T14" fmla="*/ 66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6" y="40"/>
                  </a:lnTo>
                  <a:lnTo>
                    <a:pt x="66" y="49"/>
                  </a:lnTo>
                  <a:lnTo>
                    <a:pt x="14" y="49"/>
                  </a:lnTo>
                  <a:lnTo>
                    <a:pt x="14" y="82"/>
                  </a:lnTo>
                  <a:lnTo>
                    <a:pt x="69" y="82"/>
                  </a:lnTo>
                  <a:lnTo>
                    <a:pt x="6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0"/>
            <p:cNvSpPr/>
            <p:nvPr/>
          </p:nvSpPr>
          <p:spPr bwMode="auto">
            <a:xfrm>
              <a:off x="1839" y="2626"/>
              <a:ext cx="76" cy="90"/>
            </a:xfrm>
            <a:custGeom>
              <a:avLst/>
              <a:gdLst>
                <a:gd name="T0" fmla="*/ 0 w 76"/>
                <a:gd name="T1" fmla="*/ 90 h 90"/>
                <a:gd name="T2" fmla="*/ 0 w 76"/>
                <a:gd name="T3" fmla="*/ 0 h 90"/>
                <a:gd name="T4" fmla="*/ 15 w 76"/>
                <a:gd name="T5" fmla="*/ 0 h 90"/>
                <a:gd name="T6" fmla="*/ 62 w 76"/>
                <a:gd name="T7" fmla="*/ 71 h 90"/>
                <a:gd name="T8" fmla="*/ 62 w 76"/>
                <a:gd name="T9" fmla="*/ 0 h 90"/>
                <a:gd name="T10" fmla="*/ 76 w 76"/>
                <a:gd name="T11" fmla="*/ 0 h 90"/>
                <a:gd name="T12" fmla="*/ 76 w 76"/>
                <a:gd name="T13" fmla="*/ 90 h 90"/>
                <a:gd name="T14" fmla="*/ 62 w 76"/>
                <a:gd name="T15" fmla="*/ 90 h 90"/>
                <a:gd name="T16" fmla="*/ 15 w 76"/>
                <a:gd name="T17" fmla="*/ 21 h 90"/>
                <a:gd name="T18" fmla="*/ 15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0"/>
                  </a:lnTo>
                  <a:lnTo>
                    <a:pt x="15" y="0"/>
                  </a:lnTo>
                  <a:lnTo>
                    <a:pt x="62" y="71"/>
                  </a:lnTo>
                  <a:lnTo>
                    <a:pt x="62" y="0"/>
                  </a:lnTo>
                  <a:lnTo>
                    <a:pt x="76" y="0"/>
                  </a:lnTo>
                  <a:lnTo>
                    <a:pt x="76" y="90"/>
                  </a:lnTo>
                  <a:lnTo>
                    <a:pt x="62" y="90"/>
                  </a:lnTo>
                  <a:lnTo>
                    <a:pt x="15" y="21"/>
                  </a:lnTo>
                  <a:lnTo>
                    <a:pt x="15"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51"/>
            <p:cNvSpPr/>
            <p:nvPr/>
          </p:nvSpPr>
          <p:spPr bwMode="auto">
            <a:xfrm>
              <a:off x="1924" y="2626"/>
              <a:ext cx="88" cy="90"/>
            </a:xfrm>
            <a:custGeom>
              <a:avLst/>
              <a:gdLst>
                <a:gd name="T0" fmla="*/ 36 w 88"/>
                <a:gd name="T1" fmla="*/ 90 h 90"/>
                <a:gd name="T2" fmla="*/ 36 w 88"/>
                <a:gd name="T3" fmla="*/ 54 h 90"/>
                <a:gd name="T4" fmla="*/ 0 w 88"/>
                <a:gd name="T5" fmla="*/ 0 h 90"/>
                <a:gd name="T6" fmla="*/ 17 w 88"/>
                <a:gd name="T7" fmla="*/ 0 h 90"/>
                <a:gd name="T8" fmla="*/ 45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5" y="42"/>
                  </a:lnTo>
                  <a:lnTo>
                    <a:pt x="71" y="0"/>
                  </a:lnTo>
                  <a:lnTo>
                    <a:pt x="88" y="0"/>
                  </a:lnTo>
                  <a:lnTo>
                    <a:pt x="50" y="54"/>
                  </a:lnTo>
                  <a:lnTo>
                    <a:pt x="50" y="90"/>
                  </a:lnTo>
                  <a:lnTo>
                    <a:pt x="36"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52"/>
            <p:cNvSpPr>
              <a:spLocks noEditPoints="1"/>
            </p:cNvSpPr>
            <p:nvPr/>
          </p:nvSpPr>
          <p:spPr bwMode="auto">
            <a:xfrm>
              <a:off x="2014" y="2626"/>
              <a:ext cx="90" cy="90"/>
            </a:xfrm>
            <a:custGeom>
              <a:avLst/>
              <a:gdLst>
                <a:gd name="T0" fmla="*/ 0 w 90"/>
                <a:gd name="T1" fmla="*/ 90 h 90"/>
                <a:gd name="T2" fmla="*/ 36 w 90"/>
                <a:gd name="T3" fmla="*/ 0 h 90"/>
                <a:gd name="T4" fmla="*/ 55 w 90"/>
                <a:gd name="T5" fmla="*/ 0 h 90"/>
                <a:gd name="T6" fmla="*/ 90 w 90"/>
                <a:gd name="T7" fmla="*/ 90 h 90"/>
                <a:gd name="T8" fmla="*/ 73 w 90"/>
                <a:gd name="T9" fmla="*/ 90 h 90"/>
                <a:gd name="T10" fmla="*/ 64 w 90"/>
                <a:gd name="T11" fmla="*/ 66 h 90"/>
                <a:gd name="T12" fmla="*/ 26 w 90"/>
                <a:gd name="T13" fmla="*/ 66 h 90"/>
                <a:gd name="T14" fmla="*/ 14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5" y="0"/>
                  </a:lnTo>
                  <a:lnTo>
                    <a:pt x="90" y="90"/>
                  </a:lnTo>
                  <a:lnTo>
                    <a:pt x="73" y="90"/>
                  </a:lnTo>
                  <a:lnTo>
                    <a:pt x="64" y="66"/>
                  </a:lnTo>
                  <a:lnTo>
                    <a:pt x="26" y="66"/>
                  </a:lnTo>
                  <a:lnTo>
                    <a:pt x="14"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p:nvPr/>
          </p:nvSpPr>
          <p:spPr bwMode="auto">
            <a:xfrm>
              <a:off x="2111" y="2626"/>
              <a:ext cx="78" cy="90"/>
            </a:xfrm>
            <a:custGeom>
              <a:avLst/>
              <a:gdLst>
                <a:gd name="T0" fmla="*/ 0 w 78"/>
                <a:gd name="T1" fmla="*/ 90 h 90"/>
                <a:gd name="T2" fmla="*/ 0 w 78"/>
                <a:gd name="T3" fmla="*/ 0 h 90"/>
                <a:gd name="T4" fmla="*/ 14 w 78"/>
                <a:gd name="T5" fmla="*/ 0 h 90"/>
                <a:gd name="T6" fmla="*/ 61 w 78"/>
                <a:gd name="T7" fmla="*/ 71 h 90"/>
                <a:gd name="T8" fmla="*/ 61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1" y="71"/>
                  </a:lnTo>
                  <a:lnTo>
                    <a:pt x="61" y="0"/>
                  </a:lnTo>
                  <a:lnTo>
                    <a:pt x="78" y="0"/>
                  </a:lnTo>
                  <a:lnTo>
                    <a:pt x="78" y="90"/>
                  </a:lnTo>
                  <a:lnTo>
                    <a:pt x="64" y="90"/>
                  </a:lnTo>
                  <a:lnTo>
                    <a:pt x="14" y="21"/>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p:nvPr/>
          </p:nvSpPr>
          <p:spPr bwMode="auto">
            <a:xfrm>
              <a:off x="2201" y="2626"/>
              <a:ext cx="85" cy="92"/>
            </a:xfrm>
            <a:custGeom>
              <a:avLst/>
              <a:gdLst>
                <a:gd name="T0" fmla="*/ 36 w 36"/>
                <a:gd name="T1" fmla="*/ 11 h 39"/>
                <a:gd name="T2" fmla="*/ 29 w 36"/>
                <a:gd name="T3" fmla="*/ 11 h 39"/>
                <a:gd name="T4" fmla="*/ 19 w 36"/>
                <a:gd name="T5" fmla="*/ 4 h 39"/>
                <a:gd name="T6" fmla="*/ 6 w 36"/>
                <a:gd name="T7" fmla="*/ 20 h 39"/>
                <a:gd name="T8" fmla="*/ 19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19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29" y="11"/>
                    <a:pt x="29" y="11"/>
                    <a:pt x="29" y="11"/>
                  </a:cubicBezTo>
                  <a:cubicBezTo>
                    <a:pt x="28" y="6"/>
                    <a:pt x="24" y="4"/>
                    <a:pt x="19" y="4"/>
                  </a:cubicBezTo>
                  <a:cubicBezTo>
                    <a:pt x="11" y="4"/>
                    <a:pt x="7" y="10"/>
                    <a:pt x="6" y="20"/>
                  </a:cubicBezTo>
                  <a:cubicBezTo>
                    <a:pt x="7" y="29"/>
                    <a:pt x="11" y="35"/>
                    <a:pt x="19" y="35"/>
                  </a:cubicBezTo>
                  <a:cubicBezTo>
                    <a:pt x="24"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7" y="39"/>
                    <a:pt x="19" y="39"/>
                  </a:cubicBezTo>
                  <a:cubicBezTo>
                    <a:pt x="7" y="39"/>
                    <a:pt x="0" y="32"/>
                    <a:pt x="0" y="20"/>
                  </a:cubicBezTo>
                  <a:cubicBezTo>
                    <a:pt x="1" y="7"/>
                    <a:pt x="7" y="0"/>
                    <a:pt x="19" y="0"/>
                  </a:cubicBezTo>
                  <a:cubicBezTo>
                    <a:pt x="28" y="0"/>
                    <a:pt x="33" y="4"/>
                    <a:pt x="36"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55"/>
            <p:cNvSpPr/>
            <p:nvPr/>
          </p:nvSpPr>
          <p:spPr bwMode="auto">
            <a:xfrm>
              <a:off x="2295" y="2626"/>
              <a:ext cx="76" cy="90"/>
            </a:xfrm>
            <a:custGeom>
              <a:avLst/>
              <a:gdLst>
                <a:gd name="T0" fmla="*/ 0 w 76"/>
                <a:gd name="T1" fmla="*/ 90 h 90"/>
                <a:gd name="T2" fmla="*/ 0 w 76"/>
                <a:gd name="T3" fmla="*/ 82 h 90"/>
                <a:gd name="T4" fmla="*/ 57 w 76"/>
                <a:gd name="T5" fmla="*/ 9 h 90"/>
                <a:gd name="T6" fmla="*/ 3 w 76"/>
                <a:gd name="T7" fmla="*/ 9 h 90"/>
                <a:gd name="T8" fmla="*/ 3 w 76"/>
                <a:gd name="T9" fmla="*/ 0 h 90"/>
                <a:gd name="T10" fmla="*/ 76 w 76"/>
                <a:gd name="T11" fmla="*/ 0 h 90"/>
                <a:gd name="T12" fmla="*/ 76 w 76"/>
                <a:gd name="T13" fmla="*/ 9 h 90"/>
                <a:gd name="T14" fmla="*/ 17 w 76"/>
                <a:gd name="T15" fmla="*/ 82 h 90"/>
                <a:gd name="T16" fmla="*/ 76 w 76"/>
                <a:gd name="T17" fmla="*/ 82 h 90"/>
                <a:gd name="T18" fmla="*/ 76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82"/>
                  </a:lnTo>
                  <a:lnTo>
                    <a:pt x="57" y="9"/>
                  </a:lnTo>
                  <a:lnTo>
                    <a:pt x="3" y="9"/>
                  </a:lnTo>
                  <a:lnTo>
                    <a:pt x="3" y="0"/>
                  </a:lnTo>
                  <a:lnTo>
                    <a:pt x="76" y="0"/>
                  </a:lnTo>
                  <a:lnTo>
                    <a:pt x="76" y="9"/>
                  </a:lnTo>
                  <a:lnTo>
                    <a:pt x="17" y="82"/>
                  </a:lnTo>
                  <a:lnTo>
                    <a:pt x="76" y="82"/>
                  </a:lnTo>
                  <a:lnTo>
                    <a:pt x="7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p:nvPr/>
          </p:nvSpPr>
          <p:spPr bwMode="auto">
            <a:xfrm>
              <a:off x="2383" y="2626"/>
              <a:ext cx="78" cy="90"/>
            </a:xfrm>
            <a:custGeom>
              <a:avLst/>
              <a:gdLst>
                <a:gd name="T0" fmla="*/ 0 w 78"/>
                <a:gd name="T1" fmla="*/ 90 h 90"/>
                <a:gd name="T2" fmla="*/ 0 w 78"/>
                <a:gd name="T3" fmla="*/ 0 h 90"/>
                <a:gd name="T4" fmla="*/ 16 w 78"/>
                <a:gd name="T5" fmla="*/ 0 h 90"/>
                <a:gd name="T6" fmla="*/ 16 w 78"/>
                <a:gd name="T7" fmla="*/ 40 h 90"/>
                <a:gd name="T8" fmla="*/ 61 w 78"/>
                <a:gd name="T9" fmla="*/ 40 h 90"/>
                <a:gd name="T10" fmla="*/ 61 w 78"/>
                <a:gd name="T11" fmla="*/ 0 h 90"/>
                <a:gd name="T12" fmla="*/ 78 w 78"/>
                <a:gd name="T13" fmla="*/ 0 h 90"/>
                <a:gd name="T14" fmla="*/ 78 w 78"/>
                <a:gd name="T15" fmla="*/ 90 h 90"/>
                <a:gd name="T16" fmla="*/ 61 w 78"/>
                <a:gd name="T17" fmla="*/ 90 h 90"/>
                <a:gd name="T18" fmla="*/ 61 w 78"/>
                <a:gd name="T19" fmla="*/ 49 h 90"/>
                <a:gd name="T20" fmla="*/ 16 w 78"/>
                <a:gd name="T21" fmla="*/ 49 h 90"/>
                <a:gd name="T22" fmla="*/ 16 w 78"/>
                <a:gd name="T23" fmla="*/ 90 h 90"/>
                <a:gd name="T24" fmla="*/ 0 w 7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90">
                  <a:moveTo>
                    <a:pt x="0" y="90"/>
                  </a:moveTo>
                  <a:lnTo>
                    <a:pt x="0" y="0"/>
                  </a:lnTo>
                  <a:lnTo>
                    <a:pt x="16" y="0"/>
                  </a:lnTo>
                  <a:lnTo>
                    <a:pt x="16" y="40"/>
                  </a:lnTo>
                  <a:lnTo>
                    <a:pt x="61" y="40"/>
                  </a:lnTo>
                  <a:lnTo>
                    <a:pt x="61" y="0"/>
                  </a:lnTo>
                  <a:lnTo>
                    <a:pt x="78" y="0"/>
                  </a:lnTo>
                  <a:lnTo>
                    <a:pt x="78" y="90"/>
                  </a:lnTo>
                  <a:lnTo>
                    <a:pt x="61" y="90"/>
                  </a:lnTo>
                  <a:lnTo>
                    <a:pt x="61" y="49"/>
                  </a:lnTo>
                  <a:lnTo>
                    <a:pt x="16" y="49"/>
                  </a:lnTo>
                  <a:lnTo>
                    <a:pt x="1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Rectangle 57"/>
            <p:cNvSpPr>
              <a:spLocks noChangeArrowheads="1"/>
            </p:cNvSpPr>
            <p:nvPr/>
          </p:nvSpPr>
          <p:spPr bwMode="auto">
            <a:xfrm>
              <a:off x="2475"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4" name="Freeform 58"/>
            <p:cNvSpPr/>
            <p:nvPr/>
          </p:nvSpPr>
          <p:spPr bwMode="auto">
            <a:xfrm>
              <a:off x="2498" y="2626"/>
              <a:ext cx="88" cy="90"/>
            </a:xfrm>
            <a:custGeom>
              <a:avLst/>
              <a:gdLst>
                <a:gd name="T0" fmla="*/ 36 w 88"/>
                <a:gd name="T1" fmla="*/ 90 h 90"/>
                <a:gd name="T2" fmla="*/ 36 w 88"/>
                <a:gd name="T3" fmla="*/ 54 h 90"/>
                <a:gd name="T4" fmla="*/ 0 w 88"/>
                <a:gd name="T5" fmla="*/ 0 h 90"/>
                <a:gd name="T6" fmla="*/ 17 w 88"/>
                <a:gd name="T7" fmla="*/ 0 h 90"/>
                <a:gd name="T8" fmla="*/ 43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3" y="42"/>
                  </a:lnTo>
                  <a:lnTo>
                    <a:pt x="71" y="0"/>
                  </a:lnTo>
                  <a:lnTo>
                    <a:pt x="88" y="0"/>
                  </a:lnTo>
                  <a:lnTo>
                    <a:pt x="50" y="54"/>
                  </a:lnTo>
                  <a:lnTo>
                    <a:pt x="50" y="90"/>
                  </a:lnTo>
                  <a:lnTo>
                    <a:pt x="36"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p:nvPr/>
          </p:nvSpPr>
          <p:spPr bwMode="auto">
            <a:xfrm>
              <a:off x="2593" y="2626"/>
              <a:ext cx="68" cy="90"/>
            </a:xfrm>
            <a:custGeom>
              <a:avLst/>
              <a:gdLst>
                <a:gd name="T0" fmla="*/ 0 w 68"/>
                <a:gd name="T1" fmla="*/ 90 h 90"/>
                <a:gd name="T2" fmla="*/ 0 w 68"/>
                <a:gd name="T3" fmla="*/ 0 h 90"/>
                <a:gd name="T4" fmla="*/ 68 w 68"/>
                <a:gd name="T5" fmla="*/ 0 h 90"/>
                <a:gd name="T6" fmla="*/ 68 w 68"/>
                <a:gd name="T7" fmla="*/ 9 h 90"/>
                <a:gd name="T8" fmla="*/ 14 w 68"/>
                <a:gd name="T9" fmla="*/ 9 h 90"/>
                <a:gd name="T10" fmla="*/ 14 w 68"/>
                <a:gd name="T11" fmla="*/ 40 h 90"/>
                <a:gd name="T12" fmla="*/ 66 w 68"/>
                <a:gd name="T13" fmla="*/ 40 h 90"/>
                <a:gd name="T14" fmla="*/ 66 w 68"/>
                <a:gd name="T15" fmla="*/ 49 h 90"/>
                <a:gd name="T16" fmla="*/ 14 w 68"/>
                <a:gd name="T17" fmla="*/ 49 h 90"/>
                <a:gd name="T18" fmla="*/ 14 w 68"/>
                <a:gd name="T19" fmla="*/ 82 h 90"/>
                <a:gd name="T20" fmla="*/ 68 w 68"/>
                <a:gd name="T21" fmla="*/ 82 h 90"/>
                <a:gd name="T22" fmla="*/ 68 w 68"/>
                <a:gd name="T23" fmla="*/ 90 h 90"/>
                <a:gd name="T24" fmla="*/ 0 w 6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90">
                  <a:moveTo>
                    <a:pt x="0" y="90"/>
                  </a:moveTo>
                  <a:lnTo>
                    <a:pt x="0" y="0"/>
                  </a:lnTo>
                  <a:lnTo>
                    <a:pt x="68" y="0"/>
                  </a:lnTo>
                  <a:lnTo>
                    <a:pt x="68" y="9"/>
                  </a:lnTo>
                  <a:lnTo>
                    <a:pt x="14" y="9"/>
                  </a:lnTo>
                  <a:lnTo>
                    <a:pt x="14" y="40"/>
                  </a:lnTo>
                  <a:lnTo>
                    <a:pt x="66" y="40"/>
                  </a:lnTo>
                  <a:lnTo>
                    <a:pt x="66" y="49"/>
                  </a:lnTo>
                  <a:lnTo>
                    <a:pt x="14" y="49"/>
                  </a:lnTo>
                  <a:lnTo>
                    <a:pt x="14" y="82"/>
                  </a:lnTo>
                  <a:lnTo>
                    <a:pt x="68" y="82"/>
                  </a:lnTo>
                  <a:lnTo>
                    <a:pt x="68"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60"/>
            <p:cNvSpPr/>
            <p:nvPr/>
          </p:nvSpPr>
          <p:spPr bwMode="auto">
            <a:xfrm>
              <a:off x="2669" y="2626"/>
              <a:ext cx="87" cy="90"/>
            </a:xfrm>
            <a:custGeom>
              <a:avLst/>
              <a:gdLst>
                <a:gd name="T0" fmla="*/ 35 w 87"/>
                <a:gd name="T1" fmla="*/ 90 h 90"/>
                <a:gd name="T2" fmla="*/ 35 w 87"/>
                <a:gd name="T3" fmla="*/ 54 h 90"/>
                <a:gd name="T4" fmla="*/ 0 w 87"/>
                <a:gd name="T5" fmla="*/ 0 h 90"/>
                <a:gd name="T6" fmla="*/ 16 w 87"/>
                <a:gd name="T7" fmla="*/ 0 h 90"/>
                <a:gd name="T8" fmla="*/ 42 w 87"/>
                <a:gd name="T9" fmla="*/ 42 h 90"/>
                <a:gd name="T10" fmla="*/ 70 w 87"/>
                <a:gd name="T11" fmla="*/ 0 h 90"/>
                <a:gd name="T12" fmla="*/ 87 w 87"/>
                <a:gd name="T13" fmla="*/ 0 h 90"/>
                <a:gd name="T14" fmla="*/ 49 w 87"/>
                <a:gd name="T15" fmla="*/ 54 h 90"/>
                <a:gd name="T16" fmla="*/ 49 w 87"/>
                <a:gd name="T17" fmla="*/ 90 h 90"/>
                <a:gd name="T18" fmla="*/ 35 w 87"/>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90">
                  <a:moveTo>
                    <a:pt x="35" y="90"/>
                  </a:moveTo>
                  <a:lnTo>
                    <a:pt x="35" y="54"/>
                  </a:lnTo>
                  <a:lnTo>
                    <a:pt x="0" y="0"/>
                  </a:lnTo>
                  <a:lnTo>
                    <a:pt x="16" y="0"/>
                  </a:lnTo>
                  <a:lnTo>
                    <a:pt x="42" y="42"/>
                  </a:lnTo>
                  <a:lnTo>
                    <a:pt x="70" y="0"/>
                  </a:lnTo>
                  <a:lnTo>
                    <a:pt x="87" y="0"/>
                  </a:lnTo>
                  <a:lnTo>
                    <a:pt x="49" y="54"/>
                  </a:lnTo>
                  <a:lnTo>
                    <a:pt x="49" y="90"/>
                  </a:lnTo>
                  <a:lnTo>
                    <a:pt x="35"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p:nvPr/>
          </p:nvSpPr>
          <p:spPr bwMode="auto">
            <a:xfrm>
              <a:off x="2763" y="2626"/>
              <a:ext cx="80" cy="94"/>
            </a:xfrm>
            <a:custGeom>
              <a:avLst/>
              <a:gdLst>
                <a:gd name="T0" fmla="*/ 1 w 34"/>
                <a:gd name="T1" fmla="*/ 22 h 40"/>
                <a:gd name="T2" fmla="*/ 1 w 34"/>
                <a:gd name="T3" fmla="*/ 0 h 40"/>
                <a:gd name="T4" fmla="*/ 7 w 34"/>
                <a:gd name="T5" fmla="*/ 0 h 40"/>
                <a:gd name="T6" fmla="*/ 7 w 34"/>
                <a:gd name="T7" fmla="*/ 24 h 40"/>
                <a:gd name="T8" fmla="*/ 17 w 34"/>
                <a:gd name="T9" fmla="*/ 35 h 40"/>
                <a:gd name="T10" fmla="*/ 27 w 34"/>
                <a:gd name="T11" fmla="*/ 24 h 40"/>
                <a:gd name="T12" fmla="*/ 27 w 34"/>
                <a:gd name="T13" fmla="*/ 0 h 40"/>
                <a:gd name="T14" fmla="*/ 33 w 34"/>
                <a:gd name="T15" fmla="*/ 0 h 40"/>
                <a:gd name="T16" fmla="*/ 33 w 34"/>
                <a:gd name="T17" fmla="*/ 22 h 40"/>
                <a:gd name="T18" fmla="*/ 17 w 34"/>
                <a:gd name="T19" fmla="*/ 39 h 40"/>
                <a:gd name="T20" fmla="*/ 1 w 34"/>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0">
                  <a:moveTo>
                    <a:pt x="1" y="22"/>
                  </a:moveTo>
                  <a:cubicBezTo>
                    <a:pt x="1" y="0"/>
                    <a:pt x="1" y="0"/>
                    <a:pt x="1" y="0"/>
                  </a:cubicBezTo>
                  <a:cubicBezTo>
                    <a:pt x="7" y="0"/>
                    <a:pt x="7" y="0"/>
                    <a:pt x="7" y="0"/>
                  </a:cubicBezTo>
                  <a:cubicBezTo>
                    <a:pt x="7" y="24"/>
                    <a:pt x="7" y="24"/>
                    <a:pt x="7" y="24"/>
                  </a:cubicBezTo>
                  <a:cubicBezTo>
                    <a:pt x="7" y="32"/>
                    <a:pt x="10" y="35"/>
                    <a:pt x="17" y="35"/>
                  </a:cubicBezTo>
                  <a:cubicBezTo>
                    <a:pt x="24" y="36"/>
                    <a:pt x="27" y="32"/>
                    <a:pt x="27" y="24"/>
                  </a:cubicBezTo>
                  <a:cubicBezTo>
                    <a:pt x="27" y="0"/>
                    <a:pt x="27" y="0"/>
                    <a:pt x="27" y="0"/>
                  </a:cubicBezTo>
                  <a:cubicBezTo>
                    <a:pt x="33" y="0"/>
                    <a:pt x="33" y="0"/>
                    <a:pt x="33" y="0"/>
                  </a:cubicBezTo>
                  <a:cubicBezTo>
                    <a:pt x="33" y="22"/>
                    <a:pt x="33" y="22"/>
                    <a:pt x="33" y="22"/>
                  </a:cubicBezTo>
                  <a:cubicBezTo>
                    <a:pt x="34" y="34"/>
                    <a:pt x="28" y="40"/>
                    <a:pt x="17" y="39"/>
                  </a:cubicBezTo>
                  <a:cubicBezTo>
                    <a:pt x="6" y="39"/>
                    <a:pt x="0" y="34"/>
                    <a:pt x="1"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a:spLocks noEditPoints="1"/>
            </p:cNvSpPr>
            <p:nvPr/>
          </p:nvSpPr>
          <p:spPr bwMode="auto">
            <a:xfrm>
              <a:off x="2848" y="2626"/>
              <a:ext cx="90" cy="90"/>
            </a:xfrm>
            <a:custGeom>
              <a:avLst/>
              <a:gdLst>
                <a:gd name="T0" fmla="*/ 0 w 90"/>
                <a:gd name="T1" fmla="*/ 90 h 90"/>
                <a:gd name="T2" fmla="*/ 35 w 90"/>
                <a:gd name="T3" fmla="*/ 0 h 90"/>
                <a:gd name="T4" fmla="*/ 54 w 90"/>
                <a:gd name="T5" fmla="*/ 0 h 90"/>
                <a:gd name="T6" fmla="*/ 90 w 90"/>
                <a:gd name="T7" fmla="*/ 90 h 90"/>
                <a:gd name="T8" fmla="*/ 73 w 90"/>
                <a:gd name="T9" fmla="*/ 90 h 90"/>
                <a:gd name="T10" fmla="*/ 64 w 90"/>
                <a:gd name="T11" fmla="*/ 66 h 90"/>
                <a:gd name="T12" fmla="*/ 26 w 90"/>
                <a:gd name="T13" fmla="*/ 66 h 90"/>
                <a:gd name="T14" fmla="*/ 17 w 90"/>
                <a:gd name="T15" fmla="*/ 90 h 90"/>
                <a:gd name="T16" fmla="*/ 0 w 90"/>
                <a:gd name="T17" fmla="*/ 90 h 90"/>
                <a:gd name="T18" fmla="*/ 45 w 90"/>
                <a:gd name="T19" fmla="*/ 14 h 90"/>
                <a:gd name="T20" fmla="*/ 28 w 90"/>
                <a:gd name="T21" fmla="*/ 56 h 90"/>
                <a:gd name="T22" fmla="*/ 61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0"/>
                  </a:lnTo>
                  <a:lnTo>
                    <a:pt x="54" y="0"/>
                  </a:lnTo>
                  <a:lnTo>
                    <a:pt x="90" y="90"/>
                  </a:lnTo>
                  <a:lnTo>
                    <a:pt x="73" y="90"/>
                  </a:lnTo>
                  <a:lnTo>
                    <a:pt x="64" y="66"/>
                  </a:lnTo>
                  <a:lnTo>
                    <a:pt x="26" y="66"/>
                  </a:lnTo>
                  <a:lnTo>
                    <a:pt x="17" y="90"/>
                  </a:lnTo>
                  <a:lnTo>
                    <a:pt x="0" y="90"/>
                  </a:lnTo>
                  <a:close/>
                  <a:moveTo>
                    <a:pt x="45" y="14"/>
                  </a:moveTo>
                  <a:lnTo>
                    <a:pt x="28" y="56"/>
                  </a:lnTo>
                  <a:lnTo>
                    <a:pt x="61"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2945" y="2626"/>
              <a:ext cx="78" cy="90"/>
            </a:xfrm>
            <a:custGeom>
              <a:avLst/>
              <a:gdLst>
                <a:gd name="T0" fmla="*/ 0 w 78"/>
                <a:gd name="T1" fmla="*/ 90 h 90"/>
                <a:gd name="T2" fmla="*/ 0 w 78"/>
                <a:gd name="T3" fmla="*/ 0 h 90"/>
                <a:gd name="T4" fmla="*/ 16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6 w 78"/>
                <a:gd name="T17" fmla="*/ 21 h 90"/>
                <a:gd name="T18" fmla="*/ 16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6" y="0"/>
                  </a:lnTo>
                  <a:lnTo>
                    <a:pt x="64" y="71"/>
                  </a:lnTo>
                  <a:lnTo>
                    <a:pt x="64" y="0"/>
                  </a:lnTo>
                  <a:lnTo>
                    <a:pt x="78" y="0"/>
                  </a:lnTo>
                  <a:lnTo>
                    <a:pt x="78" y="90"/>
                  </a:lnTo>
                  <a:lnTo>
                    <a:pt x="64" y="90"/>
                  </a:lnTo>
                  <a:lnTo>
                    <a:pt x="16" y="21"/>
                  </a:lnTo>
                  <a:lnTo>
                    <a:pt x="1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p:nvPr/>
          </p:nvSpPr>
          <p:spPr bwMode="auto">
            <a:xfrm>
              <a:off x="3030" y="2626"/>
              <a:ext cx="90" cy="90"/>
            </a:xfrm>
            <a:custGeom>
              <a:avLst/>
              <a:gdLst>
                <a:gd name="T0" fmla="*/ 0 w 90"/>
                <a:gd name="T1" fmla="*/ 90 h 90"/>
                <a:gd name="T2" fmla="*/ 35 w 90"/>
                <a:gd name="T3" fmla="*/ 45 h 90"/>
                <a:gd name="T4" fmla="*/ 2 w 90"/>
                <a:gd name="T5" fmla="*/ 0 h 90"/>
                <a:gd name="T6" fmla="*/ 21 w 90"/>
                <a:gd name="T7" fmla="*/ 0 h 90"/>
                <a:gd name="T8" fmla="*/ 45 w 90"/>
                <a:gd name="T9" fmla="*/ 35 h 90"/>
                <a:gd name="T10" fmla="*/ 68 w 90"/>
                <a:gd name="T11" fmla="*/ 0 h 90"/>
                <a:gd name="T12" fmla="*/ 85 w 90"/>
                <a:gd name="T13" fmla="*/ 0 h 90"/>
                <a:gd name="T14" fmla="*/ 54 w 90"/>
                <a:gd name="T15" fmla="*/ 45 h 90"/>
                <a:gd name="T16" fmla="*/ 90 w 90"/>
                <a:gd name="T17" fmla="*/ 90 h 90"/>
                <a:gd name="T18" fmla="*/ 71 w 90"/>
                <a:gd name="T19" fmla="*/ 90 h 90"/>
                <a:gd name="T20" fmla="*/ 45 w 90"/>
                <a:gd name="T21" fmla="*/ 54 h 90"/>
                <a:gd name="T22" fmla="*/ 19 w 90"/>
                <a:gd name="T23" fmla="*/ 90 h 90"/>
                <a:gd name="T24" fmla="*/ 0 w 90"/>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45"/>
                  </a:lnTo>
                  <a:lnTo>
                    <a:pt x="2" y="0"/>
                  </a:lnTo>
                  <a:lnTo>
                    <a:pt x="21" y="0"/>
                  </a:lnTo>
                  <a:lnTo>
                    <a:pt x="45" y="35"/>
                  </a:lnTo>
                  <a:lnTo>
                    <a:pt x="68" y="0"/>
                  </a:lnTo>
                  <a:lnTo>
                    <a:pt x="85" y="0"/>
                  </a:lnTo>
                  <a:lnTo>
                    <a:pt x="54" y="45"/>
                  </a:lnTo>
                  <a:lnTo>
                    <a:pt x="90" y="90"/>
                  </a:lnTo>
                  <a:lnTo>
                    <a:pt x="71" y="90"/>
                  </a:lnTo>
                  <a:lnTo>
                    <a:pt x="45" y="54"/>
                  </a:lnTo>
                  <a:lnTo>
                    <a:pt x="1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Rectangle 65"/>
            <p:cNvSpPr>
              <a:spLocks noChangeArrowheads="1"/>
            </p:cNvSpPr>
            <p:nvPr/>
          </p:nvSpPr>
          <p:spPr bwMode="auto">
            <a:xfrm>
              <a:off x="3127"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2" name="Freeform 66"/>
            <p:cNvSpPr>
              <a:spLocks noEditPoints="1"/>
            </p:cNvSpPr>
            <p:nvPr/>
          </p:nvSpPr>
          <p:spPr bwMode="auto">
            <a:xfrm>
              <a:off x="3150" y="2626"/>
              <a:ext cx="90" cy="90"/>
            </a:xfrm>
            <a:custGeom>
              <a:avLst/>
              <a:gdLst>
                <a:gd name="T0" fmla="*/ 0 w 90"/>
                <a:gd name="T1" fmla="*/ 90 h 90"/>
                <a:gd name="T2" fmla="*/ 36 w 90"/>
                <a:gd name="T3" fmla="*/ 0 h 90"/>
                <a:gd name="T4" fmla="*/ 52 w 90"/>
                <a:gd name="T5" fmla="*/ 0 h 90"/>
                <a:gd name="T6" fmla="*/ 90 w 90"/>
                <a:gd name="T7" fmla="*/ 90 h 90"/>
                <a:gd name="T8" fmla="*/ 74 w 90"/>
                <a:gd name="T9" fmla="*/ 90 h 90"/>
                <a:gd name="T10" fmla="*/ 64 w 90"/>
                <a:gd name="T11" fmla="*/ 66 h 90"/>
                <a:gd name="T12" fmla="*/ 24 w 90"/>
                <a:gd name="T13" fmla="*/ 66 h 90"/>
                <a:gd name="T14" fmla="*/ 15 w 90"/>
                <a:gd name="T15" fmla="*/ 90 h 90"/>
                <a:gd name="T16" fmla="*/ 0 w 90"/>
                <a:gd name="T17" fmla="*/ 90 h 90"/>
                <a:gd name="T18" fmla="*/ 45 w 90"/>
                <a:gd name="T19" fmla="*/ 14 h 90"/>
                <a:gd name="T20" fmla="*/ 29 w 90"/>
                <a:gd name="T21" fmla="*/ 56 h 90"/>
                <a:gd name="T22" fmla="*/ 59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2" y="0"/>
                  </a:lnTo>
                  <a:lnTo>
                    <a:pt x="90" y="90"/>
                  </a:lnTo>
                  <a:lnTo>
                    <a:pt x="74" y="90"/>
                  </a:lnTo>
                  <a:lnTo>
                    <a:pt x="64" y="66"/>
                  </a:lnTo>
                  <a:lnTo>
                    <a:pt x="24" y="66"/>
                  </a:lnTo>
                  <a:lnTo>
                    <a:pt x="15" y="90"/>
                  </a:lnTo>
                  <a:lnTo>
                    <a:pt x="0" y="90"/>
                  </a:lnTo>
                  <a:close/>
                  <a:moveTo>
                    <a:pt x="45" y="14"/>
                  </a:moveTo>
                  <a:lnTo>
                    <a:pt x="29" y="56"/>
                  </a:lnTo>
                  <a:lnTo>
                    <a:pt x="59"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3245" y="2626"/>
              <a:ext cx="90" cy="92"/>
            </a:xfrm>
            <a:custGeom>
              <a:avLst/>
              <a:gdLst>
                <a:gd name="T0" fmla="*/ 19 w 38"/>
                <a:gd name="T1" fmla="*/ 39 h 39"/>
                <a:gd name="T2" fmla="*/ 0 w 38"/>
                <a:gd name="T3" fmla="*/ 20 h 39"/>
                <a:gd name="T4" fmla="*/ 19 w 38"/>
                <a:gd name="T5" fmla="*/ 0 h 39"/>
                <a:gd name="T6" fmla="*/ 38 w 38"/>
                <a:gd name="T7" fmla="*/ 20 h 39"/>
                <a:gd name="T8" fmla="*/ 19 w 38"/>
                <a:gd name="T9" fmla="*/ 39 h 39"/>
                <a:gd name="T10" fmla="*/ 19 w 38"/>
                <a:gd name="T11" fmla="*/ 35 h 39"/>
                <a:gd name="T12" fmla="*/ 31 w 38"/>
                <a:gd name="T13" fmla="*/ 20 h 39"/>
                <a:gd name="T14" fmla="*/ 19 w 38"/>
                <a:gd name="T15" fmla="*/ 4 h 39"/>
                <a:gd name="T16" fmla="*/ 6 w 38"/>
                <a:gd name="T17" fmla="*/ 20 h 39"/>
                <a:gd name="T18" fmla="*/ 19 w 38"/>
                <a:gd name="T19"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9" y="39"/>
                  </a:moveTo>
                  <a:cubicBezTo>
                    <a:pt x="7" y="38"/>
                    <a:pt x="1" y="32"/>
                    <a:pt x="0" y="20"/>
                  </a:cubicBezTo>
                  <a:cubicBezTo>
                    <a:pt x="1" y="7"/>
                    <a:pt x="7" y="0"/>
                    <a:pt x="19" y="0"/>
                  </a:cubicBezTo>
                  <a:cubicBezTo>
                    <a:pt x="31" y="0"/>
                    <a:pt x="37" y="7"/>
                    <a:pt x="38" y="20"/>
                  </a:cubicBezTo>
                  <a:cubicBezTo>
                    <a:pt x="37" y="32"/>
                    <a:pt x="31" y="39"/>
                    <a:pt x="19" y="39"/>
                  </a:cubicBezTo>
                  <a:close/>
                  <a:moveTo>
                    <a:pt x="19" y="35"/>
                  </a:moveTo>
                  <a:cubicBezTo>
                    <a:pt x="27" y="35"/>
                    <a:pt x="31" y="30"/>
                    <a:pt x="31" y="20"/>
                  </a:cubicBezTo>
                  <a:cubicBezTo>
                    <a:pt x="31" y="10"/>
                    <a:pt x="27" y="4"/>
                    <a:pt x="19" y="4"/>
                  </a:cubicBezTo>
                  <a:cubicBezTo>
                    <a:pt x="11" y="4"/>
                    <a:pt x="7" y="10"/>
                    <a:pt x="6" y="20"/>
                  </a:cubicBezTo>
                  <a:cubicBezTo>
                    <a:pt x="7" y="30"/>
                    <a:pt x="11" y="35"/>
                    <a:pt x="19"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68"/>
            <p:cNvSpPr/>
            <p:nvPr/>
          </p:nvSpPr>
          <p:spPr bwMode="auto">
            <a:xfrm>
              <a:off x="3344" y="2626"/>
              <a:ext cx="59" cy="92"/>
            </a:xfrm>
            <a:custGeom>
              <a:avLst/>
              <a:gdLst>
                <a:gd name="T0" fmla="*/ 0 w 25"/>
                <a:gd name="T1" fmla="*/ 34 h 39"/>
                <a:gd name="T2" fmla="*/ 0 w 25"/>
                <a:gd name="T3" fmla="*/ 30 h 39"/>
                <a:gd name="T4" fmla="*/ 11 w 25"/>
                <a:gd name="T5" fmla="*/ 35 h 39"/>
                <a:gd name="T6" fmla="*/ 19 w 25"/>
                <a:gd name="T7" fmla="*/ 25 h 39"/>
                <a:gd name="T8" fmla="*/ 19 w 25"/>
                <a:gd name="T9" fmla="*/ 0 h 39"/>
                <a:gd name="T10" fmla="*/ 25 w 25"/>
                <a:gd name="T11" fmla="*/ 0 h 39"/>
                <a:gd name="T12" fmla="*/ 25 w 25"/>
                <a:gd name="T13" fmla="*/ 25 h 39"/>
                <a:gd name="T14" fmla="*/ 13 w 25"/>
                <a:gd name="T15" fmla="*/ 39 h 39"/>
                <a:gd name="T16" fmla="*/ 0 w 25"/>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9">
                  <a:moveTo>
                    <a:pt x="0" y="34"/>
                  </a:moveTo>
                  <a:cubicBezTo>
                    <a:pt x="0" y="30"/>
                    <a:pt x="0" y="30"/>
                    <a:pt x="0" y="30"/>
                  </a:cubicBezTo>
                  <a:cubicBezTo>
                    <a:pt x="3" y="33"/>
                    <a:pt x="7" y="35"/>
                    <a:pt x="11" y="35"/>
                  </a:cubicBezTo>
                  <a:cubicBezTo>
                    <a:pt x="17" y="35"/>
                    <a:pt x="19" y="32"/>
                    <a:pt x="19" y="25"/>
                  </a:cubicBezTo>
                  <a:cubicBezTo>
                    <a:pt x="19" y="0"/>
                    <a:pt x="19" y="0"/>
                    <a:pt x="19" y="0"/>
                  </a:cubicBezTo>
                  <a:cubicBezTo>
                    <a:pt x="25" y="0"/>
                    <a:pt x="25" y="0"/>
                    <a:pt x="25" y="0"/>
                  </a:cubicBezTo>
                  <a:cubicBezTo>
                    <a:pt x="25" y="25"/>
                    <a:pt x="25" y="25"/>
                    <a:pt x="25" y="25"/>
                  </a:cubicBezTo>
                  <a:cubicBezTo>
                    <a:pt x="25" y="34"/>
                    <a:pt x="21" y="39"/>
                    <a:pt x="13" y="39"/>
                  </a:cubicBezTo>
                  <a:cubicBezTo>
                    <a:pt x="7" y="39"/>
                    <a:pt x="3" y="38"/>
                    <a:pt x="0"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Rectangle 69"/>
            <p:cNvSpPr>
              <a:spLocks noChangeArrowheads="1"/>
            </p:cNvSpPr>
            <p:nvPr/>
          </p:nvSpPr>
          <p:spPr bwMode="auto">
            <a:xfrm>
              <a:off x="3420"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3448" y="2626"/>
              <a:ext cx="78" cy="90"/>
            </a:xfrm>
            <a:custGeom>
              <a:avLst/>
              <a:gdLst>
                <a:gd name="T0" fmla="*/ 0 w 78"/>
                <a:gd name="T1" fmla="*/ 90 h 90"/>
                <a:gd name="T2" fmla="*/ 0 w 78"/>
                <a:gd name="T3" fmla="*/ 0 h 90"/>
                <a:gd name="T4" fmla="*/ 14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4" y="71"/>
                  </a:lnTo>
                  <a:lnTo>
                    <a:pt x="64" y="0"/>
                  </a:lnTo>
                  <a:lnTo>
                    <a:pt x="78" y="0"/>
                  </a:lnTo>
                  <a:lnTo>
                    <a:pt x="78" y="90"/>
                  </a:lnTo>
                  <a:lnTo>
                    <a:pt x="64" y="90"/>
                  </a:lnTo>
                  <a:lnTo>
                    <a:pt x="14" y="21"/>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3540"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4 w 69"/>
                <a:gd name="T13" fmla="*/ 40 h 90"/>
                <a:gd name="T14" fmla="*/ 64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4" y="40"/>
                  </a:lnTo>
                  <a:lnTo>
                    <a:pt x="64" y="49"/>
                  </a:lnTo>
                  <a:lnTo>
                    <a:pt x="14" y="49"/>
                  </a:lnTo>
                  <a:lnTo>
                    <a:pt x="14" y="82"/>
                  </a:lnTo>
                  <a:lnTo>
                    <a:pt x="69" y="82"/>
                  </a:lnTo>
                  <a:lnTo>
                    <a:pt x="6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3618" y="2626"/>
              <a:ext cx="78" cy="90"/>
            </a:xfrm>
            <a:custGeom>
              <a:avLst/>
              <a:gdLst>
                <a:gd name="T0" fmla="*/ 0 w 78"/>
                <a:gd name="T1" fmla="*/ 90 h 90"/>
                <a:gd name="T2" fmla="*/ 0 w 78"/>
                <a:gd name="T3" fmla="*/ 0 h 90"/>
                <a:gd name="T4" fmla="*/ 17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7 w 78"/>
                <a:gd name="T17" fmla="*/ 21 h 90"/>
                <a:gd name="T18" fmla="*/ 17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7" y="0"/>
                  </a:lnTo>
                  <a:lnTo>
                    <a:pt x="64" y="71"/>
                  </a:lnTo>
                  <a:lnTo>
                    <a:pt x="64" y="0"/>
                  </a:lnTo>
                  <a:lnTo>
                    <a:pt x="78" y="0"/>
                  </a:lnTo>
                  <a:lnTo>
                    <a:pt x="78" y="90"/>
                  </a:lnTo>
                  <a:lnTo>
                    <a:pt x="64" y="90"/>
                  </a:lnTo>
                  <a:lnTo>
                    <a:pt x="17" y="21"/>
                  </a:lnTo>
                  <a:lnTo>
                    <a:pt x="17"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08" y="2626"/>
              <a:ext cx="85" cy="92"/>
            </a:xfrm>
            <a:custGeom>
              <a:avLst/>
              <a:gdLst>
                <a:gd name="T0" fmla="*/ 36 w 36"/>
                <a:gd name="T1" fmla="*/ 11 h 39"/>
                <a:gd name="T2" fmla="*/ 30 w 36"/>
                <a:gd name="T3" fmla="*/ 11 h 39"/>
                <a:gd name="T4" fmla="*/ 19 w 36"/>
                <a:gd name="T5" fmla="*/ 4 h 39"/>
                <a:gd name="T6" fmla="*/ 7 w 36"/>
                <a:gd name="T7" fmla="*/ 20 h 39"/>
                <a:gd name="T8" fmla="*/ 20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20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30" y="11"/>
                    <a:pt x="30" y="11"/>
                    <a:pt x="30" y="11"/>
                  </a:cubicBezTo>
                  <a:cubicBezTo>
                    <a:pt x="28" y="6"/>
                    <a:pt x="24" y="4"/>
                    <a:pt x="19" y="4"/>
                  </a:cubicBezTo>
                  <a:cubicBezTo>
                    <a:pt x="11" y="4"/>
                    <a:pt x="7" y="10"/>
                    <a:pt x="7" y="20"/>
                  </a:cubicBezTo>
                  <a:cubicBezTo>
                    <a:pt x="7" y="29"/>
                    <a:pt x="11" y="35"/>
                    <a:pt x="20" y="35"/>
                  </a:cubicBezTo>
                  <a:cubicBezTo>
                    <a:pt x="25"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8" y="39"/>
                    <a:pt x="20" y="39"/>
                  </a:cubicBezTo>
                  <a:cubicBezTo>
                    <a:pt x="7" y="39"/>
                    <a:pt x="1" y="32"/>
                    <a:pt x="0" y="20"/>
                  </a:cubicBezTo>
                  <a:cubicBezTo>
                    <a:pt x="1" y="7"/>
                    <a:pt x="7" y="0"/>
                    <a:pt x="19" y="0"/>
                  </a:cubicBezTo>
                  <a:cubicBezTo>
                    <a:pt x="28" y="0"/>
                    <a:pt x="34" y="4"/>
                    <a:pt x="36"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a:spLocks noEditPoints="1"/>
            </p:cNvSpPr>
            <p:nvPr/>
          </p:nvSpPr>
          <p:spPr bwMode="auto">
            <a:xfrm>
              <a:off x="3807" y="2626"/>
              <a:ext cx="78" cy="92"/>
            </a:xfrm>
            <a:custGeom>
              <a:avLst/>
              <a:gdLst>
                <a:gd name="T0" fmla="*/ 0 w 33"/>
                <a:gd name="T1" fmla="*/ 38 h 39"/>
                <a:gd name="T2" fmla="*/ 0 w 33"/>
                <a:gd name="T3" fmla="*/ 0 h 39"/>
                <a:gd name="T4" fmla="*/ 12 w 33"/>
                <a:gd name="T5" fmla="*/ 0 h 39"/>
                <a:gd name="T6" fmla="*/ 32 w 33"/>
                <a:gd name="T7" fmla="*/ 19 h 39"/>
                <a:gd name="T8" fmla="*/ 13 w 33"/>
                <a:gd name="T9" fmla="*/ 38 h 39"/>
                <a:gd name="T10" fmla="*/ 0 w 33"/>
                <a:gd name="T11" fmla="*/ 38 h 39"/>
                <a:gd name="T12" fmla="*/ 6 w 33"/>
                <a:gd name="T13" fmla="*/ 35 h 39"/>
                <a:gd name="T14" fmla="*/ 12 w 33"/>
                <a:gd name="T15" fmla="*/ 35 h 39"/>
                <a:gd name="T16" fmla="*/ 26 w 33"/>
                <a:gd name="T17" fmla="*/ 19 h 39"/>
                <a:gd name="T18" fmla="*/ 12 w 33"/>
                <a:gd name="T19" fmla="*/ 4 h 39"/>
                <a:gd name="T20" fmla="*/ 6 w 33"/>
                <a:gd name="T21" fmla="*/ 4 h 39"/>
                <a:gd name="T22" fmla="*/ 6 w 33"/>
                <a:gd name="T23"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9">
                  <a:moveTo>
                    <a:pt x="0" y="38"/>
                  </a:moveTo>
                  <a:cubicBezTo>
                    <a:pt x="0" y="0"/>
                    <a:pt x="0" y="0"/>
                    <a:pt x="0" y="0"/>
                  </a:cubicBezTo>
                  <a:cubicBezTo>
                    <a:pt x="12" y="0"/>
                    <a:pt x="12" y="0"/>
                    <a:pt x="12" y="0"/>
                  </a:cubicBezTo>
                  <a:cubicBezTo>
                    <a:pt x="26" y="0"/>
                    <a:pt x="32" y="6"/>
                    <a:pt x="32" y="19"/>
                  </a:cubicBezTo>
                  <a:cubicBezTo>
                    <a:pt x="33" y="33"/>
                    <a:pt x="26" y="39"/>
                    <a:pt x="13" y="38"/>
                  </a:cubicBezTo>
                  <a:lnTo>
                    <a:pt x="0" y="38"/>
                  </a:lnTo>
                  <a:close/>
                  <a:moveTo>
                    <a:pt x="6" y="35"/>
                  </a:moveTo>
                  <a:cubicBezTo>
                    <a:pt x="12" y="35"/>
                    <a:pt x="12" y="35"/>
                    <a:pt x="12" y="35"/>
                  </a:cubicBezTo>
                  <a:cubicBezTo>
                    <a:pt x="21" y="35"/>
                    <a:pt x="26" y="30"/>
                    <a:pt x="26" y="19"/>
                  </a:cubicBezTo>
                  <a:cubicBezTo>
                    <a:pt x="26" y="9"/>
                    <a:pt x="21" y="4"/>
                    <a:pt x="12" y="4"/>
                  </a:cubicBezTo>
                  <a:cubicBezTo>
                    <a:pt x="6" y="4"/>
                    <a:pt x="6" y="4"/>
                    <a:pt x="6" y="4"/>
                  </a:cubicBezTo>
                  <a:lnTo>
                    <a:pt x="6"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a:spLocks noEditPoints="1"/>
            </p:cNvSpPr>
            <p:nvPr/>
          </p:nvSpPr>
          <p:spPr bwMode="auto">
            <a:xfrm>
              <a:off x="3887" y="2626"/>
              <a:ext cx="90" cy="90"/>
            </a:xfrm>
            <a:custGeom>
              <a:avLst/>
              <a:gdLst>
                <a:gd name="T0" fmla="*/ 0 w 90"/>
                <a:gd name="T1" fmla="*/ 90 h 90"/>
                <a:gd name="T2" fmla="*/ 38 w 90"/>
                <a:gd name="T3" fmla="*/ 0 h 90"/>
                <a:gd name="T4" fmla="*/ 55 w 90"/>
                <a:gd name="T5" fmla="*/ 0 h 90"/>
                <a:gd name="T6" fmla="*/ 90 w 90"/>
                <a:gd name="T7" fmla="*/ 90 h 90"/>
                <a:gd name="T8" fmla="*/ 74 w 90"/>
                <a:gd name="T9" fmla="*/ 90 h 90"/>
                <a:gd name="T10" fmla="*/ 67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4" y="90"/>
                  </a:lnTo>
                  <a:lnTo>
                    <a:pt x="67" y="66"/>
                  </a:lnTo>
                  <a:lnTo>
                    <a:pt x="26" y="66"/>
                  </a:lnTo>
                  <a:lnTo>
                    <a:pt x="17"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984" y="2626"/>
              <a:ext cx="74" cy="92"/>
            </a:xfrm>
            <a:custGeom>
              <a:avLst/>
              <a:gdLst>
                <a:gd name="T0" fmla="*/ 0 w 31"/>
                <a:gd name="T1" fmla="*/ 31 h 39"/>
                <a:gd name="T2" fmla="*/ 0 w 31"/>
                <a:gd name="T3" fmla="*/ 26 h 39"/>
                <a:gd name="T4" fmla="*/ 15 w 31"/>
                <a:gd name="T5" fmla="*/ 35 h 39"/>
                <a:gd name="T6" fmla="*/ 25 w 31"/>
                <a:gd name="T7" fmla="*/ 29 h 39"/>
                <a:gd name="T8" fmla="*/ 15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7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5" y="35"/>
                  </a:cubicBezTo>
                  <a:cubicBezTo>
                    <a:pt x="21" y="35"/>
                    <a:pt x="24" y="33"/>
                    <a:pt x="25" y="29"/>
                  </a:cubicBezTo>
                  <a:cubicBezTo>
                    <a:pt x="25" y="25"/>
                    <a:pt x="22" y="22"/>
                    <a:pt x="15" y="21"/>
                  </a:cubicBezTo>
                  <a:cubicBezTo>
                    <a:pt x="5" y="20"/>
                    <a:pt x="0" y="16"/>
                    <a:pt x="1" y="10"/>
                  </a:cubicBezTo>
                  <a:cubicBezTo>
                    <a:pt x="1" y="3"/>
                    <a:pt x="6" y="0"/>
                    <a:pt x="15" y="0"/>
                  </a:cubicBezTo>
                  <a:cubicBezTo>
                    <a:pt x="23" y="0"/>
                    <a:pt x="28" y="4"/>
                    <a:pt x="30" y="11"/>
                  </a:cubicBezTo>
                  <a:cubicBezTo>
                    <a:pt x="24" y="11"/>
                    <a:pt x="24" y="11"/>
                    <a:pt x="24" y="11"/>
                  </a:cubicBezTo>
                  <a:cubicBezTo>
                    <a:pt x="23" y="6"/>
                    <a:pt x="20" y="4"/>
                    <a:pt x="15" y="4"/>
                  </a:cubicBezTo>
                  <a:cubicBezTo>
                    <a:pt x="10" y="4"/>
                    <a:pt x="7" y="6"/>
                    <a:pt x="7" y="10"/>
                  </a:cubicBezTo>
                  <a:cubicBezTo>
                    <a:pt x="7" y="14"/>
                    <a:pt x="10" y="16"/>
                    <a:pt x="16" y="17"/>
                  </a:cubicBezTo>
                  <a:cubicBezTo>
                    <a:pt x="26" y="18"/>
                    <a:pt x="31" y="22"/>
                    <a:pt x="31" y="28"/>
                  </a:cubicBezTo>
                  <a:cubicBezTo>
                    <a:pt x="31" y="35"/>
                    <a:pt x="26" y="39"/>
                    <a:pt x="16" y="39"/>
                  </a:cubicBezTo>
                  <a:cubicBezTo>
                    <a:pt x="9" y="39"/>
                    <a:pt x="3" y="36"/>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a:spLocks noEditPoints="1"/>
            </p:cNvSpPr>
            <p:nvPr/>
          </p:nvSpPr>
          <p:spPr bwMode="auto">
            <a:xfrm>
              <a:off x="4062" y="2626"/>
              <a:ext cx="90" cy="90"/>
            </a:xfrm>
            <a:custGeom>
              <a:avLst/>
              <a:gdLst>
                <a:gd name="T0" fmla="*/ 0 w 90"/>
                <a:gd name="T1" fmla="*/ 90 h 90"/>
                <a:gd name="T2" fmla="*/ 38 w 90"/>
                <a:gd name="T3" fmla="*/ 0 h 90"/>
                <a:gd name="T4" fmla="*/ 55 w 90"/>
                <a:gd name="T5" fmla="*/ 0 h 90"/>
                <a:gd name="T6" fmla="*/ 90 w 90"/>
                <a:gd name="T7" fmla="*/ 90 h 90"/>
                <a:gd name="T8" fmla="*/ 76 w 90"/>
                <a:gd name="T9" fmla="*/ 90 h 90"/>
                <a:gd name="T10" fmla="*/ 66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6" y="90"/>
                  </a:lnTo>
                  <a:lnTo>
                    <a:pt x="66" y="66"/>
                  </a:lnTo>
                  <a:lnTo>
                    <a:pt x="26" y="66"/>
                  </a:lnTo>
                  <a:lnTo>
                    <a:pt x="17"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Rectangle 78"/>
            <p:cNvSpPr>
              <a:spLocks noChangeArrowheads="1"/>
            </p:cNvSpPr>
            <p:nvPr/>
          </p:nvSpPr>
          <p:spPr bwMode="auto">
            <a:xfrm>
              <a:off x="4161" y="2626"/>
              <a:ext cx="15"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60851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a:p>
            <a:endParaRPr lang="zh-CN" altLang="zh-CN" b="1" dirty="0">
              <a:solidFill>
                <a:schemeClr val="bg1"/>
              </a:solidFill>
            </a:endParaRPr>
          </a:p>
        </p:txBody>
      </p:sp>
      <p:cxnSp>
        <p:nvCxnSpPr>
          <p:cNvPr id="34" name="直接连接符 33"/>
          <p:cNvCxnSpPr/>
          <p:nvPr/>
        </p:nvCxnSpPr>
        <p:spPr>
          <a:xfrm>
            <a:off x="1043608" y="4587974"/>
            <a:ext cx="7416825"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8" name="矩形 7"/>
          <p:cNvSpPr/>
          <p:nvPr/>
        </p:nvSpPr>
        <p:spPr>
          <a:xfrm>
            <a:off x="1979712" y="1923678"/>
            <a:ext cx="5472608" cy="1754326"/>
          </a:xfrm>
          <a:prstGeom prst="rect">
            <a:avLst/>
          </a:prstGeom>
        </p:spPr>
        <p:txBody>
          <a:bodyPr wrap="square">
            <a:spAutoFit/>
          </a:bodyPr>
          <a:lstStyle/>
          <a:p>
            <a:r>
              <a:rPr lang="en-US" altLang="zh-CN" dirty="0" smtClean="0"/>
              <a:t>2018</a:t>
            </a:r>
            <a:r>
              <a:rPr lang="zh-CN" altLang="zh-CN" dirty="0" smtClean="0"/>
              <a:t>年沈阳职业院校技能大赛采取网上报名工作，报名网址：</a:t>
            </a:r>
            <a:r>
              <a:rPr lang="en-US" altLang="zh-CN" dirty="0" smtClean="0">
                <a:hlinkClick r:id="rId2"/>
              </a:rPr>
              <a:t>http://zyjnyx.yunduan024.com/</a:t>
            </a:r>
            <a:endParaRPr lang="en-US" altLang="zh-CN" dirty="0" smtClean="0"/>
          </a:p>
          <a:p>
            <a:r>
              <a:rPr lang="zh-CN" altLang="en-US" dirty="0" smtClean="0">
                <a:solidFill>
                  <a:srgbClr val="FF0000"/>
                </a:solidFill>
                <a:hlinkClick r:id="rId3"/>
              </a:rPr>
              <a:t>（</a:t>
            </a:r>
            <a:r>
              <a:rPr lang="en-US" altLang="zh-CN" dirty="0" smtClean="0">
                <a:hlinkClick r:id="rId3"/>
              </a:rPr>
              <a:t>www.syjndsw.com</a:t>
            </a:r>
            <a:r>
              <a:rPr lang="zh-CN" altLang="en-US" dirty="0" smtClean="0"/>
              <a:t>）</a:t>
            </a:r>
            <a:r>
              <a:rPr lang="zh-CN" altLang="zh-CN" dirty="0" smtClean="0"/>
              <a:t>。</a:t>
            </a:r>
            <a:endParaRPr lang="en-US" altLang="zh-CN" dirty="0" smtClean="0"/>
          </a:p>
          <a:p>
            <a:r>
              <a:rPr lang="zh-CN" altLang="en-US" dirty="0" smtClean="0"/>
              <a:t>（注：大赛相关技术文件、规程、题库已发布，通告等都在此发布，常关注信息，所有内容以最新日期为准。）</a:t>
            </a:r>
            <a:endParaRPr lang="zh-CN" altLang="en-US" dirty="0"/>
          </a:p>
        </p:txBody>
      </p:sp>
      <p:sp>
        <p:nvSpPr>
          <p:cNvPr id="10" name="矩形 9"/>
          <p:cNvSpPr/>
          <p:nvPr/>
        </p:nvSpPr>
        <p:spPr>
          <a:xfrm>
            <a:off x="1259632" y="1203598"/>
            <a:ext cx="4572000" cy="400110"/>
          </a:xfrm>
          <a:prstGeom prst="rect">
            <a:avLst/>
          </a:prstGeom>
        </p:spPr>
        <p:txBody>
          <a:bodyPr>
            <a:spAutoFit/>
          </a:bodyPr>
          <a:lstStyle/>
          <a:p>
            <a:r>
              <a:rPr lang="zh-CN" altLang="en-US" sz="2000" b="1" dirty="0" smtClean="0"/>
              <a:t>大赛报名</a:t>
            </a:r>
            <a:endParaRPr lang="zh-CN" altLang="en-US"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50405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p:txBody>
      </p:sp>
      <p:cxnSp>
        <p:nvCxnSpPr>
          <p:cNvPr id="34" name="直接连接符 33"/>
          <p:cNvCxnSpPr/>
          <p:nvPr/>
        </p:nvCxnSpPr>
        <p:spPr>
          <a:xfrm>
            <a:off x="899592" y="4371950"/>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8" name="矩形 7"/>
          <p:cNvSpPr/>
          <p:nvPr/>
        </p:nvSpPr>
        <p:spPr>
          <a:xfrm>
            <a:off x="1979712" y="1707654"/>
            <a:ext cx="5112568" cy="2308324"/>
          </a:xfrm>
          <a:prstGeom prst="rect">
            <a:avLst/>
          </a:prstGeom>
        </p:spPr>
        <p:txBody>
          <a:bodyPr wrap="square">
            <a:spAutoFit/>
          </a:bodyPr>
          <a:lstStyle/>
          <a:p>
            <a:r>
              <a:rPr lang="en-US" altLang="zh-CN" dirty="0" smtClean="0"/>
              <a:t>1.</a:t>
            </a:r>
            <a:r>
              <a:rPr lang="zh-CN" altLang="zh-CN" dirty="0" smtClean="0"/>
              <a:t>各参赛学校要认真按照报名要求，录入选手信息，做到诚实守信，确保信息的真实、准确。</a:t>
            </a:r>
            <a:endParaRPr lang="en-US" altLang="zh-CN" dirty="0" smtClean="0"/>
          </a:p>
          <a:p>
            <a:r>
              <a:rPr lang="en-US" altLang="zh-CN" dirty="0" smtClean="0"/>
              <a:t>2.</a:t>
            </a:r>
            <a:r>
              <a:rPr lang="zh-CN" altLang="zh-CN" dirty="0" smtClean="0"/>
              <a:t>个人赛参赛单位每个赛项限报</a:t>
            </a:r>
            <a:r>
              <a:rPr lang="en-US" altLang="zh-CN" dirty="0" smtClean="0"/>
              <a:t>3</a:t>
            </a:r>
            <a:r>
              <a:rPr lang="zh-CN" altLang="zh-CN" dirty="0" smtClean="0"/>
              <a:t>人，团体赛参赛单位每个赛项限报</a:t>
            </a:r>
            <a:r>
              <a:rPr lang="en-US" altLang="zh-CN" dirty="0" smtClean="0"/>
              <a:t>2</a:t>
            </a:r>
            <a:r>
              <a:rPr lang="zh-CN" altLang="zh-CN" dirty="0" smtClean="0"/>
              <a:t>个队，每队人数以赛项规程规定为准。参赛选手均可指定指导教师，团体赛每队不超过</a:t>
            </a:r>
            <a:r>
              <a:rPr lang="en-US" altLang="zh-CN" dirty="0" smtClean="0"/>
              <a:t>2</a:t>
            </a:r>
            <a:r>
              <a:rPr lang="zh-CN" altLang="zh-CN" dirty="0" smtClean="0"/>
              <a:t>名指导教师，个人赛选手限报</a:t>
            </a:r>
            <a:r>
              <a:rPr lang="en-US" altLang="zh-CN" dirty="0" smtClean="0"/>
              <a:t>1</a:t>
            </a:r>
            <a:r>
              <a:rPr lang="zh-CN" altLang="zh-CN" dirty="0" smtClean="0"/>
              <a:t>名指导教师。指导教师必须为本校专兼职教师。每名指导教师不限于指导一名参赛选手。</a:t>
            </a:r>
            <a:endParaRPr lang="zh-CN" altLang="en-US" dirty="0"/>
          </a:p>
        </p:txBody>
      </p:sp>
      <p:sp>
        <p:nvSpPr>
          <p:cNvPr id="10" name="矩形 9"/>
          <p:cNvSpPr/>
          <p:nvPr/>
        </p:nvSpPr>
        <p:spPr>
          <a:xfrm>
            <a:off x="1259632" y="1203598"/>
            <a:ext cx="4572000" cy="400110"/>
          </a:xfrm>
          <a:prstGeom prst="rect">
            <a:avLst/>
          </a:prstGeom>
        </p:spPr>
        <p:txBody>
          <a:bodyPr>
            <a:spAutoFit/>
          </a:bodyPr>
          <a:lstStyle/>
          <a:p>
            <a:r>
              <a:rPr lang="zh-CN" altLang="en-US" sz="2000" b="1" dirty="0" smtClean="0"/>
              <a:t>大赛报名要求</a:t>
            </a:r>
            <a:endParaRPr lang="zh-CN" altLang="en-US" sz="20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60851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p:txBody>
      </p:sp>
      <p:cxnSp>
        <p:nvCxnSpPr>
          <p:cNvPr id="34" name="直接连接符 33"/>
          <p:cNvCxnSpPr/>
          <p:nvPr/>
        </p:nvCxnSpPr>
        <p:spPr>
          <a:xfrm>
            <a:off x="899592" y="4371950"/>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10" name="矩形 9"/>
          <p:cNvSpPr/>
          <p:nvPr/>
        </p:nvSpPr>
        <p:spPr>
          <a:xfrm>
            <a:off x="1259632" y="1203598"/>
            <a:ext cx="4572000" cy="400110"/>
          </a:xfrm>
          <a:prstGeom prst="rect">
            <a:avLst/>
          </a:prstGeom>
        </p:spPr>
        <p:txBody>
          <a:bodyPr>
            <a:spAutoFit/>
          </a:bodyPr>
          <a:lstStyle/>
          <a:p>
            <a:r>
              <a:rPr lang="zh-CN" altLang="en-US" sz="2000" b="1" dirty="0" smtClean="0"/>
              <a:t>大赛报名要求</a:t>
            </a:r>
            <a:endParaRPr lang="zh-CN" altLang="en-US" sz="2000" b="1" dirty="0"/>
          </a:p>
        </p:txBody>
      </p:sp>
      <p:sp>
        <p:nvSpPr>
          <p:cNvPr id="9" name="矩形 8"/>
          <p:cNvSpPr/>
          <p:nvPr/>
        </p:nvSpPr>
        <p:spPr>
          <a:xfrm>
            <a:off x="1691680" y="1694587"/>
            <a:ext cx="5616624" cy="2862322"/>
          </a:xfrm>
          <a:prstGeom prst="rect">
            <a:avLst/>
          </a:prstGeom>
        </p:spPr>
        <p:txBody>
          <a:bodyPr wrap="square">
            <a:spAutoFit/>
          </a:bodyPr>
          <a:lstStyle/>
          <a:p>
            <a:r>
              <a:rPr lang="en-US" altLang="zh-CN" dirty="0" smtClean="0"/>
              <a:t>3.</a:t>
            </a:r>
            <a:r>
              <a:rPr lang="zh-CN" altLang="zh-CN" dirty="0" smtClean="0"/>
              <a:t>沈阳市参赛选手报名以学校为单位进行，沈阳经济区其他七城市组队报名工作由所在市教育行政部门负责，不接受个人身份报名。参赛单位注册用户名，登录报名系统，选择组别、竞赛形式、专业、赛项，录入选手基本信息</a:t>
            </a:r>
            <a:r>
              <a:rPr lang="zh-CN" altLang="en-US" dirty="0" smtClean="0"/>
              <a:t>。</a:t>
            </a:r>
            <a:endParaRPr lang="en-US" altLang="zh-CN" dirty="0" smtClean="0"/>
          </a:p>
          <a:p>
            <a:r>
              <a:rPr lang="en-US" altLang="zh-CN" dirty="0" smtClean="0"/>
              <a:t>4.</a:t>
            </a:r>
            <a:r>
              <a:rPr lang="zh-CN" altLang="zh-CN" dirty="0" smtClean="0"/>
              <a:t>各单位要指派专人负责报名工作，每所学校</a:t>
            </a:r>
            <a:r>
              <a:rPr lang="zh-CN" altLang="en-US" dirty="0" smtClean="0"/>
              <a:t>（七城市每个市）</a:t>
            </a:r>
            <a:r>
              <a:rPr lang="zh-CN" altLang="zh-CN" dirty="0" smtClean="0"/>
              <a:t>只能注册一个用户名，并管理好登录密码。</a:t>
            </a:r>
            <a:endParaRPr lang="en-US" altLang="zh-CN" dirty="0" smtClean="0"/>
          </a:p>
          <a:p>
            <a:endParaRPr lang="en-US" altLang="zh-CN" dirty="0" smtClean="0"/>
          </a:p>
          <a:p>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75252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p:txBody>
      </p:sp>
      <p:cxnSp>
        <p:nvCxnSpPr>
          <p:cNvPr id="34" name="直接连接符 33"/>
          <p:cNvCxnSpPr/>
          <p:nvPr/>
        </p:nvCxnSpPr>
        <p:spPr>
          <a:xfrm>
            <a:off x="899592" y="4371950"/>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10" name="矩形 9"/>
          <p:cNvSpPr/>
          <p:nvPr/>
        </p:nvSpPr>
        <p:spPr>
          <a:xfrm>
            <a:off x="1259632" y="1203598"/>
            <a:ext cx="4572000" cy="400110"/>
          </a:xfrm>
          <a:prstGeom prst="rect">
            <a:avLst/>
          </a:prstGeom>
        </p:spPr>
        <p:txBody>
          <a:bodyPr>
            <a:spAutoFit/>
          </a:bodyPr>
          <a:lstStyle/>
          <a:p>
            <a:r>
              <a:rPr lang="zh-CN" altLang="en-US" sz="2000" b="1" dirty="0" smtClean="0"/>
              <a:t>大赛报名要求</a:t>
            </a:r>
            <a:endParaRPr lang="zh-CN" altLang="en-US" sz="2000" b="1" dirty="0"/>
          </a:p>
        </p:txBody>
      </p:sp>
      <p:sp>
        <p:nvSpPr>
          <p:cNvPr id="9" name="矩形 8"/>
          <p:cNvSpPr/>
          <p:nvPr/>
        </p:nvSpPr>
        <p:spPr>
          <a:xfrm>
            <a:off x="1691680" y="1694587"/>
            <a:ext cx="5616624" cy="923330"/>
          </a:xfrm>
          <a:prstGeom prst="rect">
            <a:avLst/>
          </a:prstGeom>
        </p:spPr>
        <p:txBody>
          <a:bodyPr wrap="square">
            <a:spAutoFit/>
          </a:bodyPr>
          <a:lstStyle/>
          <a:p>
            <a:endParaRPr lang="en-US" altLang="zh-CN" dirty="0" smtClean="0"/>
          </a:p>
          <a:p>
            <a:endParaRPr lang="en-US" altLang="zh-CN" dirty="0" smtClean="0"/>
          </a:p>
          <a:p>
            <a:endParaRPr lang="zh-CN" altLang="en-US" dirty="0"/>
          </a:p>
        </p:txBody>
      </p:sp>
      <p:sp>
        <p:nvSpPr>
          <p:cNvPr id="8" name="矩形 7"/>
          <p:cNvSpPr/>
          <p:nvPr/>
        </p:nvSpPr>
        <p:spPr>
          <a:xfrm>
            <a:off x="2286000" y="2110085"/>
            <a:ext cx="4572000" cy="923330"/>
          </a:xfrm>
          <a:prstGeom prst="rect">
            <a:avLst/>
          </a:prstGeom>
        </p:spPr>
        <p:txBody>
          <a:bodyPr>
            <a:spAutoFit/>
          </a:bodyPr>
          <a:lstStyle/>
          <a:p>
            <a:r>
              <a:rPr lang="en-US" altLang="zh-CN" dirty="0" smtClean="0"/>
              <a:t>5.</a:t>
            </a:r>
            <a:r>
              <a:rPr lang="zh-CN" altLang="zh-CN" dirty="0" smtClean="0"/>
              <a:t>如需更改报名信息，必须向大赛办提交书面申请，经审批后进行修改。更改报名信息截止开赛前</a:t>
            </a:r>
            <a:r>
              <a:rPr lang="en-US" altLang="zh-CN" dirty="0" smtClean="0"/>
              <a:t>10</a:t>
            </a:r>
            <a:r>
              <a:rPr lang="zh-CN" altLang="zh-CN" dirty="0" smtClean="0"/>
              <a:t>个工作日。</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75252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p:txBody>
      </p:sp>
      <p:cxnSp>
        <p:nvCxnSpPr>
          <p:cNvPr id="34" name="直接连接符 33"/>
          <p:cNvCxnSpPr/>
          <p:nvPr/>
        </p:nvCxnSpPr>
        <p:spPr>
          <a:xfrm>
            <a:off x="899592" y="4371950"/>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10" name="矩形 9"/>
          <p:cNvSpPr/>
          <p:nvPr/>
        </p:nvSpPr>
        <p:spPr>
          <a:xfrm>
            <a:off x="1259632" y="1203598"/>
            <a:ext cx="4572000" cy="400110"/>
          </a:xfrm>
          <a:prstGeom prst="rect">
            <a:avLst/>
          </a:prstGeom>
        </p:spPr>
        <p:txBody>
          <a:bodyPr>
            <a:spAutoFit/>
          </a:bodyPr>
          <a:lstStyle/>
          <a:p>
            <a:r>
              <a:rPr lang="zh-CN" altLang="en-US" sz="2000" b="1" dirty="0" smtClean="0"/>
              <a:t>大赛报名时间</a:t>
            </a:r>
            <a:endParaRPr lang="zh-CN" altLang="en-US" sz="2000" b="1" dirty="0"/>
          </a:p>
        </p:txBody>
      </p:sp>
      <p:sp>
        <p:nvSpPr>
          <p:cNvPr id="9" name="矩形 8"/>
          <p:cNvSpPr/>
          <p:nvPr/>
        </p:nvSpPr>
        <p:spPr>
          <a:xfrm>
            <a:off x="1691680" y="1694587"/>
            <a:ext cx="5616624" cy="923330"/>
          </a:xfrm>
          <a:prstGeom prst="rect">
            <a:avLst/>
          </a:prstGeom>
        </p:spPr>
        <p:txBody>
          <a:bodyPr wrap="square">
            <a:spAutoFit/>
          </a:bodyPr>
          <a:lstStyle/>
          <a:p>
            <a:endParaRPr lang="en-US" altLang="zh-CN" dirty="0" smtClean="0"/>
          </a:p>
          <a:p>
            <a:endParaRPr lang="en-US" altLang="zh-CN" dirty="0" smtClean="0"/>
          </a:p>
          <a:p>
            <a:endParaRPr lang="zh-CN" altLang="en-US" dirty="0"/>
          </a:p>
        </p:txBody>
      </p:sp>
      <p:sp>
        <p:nvSpPr>
          <p:cNvPr id="8" name="矩形 7"/>
          <p:cNvSpPr/>
          <p:nvPr/>
        </p:nvSpPr>
        <p:spPr>
          <a:xfrm>
            <a:off x="1907704" y="1923678"/>
            <a:ext cx="5256584" cy="1754326"/>
          </a:xfrm>
          <a:prstGeom prst="rect">
            <a:avLst/>
          </a:prstGeom>
        </p:spPr>
        <p:txBody>
          <a:bodyPr wrap="square">
            <a:spAutoFit/>
          </a:bodyPr>
          <a:lstStyle/>
          <a:p>
            <a:r>
              <a:rPr lang="en-US" altLang="zh-CN" dirty="0" smtClean="0"/>
              <a:t> 9</a:t>
            </a:r>
            <a:r>
              <a:rPr lang="zh-CN" altLang="zh-CN" dirty="0" smtClean="0"/>
              <a:t>月</a:t>
            </a:r>
            <a:r>
              <a:rPr lang="en-US" altLang="zh-CN" dirty="0" smtClean="0"/>
              <a:t>27</a:t>
            </a:r>
            <a:r>
              <a:rPr lang="zh-CN" altLang="zh-CN" dirty="0" smtClean="0"/>
              <a:t>日至</a:t>
            </a:r>
            <a:r>
              <a:rPr lang="en-US" altLang="zh-CN" dirty="0" smtClean="0"/>
              <a:t>10</a:t>
            </a:r>
            <a:r>
              <a:rPr lang="zh-CN" altLang="zh-CN" dirty="0" smtClean="0"/>
              <a:t>月</a:t>
            </a:r>
            <a:r>
              <a:rPr lang="en-US" altLang="zh-CN" dirty="0" smtClean="0"/>
              <a:t>9</a:t>
            </a:r>
            <a:r>
              <a:rPr lang="zh-CN" altLang="zh-CN" dirty="0" smtClean="0"/>
              <a:t>日网上报名。纸质报名材料需加盖单位公章后，于</a:t>
            </a:r>
            <a:r>
              <a:rPr lang="en-US" altLang="zh-CN" dirty="0" smtClean="0"/>
              <a:t>10</a:t>
            </a:r>
            <a:r>
              <a:rPr lang="zh-CN" altLang="zh-CN" dirty="0" smtClean="0"/>
              <a:t>月</a:t>
            </a:r>
            <a:r>
              <a:rPr lang="en-US" altLang="zh-CN" dirty="0" smtClean="0"/>
              <a:t>9</a:t>
            </a:r>
            <a:r>
              <a:rPr lang="zh-CN" altLang="zh-CN" dirty="0" smtClean="0"/>
              <a:t>日下班前报送（可邮寄）至大赛办公室，地址</a:t>
            </a:r>
            <a:r>
              <a:rPr lang="en-US" altLang="zh-CN" dirty="0" smtClean="0"/>
              <a:t>:</a:t>
            </a:r>
            <a:r>
              <a:rPr lang="zh-CN" altLang="zh-CN" dirty="0" smtClean="0"/>
              <a:t>沈北新区蒲河路</a:t>
            </a:r>
            <a:r>
              <a:rPr lang="en-US" altLang="zh-CN" dirty="0" smtClean="0"/>
              <a:t>91</a:t>
            </a:r>
            <a:r>
              <a:rPr lang="zh-CN" altLang="zh-CN" dirty="0" smtClean="0"/>
              <a:t>号职教园图书馆</a:t>
            </a:r>
            <a:r>
              <a:rPr lang="en-US" altLang="zh-CN" dirty="0" smtClean="0"/>
              <a:t>602</a:t>
            </a:r>
            <a:r>
              <a:rPr lang="zh-CN" altLang="zh-CN" dirty="0" smtClean="0"/>
              <a:t>室</a:t>
            </a:r>
            <a:r>
              <a:rPr lang="zh-CN" altLang="en-US" dirty="0" smtClean="0"/>
              <a:t>。</a:t>
            </a:r>
            <a:endParaRPr lang="en-US" altLang="zh-CN" dirty="0" smtClean="0"/>
          </a:p>
          <a:p>
            <a:r>
              <a:rPr lang="zh-CN" altLang="zh-CN" dirty="0" smtClean="0"/>
              <a:t>联系人：郭晓龙</a:t>
            </a:r>
            <a:r>
              <a:rPr lang="zh-CN" altLang="en-US" dirty="0" smtClean="0"/>
              <a:t>、</a:t>
            </a:r>
            <a:r>
              <a:rPr lang="zh-CN" altLang="zh-CN" dirty="0" smtClean="0"/>
              <a:t> 马成立</a:t>
            </a:r>
            <a:r>
              <a:rPr lang="zh-CN" altLang="en-US" dirty="0" smtClean="0"/>
              <a:t>、</a:t>
            </a:r>
            <a:r>
              <a:rPr lang="zh-CN" altLang="zh-CN" dirty="0" smtClean="0"/>
              <a:t> 张伟彬</a:t>
            </a:r>
            <a:r>
              <a:rPr lang="en-US" altLang="zh-CN" dirty="0" smtClean="0"/>
              <a:t>  </a:t>
            </a:r>
            <a:endParaRPr lang="zh-CN" altLang="zh-CN" dirty="0" smtClean="0"/>
          </a:p>
          <a:p>
            <a:r>
              <a:rPr lang="zh-CN" altLang="zh-CN" dirty="0" smtClean="0"/>
              <a:t>联系电话：</a:t>
            </a:r>
            <a:r>
              <a:rPr lang="en-US" altLang="zh-CN" dirty="0" smtClean="0"/>
              <a:t>024-89636178</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7224" y="571486"/>
            <a:ext cx="3724096" cy="810478"/>
          </a:xfrm>
          <a:prstGeom prst="rect">
            <a:avLst/>
          </a:prstGeom>
        </p:spPr>
        <p:txBody>
          <a:bodyPr wrap="none">
            <a:spAutoFit/>
          </a:bodyPr>
          <a:lstStyle/>
          <a:p>
            <a:pPr>
              <a:lnSpc>
                <a:spcPts val="2800"/>
              </a:lnSpc>
            </a:pPr>
            <a:r>
              <a:rPr lang="zh-CN" altLang="en-US" sz="2400" b="1" dirty="0" smtClean="0"/>
              <a:t>奖励办法</a:t>
            </a:r>
            <a:r>
              <a:rPr lang="zh-CN" altLang="en-US" b="1" kern="100" dirty="0" smtClean="0">
                <a:solidFill>
                  <a:schemeClr val="bg1"/>
                </a:solidFill>
                <a:latin typeface="微软雅黑" panose="020B0503020204020204" pitchFamily="34" charset="-122"/>
                <a:ea typeface="微软雅黑" panose="020B0503020204020204" pitchFamily="34" charset="-122"/>
                <a:cs typeface="仿宋" panose="02010609060101010101" pitchFamily="49" charset="-122"/>
              </a:rPr>
              <a:t>大一、大赛中获得成绩</a:t>
            </a:r>
          </a:p>
          <a:p>
            <a:pPr>
              <a:lnSpc>
                <a:spcPts val="2800"/>
              </a:lnSpc>
            </a:pPr>
            <a:r>
              <a:rPr lang="zh-CN" altLang="en-US" b="1" kern="100" dirty="0" smtClean="0">
                <a:solidFill>
                  <a:schemeClr val="bg1"/>
                </a:solidFill>
                <a:latin typeface="微软雅黑" panose="020B0503020204020204" pitchFamily="34" charset="-122"/>
                <a:ea typeface="微软雅黑" panose="020B0503020204020204" pitchFamily="34" charset="-122"/>
                <a:cs typeface="仿宋" panose="02010609060101010101" pitchFamily="49" charset="-122"/>
              </a:rPr>
              <a:t>赛中获得成绩</a:t>
            </a:r>
            <a:endParaRPr lang="zh-CN" altLang="en-US" b="1" kern="100" dirty="0">
              <a:solidFill>
                <a:schemeClr val="bg1"/>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84" name="矩形 83"/>
          <p:cNvSpPr/>
          <p:nvPr/>
        </p:nvSpPr>
        <p:spPr>
          <a:xfrm>
            <a:off x="5011430" y="3075806"/>
            <a:ext cx="1378367"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连接符 97"/>
          <p:cNvCxnSpPr/>
          <p:nvPr/>
        </p:nvCxnSpPr>
        <p:spPr>
          <a:xfrm>
            <a:off x="642910" y="4357700"/>
            <a:ext cx="3786214" cy="1588"/>
          </a:xfrm>
          <a:prstGeom prst="line">
            <a:avLst/>
          </a:prstGeom>
          <a:ln>
            <a:solidFill>
              <a:srgbClr val="EC9A12"/>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786314" y="4357700"/>
            <a:ext cx="3714776" cy="1588"/>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857224" y="0"/>
            <a:ext cx="4410182" cy="369332"/>
          </a:xfrm>
          <a:prstGeom prst="rect">
            <a:avLst/>
          </a:prstGeom>
        </p:spPr>
        <p:txBody>
          <a:bodyPr wrap="non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p>
        </p:txBody>
      </p:sp>
      <p:sp>
        <p:nvSpPr>
          <p:cNvPr id="72705" name="Rectangle 1"/>
          <p:cNvSpPr>
            <a:spLocks noChangeArrowheads="1"/>
          </p:cNvSpPr>
          <p:nvPr/>
        </p:nvSpPr>
        <p:spPr bwMode="auto">
          <a:xfrm>
            <a:off x="571472" y="1000114"/>
            <a:ext cx="8072494"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06400" algn="l" defTabSz="914400" rtl="0" eaLnBrk="0" fontAlgn="base" latinLnBrk="0" hangingPunct="0">
              <a:lnSpc>
                <a:spcPct val="100000"/>
              </a:lnSpc>
              <a:spcBef>
                <a:spcPct val="0"/>
              </a:spcBef>
              <a:spcAft>
                <a:spcPct val="0"/>
              </a:spcAft>
              <a:buClrTx/>
              <a:buSzTx/>
              <a:buFontTx/>
              <a:buNone/>
              <a:tabLst/>
            </a:pPr>
            <a:endPar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r>
              <a:rPr lang="zh-CN" altLang="en-US" sz="1600" dirty="0" smtClean="0"/>
              <a:t>       大赛设个人奖、团体奖、优秀组织奖和特殊贡献奖，大赛组委会向所有获奖选手及指导教师证书。</a:t>
            </a:r>
          </a:p>
          <a:p>
            <a:r>
              <a:rPr lang="en-US" sz="1600" dirty="0" smtClean="0"/>
              <a:t>       1.</a:t>
            </a:r>
            <a:r>
              <a:rPr lang="zh-CN" altLang="en-US" sz="1600" dirty="0" smtClean="0"/>
              <a:t>个人奖。个人奖项分为一、二、三等奖，其中一等奖占参赛人数的</a:t>
            </a:r>
            <a:r>
              <a:rPr lang="en-US" sz="1600" dirty="0" smtClean="0"/>
              <a:t>10%</a:t>
            </a:r>
            <a:r>
              <a:rPr lang="zh-CN" altLang="en-US" sz="1600" dirty="0" smtClean="0"/>
              <a:t>，二等奖占参赛人数的</a:t>
            </a:r>
            <a:r>
              <a:rPr lang="en-US" sz="1600" dirty="0" smtClean="0"/>
              <a:t>20%</a:t>
            </a:r>
            <a:r>
              <a:rPr lang="zh-CN" altLang="en-US" sz="1600" dirty="0" smtClean="0"/>
              <a:t>，三等奖占参赛人数的</a:t>
            </a:r>
            <a:r>
              <a:rPr lang="en-US" sz="1600" dirty="0" smtClean="0"/>
              <a:t>30%</a:t>
            </a:r>
            <a:r>
              <a:rPr lang="zh-CN" altLang="en-US" sz="1600" dirty="0" smtClean="0"/>
              <a:t>。</a:t>
            </a:r>
          </a:p>
          <a:p>
            <a:r>
              <a:rPr lang="zh-CN" altLang="en-US" sz="1600" dirty="0" smtClean="0"/>
              <a:t>学生个人奖：对各赛项一等奖前三名的选手，且符合“沈阳市三好学生”、“沈阳市优秀团员”基本条件的，由市教育局和团市委分别授予相应荣誉称号，对符合“</a:t>
            </a:r>
            <a:r>
              <a:rPr lang="zh-CN" altLang="en-US" sz="1600" dirty="0" smtClean="0">
                <a:solidFill>
                  <a:srgbClr val="FF0000"/>
                </a:solidFill>
              </a:rPr>
              <a:t>高级工</a:t>
            </a:r>
            <a:r>
              <a:rPr lang="zh-CN" altLang="en-US" sz="1600" dirty="0" smtClean="0"/>
              <a:t>”</a:t>
            </a:r>
            <a:r>
              <a:rPr lang="zh-CN" altLang="en-US" sz="1600" dirty="0" smtClean="0">
                <a:solidFill>
                  <a:srgbClr val="FF0000"/>
                </a:solidFill>
              </a:rPr>
              <a:t>基本条件的，由人社局颁发“高级工”证书。</a:t>
            </a:r>
          </a:p>
          <a:p>
            <a:r>
              <a:rPr lang="zh-CN" altLang="en-US" sz="1600" dirty="0" smtClean="0"/>
              <a:t>学生个人奖已经获得相同称号或工种的不重复颁发；出现并列成绩的，不计下一个名次。</a:t>
            </a:r>
          </a:p>
          <a:p>
            <a:r>
              <a:rPr lang="en-US" sz="1600" dirty="0" smtClean="0"/>
              <a:t>        2.</a:t>
            </a:r>
            <a:r>
              <a:rPr lang="zh-CN" altLang="en-US" sz="1600" dirty="0" smtClean="0"/>
              <a:t>团体奖。中、高职学生团体赛项获奖选手参照学生个人奖项颁发证书。</a:t>
            </a:r>
          </a:p>
          <a:p>
            <a:r>
              <a:rPr lang="zh-CN" altLang="en-US" sz="1600" dirty="0" smtClean="0"/>
              <a:t>        </a:t>
            </a:r>
            <a:r>
              <a:rPr lang="en-US" altLang="zh-CN" sz="1600" dirty="0" smtClean="0"/>
              <a:t>3.</a:t>
            </a:r>
            <a:r>
              <a:rPr lang="zh-CN" altLang="en-US" sz="1600" dirty="0" smtClean="0"/>
              <a:t>对大赛组织工作表现突出的单位，授予优秀组织奖，对获奖单位组织工作表现突出的人员颁发组织工作优秀个人奖（每个单位限报</a:t>
            </a:r>
            <a:r>
              <a:rPr lang="en-US" sz="1600" dirty="0" smtClean="0"/>
              <a:t>3</a:t>
            </a:r>
            <a:r>
              <a:rPr lang="zh-CN" altLang="en-US" sz="1600" dirty="0" smtClean="0"/>
              <a:t>人）。优秀组织奖和特殊贡献奖及专家评委和志愿者颁发证书。</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827584" y="41151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827584" y="59469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1574662"/>
            <a:ext cx="3289972" cy="802640"/>
          </a:xfrm>
          <a:prstGeom prst="rect">
            <a:avLst/>
          </a:prstGeom>
        </p:spPr>
        <p:txBody>
          <a:bodyPr wrap="square">
            <a:spAutoFit/>
          </a:bodyPr>
          <a:lstStyle/>
          <a:p>
            <a:pPr indent="270510" algn="just">
              <a:lnSpc>
                <a:spcPts val="2800"/>
              </a:lnSpc>
            </a:pPr>
            <a:endParaRPr lang="zh-CN" altLang="en-US" sz="1200" kern="100" dirty="0">
              <a:latin typeface="+mj-ea"/>
              <a:ea typeface="+mj-ea"/>
              <a:cs typeface="仿宋" pitchFamily="49" charset="-122"/>
            </a:endParaRPr>
          </a:p>
          <a:p>
            <a:pPr indent="270510" algn="just">
              <a:lnSpc>
                <a:spcPts val="2800"/>
              </a:lnSpc>
            </a:pPr>
            <a:endParaRPr lang="zh-CN" altLang="en-US" sz="1200" kern="100" dirty="0">
              <a:latin typeface="+mj-ea"/>
              <a:ea typeface="+mj-ea"/>
              <a:cs typeface="仿宋" pitchFamily="49" charset="-122"/>
            </a:endParaRPr>
          </a:p>
        </p:txBody>
      </p:sp>
      <p:sp>
        <p:nvSpPr>
          <p:cNvPr id="21" name="文本框 20"/>
          <p:cNvSpPr txBox="1"/>
          <p:nvPr/>
        </p:nvSpPr>
        <p:spPr>
          <a:xfrm>
            <a:off x="352189" y="21110"/>
            <a:ext cx="4160113" cy="369332"/>
          </a:xfrm>
          <a:prstGeom prst="rect">
            <a:avLst/>
          </a:prstGeom>
          <a:noFill/>
        </p:spPr>
        <p:txBody>
          <a:bodyPr wrap="none" rtlCol="0">
            <a:spAutoFit/>
          </a:bodyPr>
          <a:lstStyle/>
          <a:p>
            <a:r>
              <a:rPr lang="en-US" altLang="zh-CN" b="1" dirty="0" smtClean="0">
                <a:solidFill>
                  <a:schemeClr val="bg1"/>
                </a:solidFill>
              </a:rPr>
              <a:t>2018</a:t>
            </a:r>
            <a:r>
              <a:rPr lang="zh-CN" altLang="en-US" b="1" dirty="0" smtClean="0">
                <a:solidFill>
                  <a:schemeClr val="bg1"/>
                </a:solidFill>
              </a:rPr>
              <a:t>年沈阳职业院校技能大赛工作节点</a:t>
            </a:r>
            <a:endParaRPr lang="zh-CN" altLang="zh-CN" b="1" dirty="0">
              <a:solidFill>
                <a:schemeClr val="bg1"/>
              </a:solidFill>
            </a:endParaRPr>
          </a:p>
        </p:txBody>
      </p:sp>
      <p:sp>
        <p:nvSpPr>
          <p:cNvPr id="14" name="矩形 13"/>
          <p:cNvSpPr/>
          <p:nvPr/>
        </p:nvSpPr>
        <p:spPr>
          <a:xfrm>
            <a:off x="1259632" y="987574"/>
            <a:ext cx="7056784" cy="461665"/>
          </a:xfrm>
          <a:prstGeom prst="rect">
            <a:avLst/>
          </a:prstGeom>
        </p:spPr>
        <p:txBody>
          <a:bodyPr wrap="square">
            <a:spAutoFit/>
          </a:bodyPr>
          <a:lstStyle/>
          <a:p>
            <a:r>
              <a:rPr lang="en-US" altLang="zh-CN" sz="2400" b="1" dirty="0" smtClean="0"/>
              <a:t>2018</a:t>
            </a:r>
            <a:r>
              <a:rPr lang="zh-CN" altLang="en-US" sz="2400" b="1" dirty="0" smtClean="0"/>
              <a:t>年沈阳职业院校技能大赛工作节点</a:t>
            </a:r>
            <a:endParaRPr lang="zh-CN" altLang="zh-CN" sz="2400" b="1" dirty="0"/>
          </a:p>
        </p:txBody>
      </p:sp>
      <p:graphicFrame>
        <p:nvGraphicFramePr>
          <p:cNvPr id="10" name="对象 9">
            <a:hlinkClick r:id="rId3" action="ppaction://hlinkfile"/>
          </p:cNvPr>
          <p:cNvGraphicFramePr>
            <a:graphicFrameLocks noChangeAspect="1"/>
          </p:cNvGraphicFramePr>
          <p:nvPr/>
        </p:nvGraphicFramePr>
        <p:xfrm>
          <a:off x="4114800" y="2157413"/>
          <a:ext cx="914400" cy="828675"/>
        </p:xfrm>
        <a:graphic>
          <a:graphicData uri="http://schemas.openxmlformats.org/presentationml/2006/ole">
            <p:oleObj spid="_x0000_s3081" name="Worksheet" showAsIcon="1" r:id="rId4" imgW="914400" imgH="828675" progId="Excel.Sheet.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827584" y="41151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827584" y="59469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1574662"/>
            <a:ext cx="3289972" cy="802640"/>
          </a:xfrm>
          <a:prstGeom prst="rect">
            <a:avLst/>
          </a:prstGeom>
        </p:spPr>
        <p:txBody>
          <a:bodyPr wrap="square">
            <a:spAutoFit/>
          </a:bodyPr>
          <a:lstStyle/>
          <a:p>
            <a:pPr indent="270510" algn="just">
              <a:lnSpc>
                <a:spcPts val="2800"/>
              </a:lnSpc>
            </a:pPr>
            <a:endParaRPr lang="zh-CN" altLang="en-US" sz="1200" kern="100" dirty="0">
              <a:latin typeface="+mj-ea"/>
              <a:ea typeface="+mj-ea"/>
              <a:cs typeface="仿宋" pitchFamily="49" charset="-122"/>
            </a:endParaRPr>
          </a:p>
          <a:p>
            <a:pPr indent="270510" algn="just">
              <a:lnSpc>
                <a:spcPts val="2800"/>
              </a:lnSpc>
            </a:pPr>
            <a:endParaRPr lang="zh-CN" altLang="en-US" sz="1200" kern="100" dirty="0">
              <a:latin typeface="+mj-ea"/>
              <a:ea typeface="+mj-ea"/>
              <a:cs typeface="仿宋" pitchFamily="49" charset="-122"/>
            </a:endParaRPr>
          </a:p>
        </p:txBody>
      </p:sp>
      <p:sp>
        <p:nvSpPr>
          <p:cNvPr id="21" name="文本框 20"/>
          <p:cNvSpPr txBox="1"/>
          <p:nvPr/>
        </p:nvSpPr>
        <p:spPr>
          <a:xfrm>
            <a:off x="352189" y="21110"/>
            <a:ext cx="4160113" cy="369332"/>
          </a:xfrm>
          <a:prstGeom prst="rect">
            <a:avLst/>
          </a:prstGeom>
          <a:noFill/>
        </p:spPr>
        <p:txBody>
          <a:bodyPr wrap="none" rtlCol="0">
            <a:spAutoFit/>
          </a:bodyPr>
          <a:lstStyle/>
          <a:p>
            <a:r>
              <a:rPr lang="en-US" altLang="zh-CN" b="1" dirty="0" smtClean="0">
                <a:solidFill>
                  <a:schemeClr val="bg1"/>
                </a:solidFill>
              </a:rPr>
              <a:t>2018</a:t>
            </a:r>
            <a:r>
              <a:rPr lang="zh-CN" altLang="en-US" b="1" dirty="0" smtClean="0">
                <a:solidFill>
                  <a:schemeClr val="bg1"/>
                </a:solidFill>
              </a:rPr>
              <a:t>年沈阳职业院校技能大赛比赛日期</a:t>
            </a:r>
            <a:endParaRPr lang="zh-CN" altLang="zh-CN" b="1" dirty="0">
              <a:solidFill>
                <a:schemeClr val="bg1"/>
              </a:solidFill>
            </a:endParaRPr>
          </a:p>
        </p:txBody>
      </p:sp>
      <p:sp>
        <p:nvSpPr>
          <p:cNvPr id="14" name="矩形 13"/>
          <p:cNvSpPr/>
          <p:nvPr/>
        </p:nvSpPr>
        <p:spPr>
          <a:xfrm>
            <a:off x="1259632" y="987574"/>
            <a:ext cx="7056784" cy="461665"/>
          </a:xfrm>
          <a:prstGeom prst="rect">
            <a:avLst/>
          </a:prstGeom>
        </p:spPr>
        <p:txBody>
          <a:bodyPr wrap="square">
            <a:spAutoFit/>
          </a:bodyPr>
          <a:lstStyle/>
          <a:p>
            <a:r>
              <a:rPr lang="en-US" altLang="zh-CN" sz="2400" b="1" dirty="0" smtClean="0"/>
              <a:t>2018</a:t>
            </a:r>
            <a:r>
              <a:rPr lang="zh-CN" altLang="en-US" sz="2400" b="1" dirty="0" smtClean="0"/>
              <a:t>年沈阳职业院校技能大赛比赛拟定日期</a:t>
            </a:r>
            <a:endParaRPr lang="zh-CN" altLang="zh-CN" sz="2400" b="1" dirty="0"/>
          </a:p>
        </p:txBody>
      </p:sp>
      <p:graphicFrame>
        <p:nvGraphicFramePr>
          <p:cNvPr id="10" name="对象 9">
            <a:hlinkClick r:id="rId3" action="ppaction://hlinkfile"/>
          </p:cNvPr>
          <p:cNvGraphicFramePr>
            <a:graphicFrameLocks noChangeAspect="1"/>
          </p:cNvGraphicFramePr>
          <p:nvPr/>
        </p:nvGraphicFramePr>
        <p:xfrm>
          <a:off x="4114800" y="2157413"/>
          <a:ext cx="914400" cy="828675"/>
        </p:xfrm>
        <a:graphic>
          <a:graphicData uri="http://schemas.openxmlformats.org/presentationml/2006/ole">
            <p:oleObj spid="_x0000_s4108" name="文档" showAsIcon="1" r:id="rId4" imgW="914400" imgH="828720" progId="Word.Document.12">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04867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400" b="1" spc="300" dirty="0" smtClean="0">
                <a:solidFill>
                  <a:schemeClr val="bg1"/>
                </a:solidFill>
                <a:latin typeface="微软雅黑" panose="020B0503020204020204" pitchFamily="34" charset="-122"/>
                <a:ea typeface="微软雅黑" panose="020B0503020204020204" pitchFamily="34" charset="-122"/>
              </a:rPr>
              <a:t> </a:t>
            </a:r>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23" name="矩形 22"/>
          <p:cNvSpPr/>
          <p:nvPr/>
        </p:nvSpPr>
        <p:spPr>
          <a:xfrm>
            <a:off x="0" y="475829"/>
            <a:ext cx="9144000" cy="1044531"/>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3" name="组合 23"/>
          <p:cNvGrpSpPr/>
          <p:nvPr/>
        </p:nvGrpSpPr>
        <p:grpSpPr>
          <a:xfrm>
            <a:off x="5580112" y="475829"/>
            <a:ext cx="3225168" cy="1298465"/>
            <a:chOff x="179512" y="0"/>
            <a:chExt cx="1022124" cy="411511"/>
          </a:xfrm>
          <a:solidFill>
            <a:schemeClr val="bg1"/>
          </a:solidFill>
        </p:grpSpPr>
        <p:sp>
          <p:nvSpPr>
            <p:cNvPr id="25" name="Freeform 9"/>
            <p:cNvSpPr/>
            <p:nvPr/>
          </p:nvSpPr>
          <p:spPr bwMode="auto">
            <a:xfrm>
              <a:off x="595933" y="165822"/>
              <a:ext cx="605703" cy="245689"/>
            </a:xfrm>
            <a:custGeom>
              <a:avLst/>
              <a:gdLst/>
              <a:ahLst/>
              <a:cxnLst/>
              <a:rect l="l" t="t" r="r" b="b"/>
              <a:pathLst>
                <a:path w="605703" h="245689">
                  <a:moveTo>
                    <a:pt x="304721" y="0"/>
                  </a:moveTo>
                  <a:cubicBezTo>
                    <a:pt x="304721" y="0"/>
                    <a:pt x="304721" y="0"/>
                    <a:pt x="323416" y="61656"/>
                  </a:cubicBezTo>
                  <a:cubicBezTo>
                    <a:pt x="343980" y="63524"/>
                    <a:pt x="366413" y="67261"/>
                    <a:pt x="386977" y="74734"/>
                  </a:cubicBezTo>
                  <a:cubicBezTo>
                    <a:pt x="386977" y="74734"/>
                    <a:pt x="386977" y="74734"/>
                    <a:pt x="428105" y="20552"/>
                  </a:cubicBezTo>
                  <a:cubicBezTo>
                    <a:pt x="428105" y="20552"/>
                    <a:pt x="428105" y="20552"/>
                    <a:pt x="487928" y="50446"/>
                  </a:cubicBezTo>
                  <a:cubicBezTo>
                    <a:pt x="487928" y="50446"/>
                    <a:pt x="487928" y="50446"/>
                    <a:pt x="469233" y="112101"/>
                  </a:cubicBezTo>
                  <a:cubicBezTo>
                    <a:pt x="482319" y="125180"/>
                    <a:pt x="497275" y="138258"/>
                    <a:pt x="510361" y="151337"/>
                  </a:cubicBezTo>
                  <a:cubicBezTo>
                    <a:pt x="510361" y="151337"/>
                    <a:pt x="510361" y="151337"/>
                    <a:pt x="570184" y="128917"/>
                  </a:cubicBezTo>
                  <a:cubicBezTo>
                    <a:pt x="570184" y="128917"/>
                    <a:pt x="570184" y="128917"/>
                    <a:pt x="605703" y="184967"/>
                  </a:cubicBezTo>
                  <a:cubicBezTo>
                    <a:pt x="605703" y="184967"/>
                    <a:pt x="605703" y="184967"/>
                    <a:pt x="558967" y="226071"/>
                  </a:cubicBezTo>
                  <a:cubicBezTo>
                    <a:pt x="561390" y="235089"/>
                    <a:pt x="564040" y="240597"/>
                    <a:pt x="565411" y="245689"/>
                  </a:cubicBezTo>
                  <a:lnTo>
                    <a:pt x="513419" y="245689"/>
                  </a:lnTo>
                  <a:lnTo>
                    <a:pt x="499144" y="211124"/>
                  </a:lnTo>
                  <a:cubicBezTo>
                    <a:pt x="433713" y="108365"/>
                    <a:pt x="297243" y="76603"/>
                    <a:pt x="194423" y="141995"/>
                  </a:cubicBezTo>
                  <a:cubicBezTo>
                    <a:pt x="153385" y="167349"/>
                    <a:pt x="123664" y="204013"/>
                    <a:pt x="107261" y="245689"/>
                  </a:cubicBezTo>
                  <a:lnTo>
                    <a:pt x="37433" y="245689"/>
                  </a:lnTo>
                  <a:cubicBezTo>
                    <a:pt x="29407" y="239880"/>
                    <a:pt x="17541" y="231293"/>
                    <a:pt x="0" y="218598"/>
                  </a:cubicBezTo>
                  <a:cubicBezTo>
                    <a:pt x="0" y="218598"/>
                    <a:pt x="0" y="218598"/>
                    <a:pt x="28041" y="158810"/>
                  </a:cubicBezTo>
                  <a:cubicBezTo>
                    <a:pt x="28041" y="158810"/>
                    <a:pt x="28041" y="158810"/>
                    <a:pt x="91603" y="175626"/>
                  </a:cubicBezTo>
                  <a:cubicBezTo>
                    <a:pt x="100950" y="164415"/>
                    <a:pt x="110298" y="153205"/>
                    <a:pt x="119645" y="143864"/>
                  </a:cubicBezTo>
                  <a:cubicBezTo>
                    <a:pt x="119645" y="143864"/>
                    <a:pt x="119645" y="143864"/>
                    <a:pt x="91603" y="82208"/>
                  </a:cubicBezTo>
                  <a:cubicBezTo>
                    <a:pt x="91603" y="82208"/>
                    <a:pt x="91603" y="82208"/>
                    <a:pt x="145817" y="42972"/>
                  </a:cubicBezTo>
                  <a:cubicBezTo>
                    <a:pt x="145817" y="42972"/>
                    <a:pt x="145817" y="42972"/>
                    <a:pt x="192554" y="89681"/>
                  </a:cubicBezTo>
                  <a:cubicBezTo>
                    <a:pt x="205640" y="84076"/>
                    <a:pt x="220595" y="78471"/>
                    <a:pt x="233682" y="74734"/>
                  </a:cubicBezTo>
                  <a:cubicBezTo>
                    <a:pt x="233682" y="74734"/>
                    <a:pt x="233682" y="74734"/>
                    <a:pt x="237421" y="7473"/>
                  </a:cubicBezTo>
                  <a:cubicBezTo>
                    <a:pt x="237421" y="7473"/>
                    <a:pt x="237421" y="7473"/>
                    <a:pt x="304721" y="0"/>
                  </a:cubicBezTo>
                  <a:close/>
                </a:path>
              </a:pathLst>
            </a:custGeom>
            <a:grpFill/>
            <a:ln>
              <a:noFill/>
            </a:ln>
          </p:spPr>
          <p:txBody>
            <a:bodyPr vert="horz" wrap="square" lIns="91440" tIns="45720" rIns="91440" bIns="45720" numCol="1" anchor="t" anchorCtr="0" compatLnSpc="1"/>
            <a:lstStyle/>
            <a:p>
              <a:endParaRPr lang="zh-CN" altLang="en-US"/>
            </a:p>
          </p:txBody>
        </p:sp>
        <p:sp>
          <p:nvSpPr>
            <p:cNvPr id="26" name="Freeform 9"/>
            <p:cNvSpPr/>
            <p:nvPr/>
          </p:nvSpPr>
          <p:spPr bwMode="auto">
            <a:xfrm rot="10800000">
              <a:off x="179512" y="0"/>
              <a:ext cx="605703" cy="245689"/>
            </a:xfrm>
            <a:custGeom>
              <a:avLst/>
              <a:gdLst/>
              <a:ahLst/>
              <a:cxnLst/>
              <a:rect l="l" t="t" r="r" b="b"/>
              <a:pathLst>
                <a:path w="605703" h="245689">
                  <a:moveTo>
                    <a:pt x="304721" y="0"/>
                  </a:moveTo>
                  <a:cubicBezTo>
                    <a:pt x="304721" y="0"/>
                    <a:pt x="304721" y="0"/>
                    <a:pt x="323416" y="61656"/>
                  </a:cubicBezTo>
                  <a:cubicBezTo>
                    <a:pt x="343980" y="63524"/>
                    <a:pt x="366413" y="67261"/>
                    <a:pt x="386977" y="74734"/>
                  </a:cubicBezTo>
                  <a:cubicBezTo>
                    <a:pt x="386977" y="74734"/>
                    <a:pt x="386977" y="74734"/>
                    <a:pt x="428105" y="20552"/>
                  </a:cubicBezTo>
                  <a:cubicBezTo>
                    <a:pt x="428105" y="20552"/>
                    <a:pt x="428105" y="20552"/>
                    <a:pt x="487928" y="50446"/>
                  </a:cubicBezTo>
                  <a:cubicBezTo>
                    <a:pt x="487928" y="50446"/>
                    <a:pt x="487928" y="50446"/>
                    <a:pt x="469233" y="112101"/>
                  </a:cubicBezTo>
                  <a:cubicBezTo>
                    <a:pt x="482319" y="125180"/>
                    <a:pt x="497275" y="138258"/>
                    <a:pt x="510361" y="151337"/>
                  </a:cubicBezTo>
                  <a:cubicBezTo>
                    <a:pt x="510361" y="151337"/>
                    <a:pt x="510361" y="151337"/>
                    <a:pt x="570184" y="128917"/>
                  </a:cubicBezTo>
                  <a:cubicBezTo>
                    <a:pt x="570184" y="128917"/>
                    <a:pt x="570184" y="128917"/>
                    <a:pt x="605703" y="184967"/>
                  </a:cubicBezTo>
                  <a:cubicBezTo>
                    <a:pt x="605703" y="184967"/>
                    <a:pt x="605703" y="184967"/>
                    <a:pt x="558967" y="226071"/>
                  </a:cubicBezTo>
                  <a:cubicBezTo>
                    <a:pt x="561390" y="235089"/>
                    <a:pt x="564040" y="240597"/>
                    <a:pt x="565411" y="245689"/>
                  </a:cubicBezTo>
                  <a:lnTo>
                    <a:pt x="513419" y="245689"/>
                  </a:lnTo>
                  <a:lnTo>
                    <a:pt x="499144" y="211124"/>
                  </a:lnTo>
                  <a:cubicBezTo>
                    <a:pt x="433713" y="108365"/>
                    <a:pt x="297243" y="76603"/>
                    <a:pt x="194423" y="141995"/>
                  </a:cubicBezTo>
                  <a:cubicBezTo>
                    <a:pt x="153385" y="167349"/>
                    <a:pt x="123664" y="204013"/>
                    <a:pt x="107261" y="245689"/>
                  </a:cubicBezTo>
                  <a:lnTo>
                    <a:pt x="37433" y="245689"/>
                  </a:lnTo>
                  <a:cubicBezTo>
                    <a:pt x="29407" y="239880"/>
                    <a:pt x="17541" y="231293"/>
                    <a:pt x="0" y="218598"/>
                  </a:cubicBezTo>
                  <a:cubicBezTo>
                    <a:pt x="0" y="218598"/>
                    <a:pt x="0" y="218598"/>
                    <a:pt x="28041" y="158810"/>
                  </a:cubicBezTo>
                  <a:cubicBezTo>
                    <a:pt x="28041" y="158810"/>
                    <a:pt x="28041" y="158810"/>
                    <a:pt x="91603" y="175626"/>
                  </a:cubicBezTo>
                  <a:cubicBezTo>
                    <a:pt x="100950" y="164415"/>
                    <a:pt x="110298" y="153205"/>
                    <a:pt x="119645" y="143864"/>
                  </a:cubicBezTo>
                  <a:cubicBezTo>
                    <a:pt x="119645" y="143864"/>
                    <a:pt x="119645" y="143864"/>
                    <a:pt x="91603" y="82208"/>
                  </a:cubicBezTo>
                  <a:cubicBezTo>
                    <a:pt x="91603" y="82208"/>
                    <a:pt x="91603" y="82208"/>
                    <a:pt x="145817" y="42972"/>
                  </a:cubicBezTo>
                  <a:cubicBezTo>
                    <a:pt x="145817" y="42972"/>
                    <a:pt x="145817" y="42972"/>
                    <a:pt x="192554" y="89681"/>
                  </a:cubicBezTo>
                  <a:cubicBezTo>
                    <a:pt x="205640" y="84076"/>
                    <a:pt x="220595" y="78471"/>
                    <a:pt x="233682" y="74734"/>
                  </a:cubicBezTo>
                  <a:cubicBezTo>
                    <a:pt x="233682" y="74734"/>
                    <a:pt x="233682" y="74734"/>
                    <a:pt x="237421" y="7473"/>
                  </a:cubicBezTo>
                  <a:cubicBezTo>
                    <a:pt x="237421" y="7473"/>
                    <a:pt x="237421" y="7473"/>
                    <a:pt x="304721" y="0"/>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27" name="矩形 26"/>
          <p:cNvSpPr/>
          <p:nvPr/>
        </p:nvSpPr>
        <p:spPr>
          <a:xfrm>
            <a:off x="0" y="1520360"/>
            <a:ext cx="9144000" cy="94867"/>
          </a:xfrm>
          <a:prstGeom prst="rect">
            <a:avLst/>
          </a:prstGeom>
          <a:gradFill flip="none" rotWithShape="1">
            <a:gsLst>
              <a:gs pos="0">
                <a:srgbClr val="3B9FD2"/>
              </a:gs>
              <a:gs pos="100000">
                <a:srgbClr val="272657"/>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矩形 27"/>
          <p:cNvSpPr/>
          <p:nvPr/>
        </p:nvSpPr>
        <p:spPr>
          <a:xfrm>
            <a:off x="566361" y="617210"/>
            <a:ext cx="7542717" cy="7875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各承办学校要根据大赛参赛选手数量情况筹备耗材、准备设备 ，提前做好各种预案等相关工作。每项工作安排具体负责人，检查审核人等，保证落实到位。</a:t>
            </a:r>
          </a:p>
        </p:txBody>
      </p:sp>
      <p:sp>
        <p:nvSpPr>
          <p:cNvPr id="4" name="矩形 3"/>
          <p:cNvSpPr/>
          <p:nvPr/>
        </p:nvSpPr>
        <p:spPr>
          <a:xfrm>
            <a:off x="566362" y="1615228"/>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1610941"/>
            <a:ext cx="356188" cy="461665"/>
          </a:xfrm>
          <a:prstGeom prst="rect">
            <a:avLst/>
          </a:prstGeom>
          <a:noFill/>
        </p:spPr>
        <p:txBody>
          <a:bodyPr wrap="none" rtlCol="0">
            <a:spAutoFit/>
          </a:bodyPr>
          <a:lstStyle/>
          <a:p>
            <a:r>
              <a:rPr lang="en-US" altLang="zh-CN" sz="2400" b="1" dirty="0">
                <a:solidFill>
                  <a:schemeClr val="bg1"/>
                </a:solidFill>
              </a:rPr>
              <a:t>1</a:t>
            </a:r>
            <a:endParaRPr lang="zh-CN" altLang="en-US" sz="2400" b="1" dirty="0">
              <a:solidFill>
                <a:schemeClr val="bg1"/>
              </a:solidFill>
            </a:endParaRPr>
          </a:p>
        </p:txBody>
      </p:sp>
      <p:cxnSp>
        <p:nvCxnSpPr>
          <p:cNvPr id="34" name="直接连接符 33"/>
          <p:cNvCxnSpPr/>
          <p:nvPr/>
        </p:nvCxnSpPr>
        <p:spPr>
          <a:xfrm>
            <a:off x="566361" y="2028964"/>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1610941"/>
            <a:ext cx="2031325" cy="451406"/>
          </a:xfrm>
          <a:prstGeom prst="rect">
            <a:avLst/>
          </a:prstGeom>
        </p:spPr>
        <p:txBody>
          <a:bodyPr wrap="none">
            <a:spAutoFit/>
          </a:bodyPr>
          <a:lstStyle/>
          <a:p>
            <a:pPr>
              <a:lnSpc>
                <a:spcPts val="2800"/>
              </a:lnSpc>
            </a:pPr>
            <a:r>
              <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编写赛项实施方案</a:t>
            </a:r>
          </a:p>
        </p:txBody>
      </p:sp>
      <p:sp>
        <p:nvSpPr>
          <p:cNvPr id="36" name="矩形 35"/>
          <p:cNvSpPr/>
          <p:nvPr/>
        </p:nvSpPr>
        <p:spPr>
          <a:xfrm>
            <a:off x="566362" y="2047206"/>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2041663"/>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28093" y="2025470"/>
            <a:ext cx="6960331" cy="19851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实施方案包括承办赛项全部流程，要简明扼要准确，不能丢项；方案每项工作要落实责任人，不挂虚名；方案框架格式原则依据模板和行文规范编写，可以根据需求扩充</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10</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9</a:t>
            </a:r>
            <a:r>
              <a:rPr lang="zh-CN" altLang="en-US" sz="1600" dirty="0" smtClean="0">
                <a:latin typeface="微软雅黑" panose="020B0503020204020204" pitchFamily="34" charset="-122"/>
                <a:ea typeface="微软雅黑" panose="020B0503020204020204" pitchFamily="34" charset="-122"/>
              </a:rPr>
              <a:t>日</a:t>
            </a:r>
            <a:r>
              <a:rPr lang="zh-CN" altLang="en-US" sz="1600" dirty="0">
                <a:latin typeface="微软雅黑" panose="020B0503020204020204" pitchFamily="34" charset="-122"/>
                <a:ea typeface="微软雅黑" panose="020B0503020204020204" pitchFamily="34" charset="-122"/>
              </a:rPr>
              <a:t>下班前交大赛办</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algn="just">
              <a:lnSpc>
                <a:spcPct val="150000"/>
              </a:lnSpc>
            </a:pPr>
            <a:r>
              <a:rPr lang="zh-CN" altLang="en-US" sz="1600" dirty="0" smtClean="0">
                <a:latin typeface="微软雅黑" panose="020B0503020204020204" pitchFamily="34" charset="-122"/>
                <a:ea typeface="微软雅黑" panose="020B0503020204020204" pitchFamily="34" charset="-122"/>
              </a:rPr>
              <a:t>邮箱</a:t>
            </a:r>
            <a:r>
              <a:rPr lang="zh-CN" altLang="en-US" sz="1600" dirty="0">
                <a:latin typeface="微软雅黑" panose="020B0503020204020204" pitchFamily="34" charset="-122"/>
                <a:ea typeface="微软雅黑" panose="020B0503020204020204" pitchFamily="34" charset="-122"/>
              </a:rPr>
              <a:t>地址</a:t>
            </a:r>
            <a:r>
              <a:rPr lang="zh-CN" altLang="en-US" sz="1600" dirty="0" smtClean="0">
                <a:latin typeface="微软雅黑" panose="020B0503020204020204" pitchFamily="34" charset="-122"/>
                <a:ea typeface="微软雅黑" panose="020B0503020204020204" pitchFamily="34" charset="-122"/>
              </a:rPr>
              <a:t>：</a:t>
            </a:r>
            <a:r>
              <a:rPr lang="en-US" sz="1600" dirty="0" smtClean="0">
                <a:solidFill>
                  <a:srgbClr val="FF0000"/>
                </a:solidFill>
              </a:rPr>
              <a:t>156626160 @</a:t>
            </a:r>
            <a:r>
              <a:rPr lang="en-US" sz="1600" dirty="0" err="1" smtClean="0">
                <a:solidFill>
                  <a:srgbClr val="FF0000"/>
                </a:solidFill>
              </a:rPr>
              <a:t>qq.com</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办公电话：</a:t>
            </a:r>
            <a:r>
              <a:rPr lang="en-US" altLang="zh-CN" sz="1600" dirty="0">
                <a:latin typeface="微软雅黑" panose="020B0503020204020204" pitchFamily="34" charset="-122"/>
                <a:ea typeface="微软雅黑" panose="020B0503020204020204" pitchFamily="34" charset="-122"/>
              </a:rPr>
              <a:t>89636178</a:t>
            </a:r>
            <a:r>
              <a:rPr lang="zh-CN" altLang="en-US" sz="1600" dirty="0">
                <a:latin typeface="微软雅黑" panose="020B0503020204020204" pitchFamily="34" charset="-122"/>
                <a:ea typeface="微软雅黑" panose="020B0503020204020204" pitchFamily="34" charset="-122"/>
              </a:rPr>
              <a:t>，由大赛办负责人审阅后，在大赛网站公布。此项内容按照考核办法进行考核记录</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04867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400" b="1" spc="300" dirty="0" smtClean="0">
                <a:solidFill>
                  <a:schemeClr val="bg1"/>
                </a:solidFill>
                <a:latin typeface="微软雅黑" panose="020B0503020204020204" pitchFamily="34" charset="-122"/>
                <a:ea typeface="微软雅黑" panose="020B0503020204020204" pitchFamily="34" charset="-122"/>
              </a:rPr>
              <a:t> </a:t>
            </a:r>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480115"/>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475828"/>
            <a:ext cx="356188" cy="461665"/>
          </a:xfrm>
          <a:prstGeom prst="rect">
            <a:avLst/>
          </a:prstGeom>
          <a:noFill/>
        </p:spPr>
        <p:txBody>
          <a:bodyPr wrap="none" rtlCol="0">
            <a:spAutoFit/>
          </a:bodyPr>
          <a:lstStyle/>
          <a:p>
            <a:r>
              <a:rPr lang="en-US" altLang="zh-CN" sz="2400" b="1" dirty="0" smtClean="0">
                <a:solidFill>
                  <a:schemeClr val="bg1"/>
                </a:solidFill>
              </a:rPr>
              <a:t>2</a:t>
            </a:r>
            <a:endParaRPr lang="zh-CN" altLang="en-US" sz="2400" b="1" dirty="0">
              <a:solidFill>
                <a:schemeClr val="bg1"/>
              </a:solidFill>
            </a:endParaRPr>
          </a:p>
        </p:txBody>
      </p:sp>
      <p:cxnSp>
        <p:nvCxnSpPr>
          <p:cNvPr id="34" name="直接连接符 33"/>
          <p:cNvCxnSpPr/>
          <p:nvPr/>
        </p:nvCxnSpPr>
        <p:spPr>
          <a:xfrm>
            <a:off x="566361" y="893851"/>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475828"/>
            <a:ext cx="1800493" cy="451406"/>
          </a:xfrm>
          <a:prstGeom prst="rect">
            <a:avLst/>
          </a:prstGeom>
        </p:spPr>
        <p:txBody>
          <a:bodyPr wrap="none">
            <a:spAutoFit/>
          </a:bodyPr>
          <a:lstStyle/>
          <a:p>
            <a:pPr>
              <a:lnSpc>
                <a:spcPts val="2800"/>
              </a:lnSpc>
            </a:pPr>
            <a:r>
              <a:rPr lang="zh-CN" altLang="en-US" b="1" kern="100" dirty="0" smtClean="0">
                <a:solidFill>
                  <a:srgbClr val="00679F"/>
                </a:solidFill>
                <a:latin typeface="微软雅黑" panose="020B0503020204020204" pitchFamily="34" charset="-122"/>
                <a:ea typeface="微软雅黑" panose="020B0503020204020204" pitchFamily="34" charset="-122"/>
                <a:cs typeface="仿宋" panose="02010609060101010101" pitchFamily="49" charset="-122"/>
              </a:rPr>
              <a:t>组织</a:t>
            </a: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赛</a:t>
            </a:r>
            <a:r>
              <a:rPr lang="zh-CN" altLang="en-US" b="1" kern="100" dirty="0" smtClean="0">
                <a:solidFill>
                  <a:srgbClr val="00679F"/>
                </a:solidFill>
                <a:latin typeface="微软雅黑" panose="020B0503020204020204" pitchFamily="34" charset="-122"/>
                <a:ea typeface="微软雅黑" panose="020B0503020204020204" pitchFamily="34" charset="-122"/>
                <a:cs typeface="仿宋" panose="02010609060101010101" pitchFamily="49" charset="-122"/>
              </a:rPr>
              <a:t>项说明</a:t>
            </a: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会</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2" y="912093"/>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906550"/>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28093" y="905688"/>
            <a:ext cx="6960331" cy="40626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b="1" dirty="0">
                <a:latin typeface="微软雅黑" panose="020B0503020204020204" pitchFamily="34" charset="-122"/>
                <a:ea typeface="微软雅黑" panose="020B0503020204020204" pitchFamily="34" charset="-122"/>
              </a:rPr>
              <a:t>赛项说明会的通知</a:t>
            </a:r>
            <a:r>
              <a:rPr lang="zh-CN" altLang="en-US" sz="1400" b="1" dirty="0" smtClean="0">
                <a:latin typeface="微软雅黑" panose="020B0503020204020204" pitchFamily="34" charset="-122"/>
                <a:ea typeface="微软雅黑" panose="020B0503020204020204" pitchFamily="34" charset="-122"/>
              </a:rPr>
              <a:t>（发</a:t>
            </a:r>
            <a:r>
              <a:rPr lang="zh-CN" altLang="en-US" sz="1400" b="1" dirty="0">
                <a:latin typeface="微软雅黑" panose="020B0503020204020204" pitchFamily="34" charset="-122"/>
                <a:ea typeface="微软雅黑" panose="020B0503020204020204" pitchFamily="34" charset="-122"/>
              </a:rPr>
              <a:t>至大赛办）通知</a:t>
            </a:r>
            <a:r>
              <a:rPr lang="zh-CN" altLang="en-US" sz="1400" b="1" dirty="0" smtClean="0">
                <a:latin typeface="微软雅黑" panose="020B0503020204020204" pitchFamily="34" charset="-122"/>
                <a:ea typeface="微软雅黑" panose="020B0503020204020204" pitchFamily="34" charset="-122"/>
              </a:rPr>
              <a:t>包括：</a:t>
            </a:r>
            <a:endParaRPr lang="en-US" altLang="zh-CN" sz="1400" b="1" dirty="0" smtClean="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rPr>
              <a:t>赛</a:t>
            </a:r>
            <a:r>
              <a:rPr lang="zh-CN" altLang="en-US" sz="1400" dirty="0">
                <a:latin typeface="微软雅黑" panose="020B0503020204020204" pitchFamily="34" charset="-122"/>
                <a:ea typeface="微软雅黑" panose="020B0503020204020204" pitchFamily="34" charset="-122"/>
              </a:rPr>
              <a:t>项名称 </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rPr>
              <a:t>时间</a:t>
            </a:r>
            <a:r>
              <a:rPr lang="zh-CN" altLang="en-US" sz="1400" dirty="0">
                <a:latin typeface="微软雅黑" panose="020B0503020204020204" pitchFamily="34" charset="-122"/>
                <a:ea typeface="微软雅黑" panose="020B0503020204020204" pitchFamily="34" charset="-122"/>
              </a:rPr>
              <a:t>（精确到点</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rPr>
              <a:t>地点</a:t>
            </a:r>
            <a:r>
              <a:rPr lang="zh-CN" altLang="en-US" sz="1400" dirty="0">
                <a:latin typeface="微软雅黑" panose="020B0503020204020204" pitchFamily="34" charset="-122"/>
                <a:ea typeface="微软雅黑" panose="020B0503020204020204" pitchFamily="34" charset="-122"/>
              </a:rPr>
              <a:t>（精确到房间号</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rPr>
              <a:t>联络</a:t>
            </a:r>
            <a:r>
              <a:rPr lang="zh-CN" altLang="en-US" sz="1400" dirty="0">
                <a:latin typeface="微软雅黑" panose="020B0503020204020204" pitchFamily="34" charset="-122"/>
                <a:ea typeface="微软雅黑" panose="020B0503020204020204" pitchFamily="34" charset="-122"/>
              </a:rPr>
              <a:t>人（电话）</a:t>
            </a:r>
            <a:r>
              <a:rPr lang="en-US" altLang="zh-CN" sz="1400" dirty="0" smtClean="0">
                <a:latin typeface="微软雅黑" panose="020B0503020204020204" pitchFamily="34" charset="-122"/>
                <a:ea typeface="微软雅黑" panose="020B0503020204020204" pitchFamily="34" charset="-122"/>
              </a:rPr>
              <a:t>;</a:t>
            </a:r>
          </a:p>
          <a:p>
            <a:pPr marL="285750" indent="-285750" algn="just">
              <a:lnSpc>
                <a:spcPct val="150000"/>
              </a:lnSpc>
              <a:buFont typeface="Wingdings" panose="05000000000000000000" pitchFamily="2" charset="2"/>
              <a:buChar char="p"/>
            </a:pPr>
            <a:endParaRPr lang="en-US" altLang="zh-CN" sz="1400" dirty="0" smtClean="0">
              <a:latin typeface="微软雅黑" panose="020B0503020204020204" pitchFamily="34" charset="-122"/>
              <a:ea typeface="微软雅黑" panose="020B0503020204020204" pitchFamily="34" charset="-122"/>
            </a:endParaRPr>
          </a:p>
          <a:p>
            <a:pPr algn="just">
              <a:lnSpc>
                <a:spcPct val="150000"/>
              </a:lnSpc>
            </a:pPr>
            <a:r>
              <a:rPr lang="zh-CN" altLang="en-US" sz="1400" b="1" dirty="0" smtClean="0">
                <a:latin typeface="微软雅黑" panose="020B0503020204020204" pitchFamily="34" charset="-122"/>
                <a:ea typeface="微软雅黑" panose="020B0503020204020204" pitchFamily="34" charset="-122"/>
              </a:rPr>
              <a:t>赛项说明</a:t>
            </a:r>
            <a:r>
              <a:rPr lang="zh-CN" altLang="en-US" sz="1400" b="1" dirty="0">
                <a:latin typeface="微软雅黑" panose="020B0503020204020204" pitchFamily="34" charset="-122"/>
                <a:ea typeface="微软雅黑" panose="020B0503020204020204" pitchFamily="34" charset="-122"/>
              </a:rPr>
              <a:t>会必须说明的问题包括</a:t>
            </a:r>
            <a:r>
              <a:rPr lang="zh-CN" altLang="en-US" sz="1400" b="1" dirty="0" smtClean="0">
                <a:latin typeface="微软雅黑" panose="020B0503020204020204" pitchFamily="34" charset="-122"/>
                <a:ea typeface="微软雅黑" panose="020B0503020204020204" pitchFamily="34" charset="-122"/>
              </a:rPr>
              <a:t>：</a:t>
            </a:r>
            <a:endParaRPr lang="en-US" altLang="zh-CN" sz="1400" b="1" dirty="0" smtClean="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t>专家对赛项规程、技术要求、标准、技巧进行培训，解答疑问；</a:t>
            </a:r>
            <a:endParaRPr lang="en-US" altLang="zh-CN" sz="1400" dirty="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smtClean="0"/>
              <a:t>承办学校负责人说明</a:t>
            </a:r>
            <a:r>
              <a:rPr lang="zh-CN" altLang="en-US" sz="1400" dirty="0" smtClean="0">
                <a:latin typeface="微软雅黑" panose="020B0503020204020204" pitchFamily="34" charset="-122"/>
                <a:ea typeface="微软雅黑" panose="020B0503020204020204" pitchFamily="34" charset="-122"/>
              </a:rPr>
              <a:t>比赛整体安排（报到时间，地点，赛程初步安排），赛事</a:t>
            </a:r>
            <a:r>
              <a:rPr lang="zh-CN" altLang="en-US" sz="1400" dirty="0">
                <a:latin typeface="微软雅黑" panose="020B0503020204020204" pitchFamily="34" charset="-122"/>
                <a:ea typeface="微软雅黑" panose="020B0503020204020204" pitchFamily="34" charset="-122"/>
              </a:rPr>
              <a:t>须知以及赛事</a:t>
            </a:r>
            <a:r>
              <a:rPr lang="zh-CN" altLang="en-US" sz="1400" dirty="0" smtClean="0">
                <a:latin typeface="微软雅黑" panose="020B0503020204020204" pitchFamily="34" charset="-122"/>
                <a:ea typeface="微软雅黑" panose="020B0503020204020204" pitchFamily="34" charset="-122"/>
              </a:rPr>
              <a:t>纪律；</a:t>
            </a:r>
            <a:endParaRPr lang="en-US" altLang="zh-CN" sz="1400" dirty="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是否有特殊注意事项（是否自带工具）； </a:t>
            </a:r>
            <a:endParaRPr lang="en-US" altLang="zh-CN" sz="1400" dirty="0">
              <a:latin typeface="微软雅黑" panose="020B0503020204020204" pitchFamily="34" charset="-122"/>
              <a:ea typeface="微软雅黑" panose="020B0503020204020204" pitchFamily="34" charset="-122"/>
            </a:endParaRPr>
          </a:p>
          <a:p>
            <a:pPr marL="285750" indent="-285750" algn="just">
              <a:lnSpc>
                <a:spcPct val="150000"/>
              </a:lnSpc>
              <a:buClr>
                <a:srgbClr val="00679F"/>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可现场参观比赛场地。</a:t>
            </a:r>
          </a:p>
        </p:txBody>
      </p:sp>
      <p:cxnSp>
        <p:nvCxnSpPr>
          <p:cNvPr id="16" name="直接连接符 15"/>
          <p:cNvCxnSpPr/>
          <p:nvPr/>
        </p:nvCxnSpPr>
        <p:spPr>
          <a:xfrm>
            <a:off x="1428092" y="2715766"/>
            <a:ext cx="7176356"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53650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itchFamily="34" charset="-122"/>
                <a:ea typeface="微软雅黑" pitchFamily="34" charset="-122"/>
              </a:rPr>
              <a:t>沈阳职业院校技能大赛总结</a:t>
            </a:r>
            <a:endParaRPr lang="zh-CN" altLang="en-US" b="1" spc="300" dirty="0">
              <a:solidFill>
                <a:schemeClr val="bg1"/>
              </a:solidFill>
              <a:latin typeface="微软雅黑" pitchFamily="34" charset="-122"/>
              <a:ea typeface="微软雅黑" pitchFamily="34" charset="-122"/>
            </a:endParaRPr>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pic>
        <p:nvPicPr>
          <p:cNvPr id="3" name="图片 1" descr="C:\Users\bg1\Desktop\196A3160.JPG"/>
          <p:cNvPicPr>
            <a:picLocks noChangeAspect="1" noChangeArrowheads="1"/>
          </p:cNvPicPr>
          <p:nvPr/>
        </p:nvPicPr>
        <p:blipFill>
          <a:blip r:embed="rId2" cstate="print"/>
          <a:srcRect/>
          <a:stretch>
            <a:fillRect/>
          </a:stretch>
        </p:blipFill>
        <p:spPr>
          <a:xfrm>
            <a:off x="1187624" y="1059582"/>
            <a:ext cx="2614930" cy="1871345"/>
          </a:xfrm>
          <a:prstGeom prst="rect">
            <a:avLst/>
          </a:prstGeom>
          <a:noFill/>
          <a:ln w="9525">
            <a:noFill/>
            <a:miter lim="800000"/>
            <a:headEnd/>
            <a:tailEnd/>
          </a:ln>
        </p:spPr>
      </p:pic>
      <p:pic>
        <p:nvPicPr>
          <p:cNvPr id="4" name="图片 2" descr="C:\Users\bg1\Desktop\196A3254.JPG"/>
          <p:cNvPicPr>
            <a:picLocks noChangeAspect="1" noChangeArrowheads="1"/>
          </p:cNvPicPr>
          <p:nvPr/>
        </p:nvPicPr>
        <p:blipFill>
          <a:blip r:embed="rId3" cstate="print"/>
          <a:srcRect/>
          <a:stretch>
            <a:fillRect/>
          </a:stretch>
        </p:blipFill>
        <p:spPr>
          <a:xfrm>
            <a:off x="5004048" y="987574"/>
            <a:ext cx="2692400" cy="1945640"/>
          </a:xfrm>
          <a:prstGeom prst="rect">
            <a:avLst/>
          </a:prstGeom>
          <a:noFill/>
          <a:ln w="9525">
            <a:noFill/>
            <a:miter lim="800000"/>
            <a:headEnd/>
            <a:tailEnd/>
          </a:ln>
        </p:spPr>
      </p:pic>
      <p:pic>
        <p:nvPicPr>
          <p:cNvPr id="5" name="图片 3" descr="C:\Users\bg1\Desktop\196A3191.JPG"/>
          <p:cNvPicPr>
            <a:picLocks noChangeAspect="1" noChangeArrowheads="1"/>
          </p:cNvPicPr>
          <p:nvPr/>
        </p:nvPicPr>
        <p:blipFill>
          <a:blip r:embed="rId4" cstate="print"/>
          <a:srcRect/>
          <a:stretch>
            <a:fillRect/>
          </a:stretch>
        </p:blipFill>
        <p:spPr>
          <a:xfrm>
            <a:off x="3059832" y="2859782"/>
            <a:ext cx="2733675" cy="18021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57158" y="0"/>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1135877"/>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1131590"/>
            <a:ext cx="356188" cy="461665"/>
          </a:xfrm>
          <a:prstGeom prst="rect">
            <a:avLst/>
          </a:prstGeom>
          <a:noFill/>
        </p:spPr>
        <p:txBody>
          <a:bodyPr wrap="none" rtlCol="0">
            <a:spAutoFit/>
          </a:bodyPr>
          <a:lstStyle/>
          <a:p>
            <a:r>
              <a:rPr lang="en-US" altLang="zh-CN" sz="2400" b="1" dirty="0" smtClean="0">
                <a:solidFill>
                  <a:schemeClr val="bg1"/>
                </a:solidFill>
              </a:rPr>
              <a:t>3</a:t>
            </a:r>
            <a:endParaRPr lang="zh-CN" altLang="en-US" sz="2400" b="1" dirty="0">
              <a:solidFill>
                <a:schemeClr val="bg1"/>
              </a:solidFill>
            </a:endParaRPr>
          </a:p>
        </p:txBody>
      </p:sp>
      <p:cxnSp>
        <p:nvCxnSpPr>
          <p:cNvPr id="34" name="直接连接符 33"/>
          <p:cNvCxnSpPr/>
          <p:nvPr/>
        </p:nvCxnSpPr>
        <p:spPr>
          <a:xfrm>
            <a:off x="566361" y="1549613"/>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1131590"/>
            <a:ext cx="18004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组织召开领队会</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2" y="1567855"/>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1562312"/>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28093" y="1561450"/>
            <a:ext cx="6960331" cy="23544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领队会可以和赛项说明会一起开，也可以在大赛前一天下午</a:t>
            </a:r>
            <a:r>
              <a:rPr lang="en-US" altLang="zh-CN" sz="1400" dirty="0">
                <a:latin typeface="微软雅黑" panose="020B0503020204020204" pitchFamily="34" charset="-122"/>
                <a:ea typeface="微软雅黑" panose="020B0503020204020204" pitchFamily="34" charset="-122"/>
              </a:rPr>
              <a:t>13:30</a:t>
            </a:r>
            <a:r>
              <a:rPr lang="zh-CN" altLang="en-US" sz="1400" dirty="0">
                <a:latin typeface="微软雅黑" panose="020B0503020204020204" pitchFamily="34" charset="-122"/>
                <a:ea typeface="微软雅黑" panose="020B0503020204020204" pitchFamily="34" charset="-122"/>
              </a:rPr>
              <a:t>各承办单位召开（时间可以由承办单位具体确定）； </a:t>
            </a:r>
            <a:endParaRPr lang="en-US" altLang="zh-CN" sz="1400"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400" dirty="0" smtClean="0">
              <a:latin typeface="微软雅黑" panose="020B0503020204020204" pitchFamily="34" charset="-122"/>
              <a:ea typeface="微软雅黑" panose="020B0503020204020204" pitchFamily="34" charset="-122"/>
            </a:endParaRPr>
          </a:p>
          <a:p>
            <a:pPr algn="just">
              <a:lnSpc>
                <a:spcPct val="150000"/>
              </a:lnSpc>
            </a:pPr>
            <a:r>
              <a:rPr lang="zh-CN" altLang="en-US" sz="1400" b="1" dirty="0" smtClean="0">
                <a:latin typeface="微软雅黑" panose="020B0503020204020204" pitchFamily="34" charset="-122"/>
                <a:ea typeface="微软雅黑" panose="020B0503020204020204" pitchFamily="34" charset="-122"/>
              </a:rPr>
              <a:t>领队</a:t>
            </a:r>
            <a:r>
              <a:rPr lang="zh-CN" altLang="en-US" sz="1400" b="1" dirty="0">
                <a:latin typeface="微软雅黑" panose="020B0503020204020204" pitchFamily="34" charset="-122"/>
                <a:ea typeface="微软雅黑" panose="020B0503020204020204" pitchFamily="34" charset="-122"/>
              </a:rPr>
              <a:t>会必须完成内容包括</a:t>
            </a:r>
            <a:r>
              <a:rPr lang="zh-CN" altLang="en-US" sz="1400" b="1" dirty="0" smtClean="0">
                <a:latin typeface="微软雅黑" panose="020B0503020204020204" pitchFamily="34" charset="-122"/>
                <a:ea typeface="微软雅黑" panose="020B0503020204020204" pitchFamily="34" charset="-122"/>
              </a:rPr>
              <a:t>：</a:t>
            </a:r>
            <a:endParaRPr lang="en-US" altLang="zh-CN" sz="1400" b="1" dirty="0" smtClean="0">
              <a:latin typeface="微软雅黑" panose="020B0503020204020204" pitchFamily="34" charset="-122"/>
              <a:ea typeface="微软雅黑" panose="020B0503020204020204" pitchFamily="34" charset="-122"/>
            </a:endParaRPr>
          </a:p>
          <a:p>
            <a:pPr algn="just">
              <a:lnSpc>
                <a:spcPct val="150000"/>
              </a:lnSpc>
            </a:pPr>
            <a:r>
              <a:rPr lang="zh-CN" altLang="en-US" sz="1400" dirty="0" smtClean="0">
                <a:latin typeface="微软雅黑" panose="020B0503020204020204" pitchFamily="34" charset="-122"/>
                <a:ea typeface="微软雅黑" panose="020B0503020204020204" pitchFamily="34" charset="-122"/>
              </a:rPr>
              <a:t>明确</a:t>
            </a:r>
            <a:r>
              <a:rPr lang="zh-CN" altLang="en-US" sz="1400" dirty="0">
                <a:latin typeface="微软雅黑" panose="020B0503020204020204" pitchFamily="34" charset="-122"/>
                <a:ea typeface="微软雅黑" panose="020B0503020204020204" pitchFamily="34" charset="-122"/>
              </a:rPr>
              <a:t>比赛整体时间安排，注意事项。明确比赛纪律</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algn="just">
              <a:lnSpc>
                <a:spcPct val="150000"/>
              </a:lnSpc>
            </a:pPr>
            <a:r>
              <a:rPr lang="zh-CN" altLang="en-US" sz="1400" dirty="0" smtClean="0">
                <a:latin typeface="微软雅黑" panose="020B0503020204020204" pitchFamily="34" charset="-122"/>
                <a:ea typeface="微软雅黑" panose="020B0503020204020204" pitchFamily="34" charset="-122"/>
              </a:rPr>
              <a:t>发放</a:t>
            </a:r>
            <a:r>
              <a:rPr lang="zh-CN" altLang="en-US" sz="1400" dirty="0">
                <a:latin typeface="微软雅黑" panose="020B0503020204020204" pitchFamily="34" charset="-122"/>
                <a:ea typeface="微软雅黑" panose="020B0503020204020204" pitchFamily="34" charset="-122"/>
              </a:rPr>
              <a:t>大赛手册、参赛胸卡等物品；完成抽签等赛前准备工作</a:t>
            </a:r>
            <a:r>
              <a:rPr lang="zh-CN" altLang="en-US" sz="14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pPr algn="just">
              <a:lnSpc>
                <a:spcPct val="150000"/>
              </a:lnSpc>
            </a:pPr>
            <a:r>
              <a:rPr lang="zh-CN" altLang="en-US" sz="1400" dirty="0" smtClean="0">
                <a:latin typeface="微软雅黑" panose="020B0503020204020204" pitchFamily="34" charset="-122"/>
                <a:ea typeface="微软雅黑" panose="020B0503020204020204" pitchFamily="34" charset="-122"/>
              </a:rPr>
              <a:t>个别</a:t>
            </a:r>
            <a:r>
              <a:rPr lang="zh-CN" altLang="en-US" sz="1400" dirty="0">
                <a:latin typeface="微软雅黑" panose="020B0503020204020204" pitchFamily="34" charset="-122"/>
                <a:ea typeface="微软雅黑" panose="020B0503020204020204" pitchFamily="34" charset="-122"/>
              </a:rPr>
              <a:t>赛项可进行理论考试，但要提前通知大赛办公室，以便安排派送试题、装机等工作。</a:t>
            </a:r>
          </a:p>
        </p:txBody>
      </p:sp>
      <p:cxnSp>
        <p:nvCxnSpPr>
          <p:cNvPr id="16" name="直接连接符 15"/>
          <p:cNvCxnSpPr/>
          <p:nvPr/>
        </p:nvCxnSpPr>
        <p:spPr>
          <a:xfrm>
            <a:off x="1428092" y="2363416"/>
            <a:ext cx="7176356"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428596" y="0"/>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1303854"/>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1299567"/>
            <a:ext cx="356188" cy="461665"/>
          </a:xfrm>
          <a:prstGeom prst="rect">
            <a:avLst/>
          </a:prstGeom>
          <a:noFill/>
        </p:spPr>
        <p:txBody>
          <a:bodyPr wrap="none" rtlCol="0">
            <a:spAutoFit/>
          </a:bodyPr>
          <a:lstStyle/>
          <a:p>
            <a:r>
              <a:rPr lang="en-US" altLang="zh-CN" sz="2400" b="1" dirty="0" smtClean="0">
                <a:solidFill>
                  <a:schemeClr val="bg1"/>
                </a:solidFill>
              </a:rPr>
              <a:t>4</a:t>
            </a:r>
            <a:endParaRPr lang="zh-CN" altLang="en-US" sz="2400" b="1" dirty="0">
              <a:solidFill>
                <a:schemeClr val="bg1"/>
              </a:solidFill>
            </a:endParaRPr>
          </a:p>
        </p:txBody>
      </p:sp>
      <p:cxnSp>
        <p:nvCxnSpPr>
          <p:cNvPr id="34" name="直接连接符 33"/>
          <p:cNvCxnSpPr/>
          <p:nvPr/>
        </p:nvCxnSpPr>
        <p:spPr>
          <a:xfrm>
            <a:off x="566361" y="1717590"/>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1299567"/>
            <a:ext cx="1569660"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做好赛程安排</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2" y="1735832"/>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1730289"/>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98639" y="1914607"/>
            <a:ext cx="5737657"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285750" indent="-285750" algn="just">
              <a:lnSpc>
                <a:spcPct val="200000"/>
              </a:lnSpc>
              <a:buClr>
                <a:srgbClr val="00679F"/>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按照大赛办统一规定，明确涵盖全部大赛筹备时间段相关安排； </a:t>
            </a:r>
            <a:endParaRPr lang="en-US" altLang="zh-CN" sz="1400" dirty="0">
              <a:latin typeface="微软雅黑" panose="020B0503020204020204" pitchFamily="34" charset="-122"/>
              <a:ea typeface="微软雅黑" panose="020B0503020204020204" pitchFamily="34" charset="-122"/>
            </a:endParaRPr>
          </a:p>
          <a:p>
            <a:pPr marL="285750" indent="-285750" algn="just">
              <a:lnSpc>
                <a:spcPct val="200000"/>
              </a:lnSpc>
              <a:buClr>
                <a:srgbClr val="00679F"/>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涵盖比赛前后包括报到、入场等具体时间安排；</a:t>
            </a:r>
            <a:endParaRPr lang="en-US" altLang="zh-CN" sz="1400" dirty="0">
              <a:latin typeface="微软雅黑" panose="020B0503020204020204" pitchFamily="34" charset="-122"/>
              <a:ea typeface="微软雅黑" panose="020B0503020204020204" pitchFamily="34" charset="-122"/>
            </a:endParaRPr>
          </a:p>
          <a:p>
            <a:pPr marL="285750" indent="-285750" algn="just">
              <a:lnSpc>
                <a:spcPct val="200000"/>
              </a:lnSpc>
              <a:buClr>
                <a:srgbClr val="00679F"/>
              </a:buClr>
              <a:buFont typeface="Wingdings" panose="05000000000000000000" pitchFamily="2" charset="2"/>
              <a:buChar char="p"/>
            </a:pPr>
            <a:r>
              <a:rPr lang="zh-CN" altLang="en-US" sz="1400" dirty="0">
                <a:latin typeface="微软雅黑" panose="020B0503020204020204" pitchFamily="34" charset="-122"/>
                <a:ea typeface="微软雅黑" panose="020B0503020204020204" pitchFamily="34" charset="-122"/>
              </a:rPr>
              <a:t>涵盖整体正式比赛阶段的时间安排（候场等）。</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1135877"/>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1131590"/>
            <a:ext cx="356188" cy="461665"/>
          </a:xfrm>
          <a:prstGeom prst="rect">
            <a:avLst/>
          </a:prstGeom>
          <a:noFill/>
        </p:spPr>
        <p:txBody>
          <a:bodyPr wrap="none" rtlCol="0">
            <a:spAutoFit/>
          </a:bodyPr>
          <a:lstStyle/>
          <a:p>
            <a:r>
              <a:rPr lang="en-US" altLang="zh-CN" sz="2400" b="1" dirty="0" smtClean="0">
                <a:solidFill>
                  <a:schemeClr val="bg1"/>
                </a:solidFill>
              </a:rPr>
              <a:t>5</a:t>
            </a:r>
            <a:endParaRPr lang="zh-CN" altLang="en-US" sz="2400" b="1" dirty="0">
              <a:solidFill>
                <a:schemeClr val="bg1"/>
              </a:solidFill>
            </a:endParaRPr>
          </a:p>
        </p:txBody>
      </p:sp>
      <p:cxnSp>
        <p:nvCxnSpPr>
          <p:cNvPr id="34" name="直接连接符 33"/>
          <p:cNvCxnSpPr/>
          <p:nvPr/>
        </p:nvCxnSpPr>
        <p:spPr>
          <a:xfrm>
            <a:off x="566361" y="1549613"/>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1131590"/>
            <a:ext cx="1569660"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做好场地安排</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1" y="1861104"/>
            <a:ext cx="1893099"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658968" y="1855561"/>
            <a:ext cx="1338828"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赛场安排：</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2552066" y="1854699"/>
            <a:ext cx="5836357" cy="10618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比赛场地划分，具体房间号，工位安排，赛场示意图； 赛场内外布置相关指示、引导标识。赛场指示条幅、宣传海报、各种场地门贴、工位号牌等；赛场工作人员、服务人员、志愿者服装统一。</a:t>
            </a:r>
          </a:p>
        </p:txBody>
      </p:sp>
      <p:cxnSp>
        <p:nvCxnSpPr>
          <p:cNvPr id="16" name="直接连接符 15"/>
          <p:cNvCxnSpPr/>
          <p:nvPr/>
        </p:nvCxnSpPr>
        <p:spPr>
          <a:xfrm>
            <a:off x="2552066" y="3003798"/>
            <a:ext cx="605238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66361" y="3157309"/>
            <a:ext cx="1893099"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58968" y="3151766"/>
            <a:ext cx="18004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相关场地安排：</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14" name="矩形 13"/>
          <p:cNvSpPr/>
          <p:nvPr/>
        </p:nvSpPr>
        <p:spPr>
          <a:xfrm>
            <a:off x="2552066" y="3150904"/>
            <a:ext cx="5836357" cy="10515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辅助场地安排，包括赛项说明会、领队会、休息室、候考室、裁判会议室、备用考场、</a:t>
            </a:r>
            <a:r>
              <a:rPr lang="zh-CN" altLang="en-US" sz="1400" b="1" dirty="0">
                <a:latin typeface="微软雅黑" panose="020B0503020204020204" pitchFamily="34" charset="-122"/>
                <a:ea typeface="微软雅黑" panose="020B0503020204020204" pitchFamily="34" charset="-122"/>
              </a:rPr>
              <a:t>加密室</a:t>
            </a:r>
            <a:r>
              <a:rPr lang="zh-CN" altLang="en-US" sz="1400" dirty="0">
                <a:latin typeface="微软雅黑" panose="020B0503020204020204" pitchFamily="34" charset="-122"/>
                <a:ea typeface="微软雅黑" panose="020B0503020204020204" pitchFamily="34" charset="-122"/>
              </a:rPr>
              <a:t>等。各个场地负责人、赛场内外服务教师及学生等。</a:t>
            </a:r>
          </a:p>
        </p:txBody>
      </p:sp>
      <p:cxnSp>
        <p:nvCxnSpPr>
          <p:cNvPr id="15" name="直接连接符 14"/>
          <p:cNvCxnSpPr/>
          <p:nvPr/>
        </p:nvCxnSpPr>
        <p:spPr>
          <a:xfrm>
            <a:off x="2552066" y="4300003"/>
            <a:ext cx="605238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459652"/>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455365"/>
            <a:ext cx="356188" cy="461665"/>
          </a:xfrm>
          <a:prstGeom prst="rect">
            <a:avLst/>
          </a:prstGeom>
          <a:noFill/>
        </p:spPr>
        <p:txBody>
          <a:bodyPr wrap="none" rtlCol="0">
            <a:spAutoFit/>
          </a:bodyPr>
          <a:lstStyle/>
          <a:p>
            <a:r>
              <a:rPr lang="en-US" altLang="zh-CN" sz="2400" b="1" dirty="0" smtClean="0">
                <a:solidFill>
                  <a:schemeClr val="bg1"/>
                </a:solidFill>
              </a:rPr>
              <a:t>6</a:t>
            </a:r>
            <a:endParaRPr lang="zh-CN" altLang="en-US" sz="2400" b="1" dirty="0">
              <a:solidFill>
                <a:schemeClr val="bg1"/>
              </a:solidFill>
            </a:endParaRPr>
          </a:p>
        </p:txBody>
      </p:sp>
      <p:cxnSp>
        <p:nvCxnSpPr>
          <p:cNvPr id="34" name="直接连接符 33"/>
          <p:cNvCxnSpPr/>
          <p:nvPr/>
        </p:nvCxnSpPr>
        <p:spPr>
          <a:xfrm>
            <a:off x="566361" y="873388"/>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455365"/>
            <a:ext cx="1569660"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做好观摩安排</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2" y="891630"/>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886087"/>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98639" y="917030"/>
            <a:ext cx="688978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以不影响选手竞赛为前提， 分现场观摩和大屏幕观摩两种方式，明确地点和时间。可安排参观校园，要有具体接待人，明确工作任务和职责。</a:t>
            </a:r>
          </a:p>
        </p:txBody>
      </p:sp>
      <p:sp>
        <p:nvSpPr>
          <p:cNvPr id="10" name="矩形 9"/>
          <p:cNvSpPr/>
          <p:nvPr/>
        </p:nvSpPr>
        <p:spPr>
          <a:xfrm>
            <a:off x="566362" y="1687420"/>
            <a:ext cx="861730" cy="426436"/>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02476" y="1683133"/>
            <a:ext cx="356188" cy="461665"/>
          </a:xfrm>
          <a:prstGeom prst="rect">
            <a:avLst/>
          </a:prstGeom>
          <a:noFill/>
        </p:spPr>
        <p:txBody>
          <a:bodyPr wrap="none" rtlCol="0">
            <a:spAutoFit/>
          </a:bodyPr>
          <a:lstStyle/>
          <a:p>
            <a:r>
              <a:rPr lang="en-US" altLang="zh-CN" sz="2400" b="1" dirty="0" smtClean="0">
                <a:solidFill>
                  <a:schemeClr val="bg1"/>
                </a:solidFill>
              </a:rPr>
              <a:t>7</a:t>
            </a:r>
            <a:endParaRPr lang="zh-CN" altLang="en-US" sz="2400" b="1" dirty="0">
              <a:solidFill>
                <a:schemeClr val="bg1"/>
              </a:solidFill>
            </a:endParaRPr>
          </a:p>
        </p:txBody>
      </p:sp>
      <p:cxnSp>
        <p:nvCxnSpPr>
          <p:cNvPr id="12" name="直接连接符 11"/>
          <p:cNvCxnSpPr/>
          <p:nvPr/>
        </p:nvCxnSpPr>
        <p:spPr>
          <a:xfrm>
            <a:off x="566361" y="2101156"/>
            <a:ext cx="8038087" cy="0"/>
          </a:xfrm>
          <a:prstGeom prst="line">
            <a:avLst/>
          </a:prstGeom>
          <a:ln>
            <a:solidFill>
              <a:srgbClr val="901C83"/>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464206" y="1683133"/>
            <a:ext cx="1569660" cy="416589"/>
          </a:xfrm>
          <a:prstGeom prst="rect">
            <a:avLst/>
          </a:prstGeom>
        </p:spPr>
        <p:txBody>
          <a:bodyPr wrap="none">
            <a:spAutoFit/>
          </a:bodyPr>
          <a:lstStyle/>
          <a:p>
            <a:pPr>
              <a:lnSpc>
                <a:spcPts val="2800"/>
              </a:lnSpc>
            </a:pPr>
            <a:r>
              <a:rPr lang="zh-CN" altLang="en-US"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rPr>
              <a:t>做好接待安排</a:t>
            </a:r>
            <a:endParaRPr lang="zh-CN" altLang="zh-CN"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14" name="矩形 13"/>
          <p:cNvSpPr/>
          <p:nvPr/>
        </p:nvSpPr>
        <p:spPr>
          <a:xfrm>
            <a:off x="566362" y="2119398"/>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81999" y="2113855"/>
            <a:ext cx="946093" cy="416589"/>
          </a:xfrm>
          <a:prstGeom prst="rect">
            <a:avLst/>
          </a:prstGeom>
        </p:spPr>
        <p:txBody>
          <a:bodyPr wrap="none">
            <a:spAutoFit/>
          </a:bodyPr>
          <a:lstStyle/>
          <a:p>
            <a:pPr>
              <a:lnSpc>
                <a:spcPts val="2800"/>
              </a:lnSpc>
            </a:pPr>
            <a:r>
              <a:rPr lang="zh-CN" altLang="en-US"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16" name="矩形 15"/>
          <p:cNvSpPr/>
          <p:nvPr/>
        </p:nvSpPr>
        <p:spPr>
          <a:xfrm>
            <a:off x="1498639" y="2144798"/>
            <a:ext cx="6889785" cy="10515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每赛项安排裁判、领队、指导教师及参赛选手就餐（标准</a:t>
            </a:r>
            <a:r>
              <a:rPr lang="en-US" altLang="zh-CN" sz="1400" dirty="0">
                <a:latin typeface="微软雅黑" panose="020B0503020204020204" pitchFamily="34" charset="-122"/>
                <a:ea typeface="微软雅黑" panose="020B0503020204020204" pitchFamily="34" charset="-122"/>
              </a:rPr>
              <a:t>20</a:t>
            </a:r>
            <a:r>
              <a:rPr lang="zh-CN" altLang="en-US" sz="1400" dirty="0">
                <a:latin typeface="微软雅黑" panose="020B0503020204020204" pitchFamily="34" charset="-122"/>
                <a:ea typeface="微软雅黑" panose="020B0503020204020204" pitchFamily="34" charset="-122"/>
              </a:rPr>
              <a:t>元）。 安排外地参赛选手住宿（费用由参赛单位自理）。出现考试交叉，安排好错时、封闭就餐问题。提供必要的饮水等服务。</a:t>
            </a:r>
          </a:p>
        </p:txBody>
      </p:sp>
      <p:sp>
        <p:nvSpPr>
          <p:cNvPr id="17" name="矩形 16"/>
          <p:cNvSpPr/>
          <p:nvPr/>
        </p:nvSpPr>
        <p:spPr>
          <a:xfrm>
            <a:off x="566362" y="3201486"/>
            <a:ext cx="861730" cy="426436"/>
          </a:xfrm>
          <a:prstGeom prst="rect">
            <a:avLst/>
          </a:prstGeom>
          <a:solidFill>
            <a:srgbClr val="EC9A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02476" y="3197199"/>
            <a:ext cx="356188" cy="461665"/>
          </a:xfrm>
          <a:prstGeom prst="rect">
            <a:avLst/>
          </a:prstGeom>
          <a:noFill/>
        </p:spPr>
        <p:txBody>
          <a:bodyPr wrap="none" rtlCol="0">
            <a:spAutoFit/>
          </a:bodyPr>
          <a:lstStyle/>
          <a:p>
            <a:r>
              <a:rPr lang="en-US" altLang="zh-CN" sz="2400" b="1" dirty="0" smtClean="0">
                <a:solidFill>
                  <a:schemeClr val="bg1"/>
                </a:solidFill>
              </a:rPr>
              <a:t>8</a:t>
            </a:r>
            <a:endParaRPr lang="zh-CN" altLang="en-US" sz="2400" b="1" dirty="0">
              <a:solidFill>
                <a:schemeClr val="bg1"/>
              </a:solidFill>
            </a:endParaRPr>
          </a:p>
        </p:txBody>
      </p:sp>
      <p:cxnSp>
        <p:nvCxnSpPr>
          <p:cNvPr id="19" name="直接连接符 18"/>
          <p:cNvCxnSpPr/>
          <p:nvPr/>
        </p:nvCxnSpPr>
        <p:spPr>
          <a:xfrm>
            <a:off x="566361" y="3615222"/>
            <a:ext cx="8038087" cy="0"/>
          </a:xfrm>
          <a:prstGeom prst="line">
            <a:avLst/>
          </a:prstGeom>
          <a:ln>
            <a:solidFill>
              <a:srgbClr val="EC9A12"/>
            </a:solidFill>
            <a:prstDash val="dash"/>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464206" y="3197199"/>
            <a:ext cx="2723823" cy="416589"/>
          </a:xfrm>
          <a:prstGeom prst="rect">
            <a:avLst/>
          </a:prstGeom>
        </p:spPr>
        <p:txBody>
          <a:bodyPr wrap="none">
            <a:spAutoFit/>
          </a:bodyPr>
          <a:lstStyle/>
          <a:p>
            <a:pPr>
              <a:lnSpc>
                <a:spcPts val="2800"/>
              </a:lnSpc>
            </a:pPr>
            <a:r>
              <a:rPr lang="zh-CN" altLang="en-US" b="1" kern="100" dirty="0">
                <a:solidFill>
                  <a:srgbClr val="EC9A12"/>
                </a:solidFill>
                <a:latin typeface="微软雅黑" panose="020B0503020204020204" pitchFamily="34" charset="-122"/>
                <a:ea typeface="微软雅黑" panose="020B0503020204020204" pitchFamily="34" charset="-122"/>
                <a:cs typeface="仿宋" panose="02010609060101010101" pitchFamily="49" charset="-122"/>
              </a:rPr>
              <a:t>做好作品及影音资料安排</a:t>
            </a:r>
            <a:endParaRPr lang="zh-CN" altLang="zh-CN" b="1" kern="100" dirty="0">
              <a:solidFill>
                <a:srgbClr val="EC9A12"/>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21" name="矩形 20"/>
          <p:cNvSpPr/>
          <p:nvPr/>
        </p:nvSpPr>
        <p:spPr>
          <a:xfrm>
            <a:off x="566362" y="3633464"/>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81999" y="3627921"/>
            <a:ext cx="946093" cy="416589"/>
          </a:xfrm>
          <a:prstGeom prst="rect">
            <a:avLst/>
          </a:prstGeom>
        </p:spPr>
        <p:txBody>
          <a:bodyPr wrap="none">
            <a:spAutoFit/>
          </a:bodyPr>
          <a:lstStyle/>
          <a:p>
            <a:pPr>
              <a:lnSpc>
                <a:spcPts val="2800"/>
              </a:lnSpc>
            </a:pPr>
            <a:r>
              <a:rPr lang="zh-CN" altLang="en-US" b="1" kern="100" dirty="0">
                <a:solidFill>
                  <a:srgbClr val="EC9A12"/>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EC9A12"/>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23" name="矩形 22"/>
          <p:cNvSpPr/>
          <p:nvPr/>
        </p:nvSpPr>
        <p:spPr>
          <a:xfrm>
            <a:off x="1498639" y="3658864"/>
            <a:ext cx="6889785" cy="10515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各赛项优秀作品进行回收。 比赛现场全程录像、提供高清晰度精彩瞬间照片（</a:t>
            </a:r>
            <a:r>
              <a:rPr lang="zh-CN" altLang="en-US" sz="1400" b="1" dirty="0">
                <a:latin typeface="微软雅黑" panose="020B0503020204020204" pitchFamily="34" charset="-122"/>
                <a:ea typeface="微软雅黑" panose="020B0503020204020204" pitchFamily="34" charset="-122"/>
              </a:rPr>
              <a:t>照片长边</a:t>
            </a:r>
            <a:r>
              <a:rPr lang="en-US" altLang="zh-CN" sz="1400" b="1" dirty="0">
                <a:latin typeface="微软雅黑" panose="020B0503020204020204" pitchFamily="34" charset="-122"/>
                <a:ea typeface="微软雅黑" panose="020B0503020204020204" pitchFamily="34" charset="-122"/>
              </a:rPr>
              <a:t>3000</a:t>
            </a:r>
            <a:r>
              <a:rPr lang="zh-CN" altLang="en-US" sz="1400" dirty="0">
                <a:latin typeface="微软雅黑" panose="020B0503020204020204" pitchFamily="34" charset="-122"/>
                <a:ea typeface="微软雅黑" panose="020B0503020204020204" pitchFamily="34" charset="-122"/>
              </a:rPr>
              <a:t>）。赛项结束第二天，承办校要将录像原始资料用移动硬盘拷贝上交大赛办。相关资料及作品赛后一周内上交大赛办。</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承办</a:t>
            </a:r>
            <a:r>
              <a:rPr lang="zh-CN" altLang="en-US" b="1" spc="300" dirty="0">
                <a:solidFill>
                  <a:schemeClr val="bg1"/>
                </a:solidFill>
                <a:latin typeface="微软雅黑" panose="020B0503020204020204" pitchFamily="34" charset="-122"/>
                <a:ea typeface="微软雅黑" panose="020B0503020204020204" pitchFamily="34" charset="-122"/>
              </a:rPr>
              <a:t>学校工作</a:t>
            </a:r>
          </a:p>
        </p:txBody>
      </p:sp>
      <p:sp>
        <p:nvSpPr>
          <p:cNvPr id="4" name="矩形 3"/>
          <p:cNvSpPr/>
          <p:nvPr/>
        </p:nvSpPr>
        <p:spPr>
          <a:xfrm>
            <a:off x="566362" y="1207885"/>
            <a:ext cx="861730" cy="426436"/>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2476" y="1203598"/>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cxnSp>
        <p:nvCxnSpPr>
          <p:cNvPr id="34" name="直接连接符 33"/>
          <p:cNvCxnSpPr/>
          <p:nvPr/>
        </p:nvCxnSpPr>
        <p:spPr>
          <a:xfrm>
            <a:off x="566361" y="1621621"/>
            <a:ext cx="8038087"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64206" y="1203598"/>
            <a:ext cx="1569660"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做好资源转化</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6" name="矩形 35"/>
          <p:cNvSpPr/>
          <p:nvPr/>
        </p:nvSpPr>
        <p:spPr>
          <a:xfrm>
            <a:off x="566362" y="1639863"/>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81999" y="1634320"/>
            <a:ext cx="946093" cy="416589"/>
          </a:xfrm>
          <a:prstGeom prst="rect">
            <a:avLst/>
          </a:prstGeom>
        </p:spPr>
        <p:txBody>
          <a:bodyPr wrap="none">
            <a:spAutoFit/>
          </a:bodyPr>
          <a:lstStyle/>
          <a:p>
            <a:pPr>
              <a:lnSpc>
                <a:spcPts val="2800"/>
              </a:lnSpc>
            </a:pPr>
            <a:r>
              <a:rPr lang="zh-CN" altLang="en-US"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00679F"/>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38" name="矩形 37"/>
          <p:cNvSpPr/>
          <p:nvPr/>
        </p:nvSpPr>
        <p:spPr>
          <a:xfrm>
            <a:off x="1498639" y="1665263"/>
            <a:ext cx="688978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安排专人负责，将大赛的资料收集整理，按照</a:t>
            </a:r>
            <a:r>
              <a:rPr lang="en-US" altLang="zh-CN" sz="1400" dirty="0" smtClean="0">
                <a:latin typeface="微软雅黑" panose="020B0503020204020204" pitchFamily="34" charset="-122"/>
                <a:ea typeface="微软雅黑" panose="020B0503020204020204" pitchFamily="34" charset="-122"/>
              </a:rPr>
              <a:t>2018</a:t>
            </a:r>
            <a:r>
              <a:rPr lang="zh-CN" altLang="en-US" sz="1400" dirty="0" smtClean="0">
                <a:latin typeface="微软雅黑" panose="020B0503020204020204" pitchFamily="34" charset="-122"/>
                <a:ea typeface="微软雅黑" panose="020B0503020204020204" pitchFamily="34" charset="-122"/>
              </a:rPr>
              <a:t>年沈阳</a:t>
            </a:r>
            <a:r>
              <a:rPr lang="zh-CN" altLang="en-US" sz="1400" dirty="0">
                <a:latin typeface="微软雅黑" panose="020B0503020204020204" pitchFamily="34" charset="-122"/>
                <a:ea typeface="微软雅黑" panose="020B0503020204020204" pitchFamily="34" charset="-122"/>
              </a:rPr>
              <a:t>职业院校技能大赛资源转化管理办法，将其转化成教学资源。</a:t>
            </a:r>
          </a:p>
        </p:txBody>
      </p:sp>
      <p:sp>
        <p:nvSpPr>
          <p:cNvPr id="10" name="矩形 9"/>
          <p:cNvSpPr/>
          <p:nvPr/>
        </p:nvSpPr>
        <p:spPr>
          <a:xfrm>
            <a:off x="566362" y="2579669"/>
            <a:ext cx="861730" cy="426436"/>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02476" y="2575382"/>
            <a:ext cx="527709" cy="461665"/>
          </a:xfrm>
          <a:prstGeom prst="rect">
            <a:avLst/>
          </a:prstGeom>
          <a:noFill/>
        </p:spPr>
        <p:txBody>
          <a:bodyPr wrap="none" rtlCol="0">
            <a:spAutoFit/>
          </a:bodyPr>
          <a:lstStyle/>
          <a:p>
            <a:r>
              <a:rPr lang="en-US" altLang="zh-CN" sz="2400" b="1" dirty="0" smtClean="0">
                <a:solidFill>
                  <a:schemeClr val="bg1"/>
                </a:solidFill>
              </a:rPr>
              <a:t>10</a:t>
            </a:r>
            <a:endParaRPr lang="zh-CN" altLang="en-US" sz="2400" b="1" dirty="0">
              <a:solidFill>
                <a:schemeClr val="bg1"/>
              </a:solidFill>
            </a:endParaRPr>
          </a:p>
        </p:txBody>
      </p:sp>
      <p:cxnSp>
        <p:nvCxnSpPr>
          <p:cNvPr id="12" name="直接连接符 11"/>
          <p:cNvCxnSpPr/>
          <p:nvPr/>
        </p:nvCxnSpPr>
        <p:spPr>
          <a:xfrm>
            <a:off x="566361" y="2993405"/>
            <a:ext cx="8038087" cy="0"/>
          </a:xfrm>
          <a:prstGeom prst="line">
            <a:avLst/>
          </a:prstGeom>
          <a:ln>
            <a:solidFill>
              <a:srgbClr val="901C83"/>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464206" y="2575382"/>
            <a:ext cx="3383280" cy="447040"/>
          </a:xfrm>
          <a:prstGeom prst="rect">
            <a:avLst/>
          </a:prstGeom>
        </p:spPr>
        <p:txBody>
          <a:bodyPr wrap="none">
            <a:spAutoFit/>
          </a:bodyPr>
          <a:lstStyle/>
          <a:p>
            <a:pPr>
              <a:lnSpc>
                <a:spcPts val="2800"/>
              </a:lnSpc>
            </a:pPr>
            <a:r>
              <a:rPr lang="zh-CN" altLang="en-US"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rPr>
              <a:t>做好大赛媒体宣传及新闻稿报送</a:t>
            </a:r>
            <a:endParaRPr lang="zh-CN" altLang="zh-CN"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14" name="矩形 13"/>
          <p:cNvSpPr/>
          <p:nvPr/>
        </p:nvSpPr>
        <p:spPr>
          <a:xfrm>
            <a:off x="566362" y="3011647"/>
            <a:ext cx="861730" cy="4264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81999" y="3006104"/>
            <a:ext cx="946093" cy="416589"/>
          </a:xfrm>
          <a:prstGeom prst="rect">
            <a:avLst/>
          </a:prstGeom>
        </p:spPr>
        <p:txBody>
          <a:bodyPr wrap="none">
            <a:spAutoFit/>
          </a:bodyPr>
          <a:lstStyle/>
          <a:p>
            <a:pPr>
              <a:lnSpc>
                <a:spcPts val="2800"/>
              </a:lnSpc>
            </a:pPr>
            <a:r>
              <a:rPr lang="zh-CN" altLang="en-US"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rPr>
              <a:t> 要求：</a:t>
            </a:r>
            <a:endParaRPr lang="zh-CN" altLang="zh-CN" b="1" kern="100" dirty="0">
              <a:solidFill>
                <a:srgbClr val="901C83"/>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16" name="矩形 15"/>
          <p:cNvSpPr/>
          <p:nvPr/>
        </p:nvSpPr>
        <p:spPr>
          <a:xfrm>
            <a:off x="1498639" y="3037047"/>
            <a:ext cx="6889785" cy="10618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承办学校自行安排赛项指南、媒体宣传等工作，各赛项负责人在开赛后第二天将比赛的音像资料及文字新闻稿件报送大赛办，报送邮箱地址</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solidFill>
                  <a:srgbClr val="FF0000"/>
                </a:solidFill>
              </a:rPr>
              <a:t> 156626160 @</a:t>
            </a:r>
            <a:r>
              <a:rPr lang="en-US" altLang="zh-CN" sz="1400" dirty="0" err="1" smtClean="0">
                <a:solidFill>
                  <a:srgbClr val="FF0000"/>
                </a:solidFill>
              </a:rPr>
              <a:t>qq.com</a:t>
            </a:r>
            <a:r>
              <a:rPr lang="en-US" altLang="zh-CN" sz="1400" dirty="0" smtClean="0">
                <a:solidFill>
                  <a:srgbClr val="FF0000"/>
                </a:solidFill>
              </a:rPr>
              <a:t> </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由大赛办负责人审阅后，报送市</a:t>
            </a:r>
            <a:r>
              <a:rPr lang="zh-CN" altLang="en-US" sz="1400" dirty="0" smtClean="0">
                <a:latin typeface="微软雅黑" panose="020B0503020204020204" pitchFamily="34" charset="-122"/>
                <a:ea typeface="微软雅黑" panose="020B0503020204020204" pitchFamily="34" charset="-122"/>
              </a:rPr>
              <a:t>教育局做相关宣传。</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3270" y="1218648"/>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863269" y="1981121"/>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403648" y="1203598"/>
            <a:ext cx="6872808"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zh-CN" sz="1400" dirty="0">
                <a:latin typeface="微软雅黑" panose="020B0503020204020204" pitchFamily="34" charset="-122"/>
                <a:ea typeface="微软雅黑" panose="020B0503020204020204" pitchFamily="34" charset="-122"/>
              </a:rPr>
              <a:t>大赛办统一做全部裁判员、服务人员、参赛选手的</a:t>
            </a:r>
            <a:r>
              <a:rPr lang="zh-CN" altLang="zh-CN" sz="1400" dirty="0" smtClean="0">
                <a:latin typeface="微软雅黑" panose="020B0503020204020204" pitchFamily="34" charset="-122"/>
                <a:ea typeface="微软雅黑" panose="020B0503020204020204" pitchFamily="34" charset="-122"/>
              </a:rPr>
              <a:t>胸卡。</a:t>
            </a:r>
            <a:r>
              <a:rPr lang="zh-CN" altLang="zh-CN" sz="1400" dirty="0">
                <a:latin typeface="微软雅黑" panose="020B0503020204020204" pitchFamily="34" charset="-122"/>
                <a:ea typeface="微软雅黑" panose="020B0503020204020204" pitchFamily="34" charset="-122"/>
              </a:rPr>
              <a:t>承办学校做横额、条幅、</a:t>
            </a:r>
            <a:r>
              <a:rPr lang="zh-CN" altLang="zh-CN" sz="1400" b="1" dirty="0">
                <a:latin typeface="微软雅黑" panose="020B0503020204020204" pitchFamily="34" charset="-122"/>
                <a:ea typeface="微软雅黑" panose="020B0503020204020204" pitchFamily="34" charset="-122"/>
              </a:rPr>
              <a:t>选手顺序</a:t>
            </a:r>
            <a:r>
              <a:rPr lang="zh-CN" altLang="zh-CN" sz="1400" b="1" dirty="0" smtClean="0">
                <a:latin typeface="微软雅黑" panose="020B0503020204020204" pitchFamily="34" charset="-122"/>
                <a:ea typeface="微软雅黑" panose="020B0503020204020204" pitchFamily="34" charset="-122"/>
              </a:rPr>
              <a:t>号</a:t>
            </a:r>
            <a:r>
              <a:rPr lang="en-US" altLang="zh-CN" sz="1400" b="1" dirty="0" smtClean="0">
                <a:latin typeface="微软雅黑" panose="020B0503020204020204" pitchFamily="34" charset="-122"/>
                <a:ea typeface="微软雅黑" panose="020B0503020204020204" pitchFamily="34" charset="-122"/>
              </a:rPr>
              <a:t>(12cm</a:t>
            </a:r>
            <a:r>
              <a:rPr lang="zh-CN" altLang="en-US" sz="1400" b="1" dirty="0" smtClean="0">
                <a:latin typeface="微软雅黑" panose="020B0503020204020204" pitchFamily="34" charset="-122"/>
                <a:ea typeface="微软雅黑" panose="020B0503020204020204" pitchFamily="34" charset="-122"/>
              </a:rPr>
              <a:t>直径</a:t>
            </a:r>
            <a:r>
              <a:rPr lang="en-US" altLang="zh-CN" sz="1400" b="1" dirty="0" smtClean="0">
                <a:latin typeface="微软雅黑" panose="020B0503020204020204" pitchFamily="34" charset="-122"/>
                <a:ea typeface="微软雅黑" panose="020B0503020204020204" pitchFamily="34" charset="-122"/>
              </a:rPr>
              <a:t>)</a:t>
            </a:r>
            <a:r>
              <a:rPr lang="zh-CN" altLang="en-US" sz="1400" b="1" dirty="0" smtClean="0">
                <a:latin typeface="微软雅黑" panose="020B0503020204020204" pitchFamily="34" charset="-122"/>
                <a:ea typeface="微软雅黑" panose="020B0503020204020204" pitchFamily="34" charset="-122"/>
              </a:rPr>
              <a:t>、加密号（根据赛项需要，学校设定）</a:t>
            </a:r>
            <a:endParaRPr lang="zh-CN" altLang="zh-CN" sz="1400" dirty="0">
              <a:latin typeface="微软雅黑" panose="020B0503020204020204" pitchFamily="34" charset="-122"/>
              <a:ea typeface="微软雅黑" panose="020B0503020204020204" pitchFamily="34" charset="-122"/>
            </a:endParaRPr>
          </a:p>
        </p:txBody>
      </p:sp>
      <p:sp>
        <p:nvSpPr>
          <p:cNvPr id="20" name="矩形 19"/>
          <p:cNvSpPr/>
          <p:nvPr/>
        </p:nvSpPr>
        <p:spPr>
          <a:xfrm>
            <a:off x="863270" y="2185626"/>
            <a:ext cx="7488832" cy="432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863269" y="2617674"/>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403648" y="2182453"/>
            <a:ext cx="6872808" cy="377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各承办单位允许企业赞助。</a:t>
            </a:r>
            <a:endParaRPr lang="zh-CN" altLang="zh-CN" sz="1400" dirty="0">
              <a:latin typeface="微软雅黑" panose="020B0503020204020204" pitchFamily="34" charset="-122"/>
              <a:ea typeface="微软雅黑" panose="020B0503020204020204" pitchFamily="34" charset="-122"/>
            </a:endParaRPr>
          </a:p>
        </p:txBody>
      </p:sp>
      <p:sp>
        <p:nvSpPr>
          <p:cNvPr id="25" name="矩形 24"/>
          <p:cNvSpPr/>
          <p:nvPr/>
        </p:nvSpPr>
        <p:spPr>
          <a:xfrm>
            <a:off x="863270" y="2848506"/>
            <a:ext cx="7488832" cy="432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863269" y="3280554"/>
            <a:ext cx="7488833" cy="0"/>
          </a:xfrm>
          <a:prstGeom prst="line">
            <a:avLst/>
          </a:prstGeom>
          <a:ln>
            <a:solidFill>
              <a:srgbClr val="00A0E9"/>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403648" y="2845333"/>
            <a:ext cx="6872808" cy="411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为确保公平参赛，有些赛项需为参赛选手提供</a:t>
            </a:r>
            <a:r>
              <a:rPr lang="zh-CN" altLang="en-US" sz="1400" dirty="0">
                <a:latin typeface="微软雅黑" panose="020B0503020204020204" pitchFamily="34" charset="-122"/>
                <a:ea typeface="微软雅黑" panose="020B0503020204020204" pitchFamily="34" charset="-122"/>
                <a:sym typeface="+mn-ea"/>
              </a:rPr>
              <a:t>统一</a:t>
            </a:r>
            <a:r>
              <a:rPr lang="zh-CN" altLang="en-US" sz="1400" dirty="0">
                <a:latin typeface="微软雅黑" panose="020B0503020204020204" pitchFamily="34" charset="-122"/>
                <a:ea typeface="微软雅黑" panose="020B0503020204020204" pitchFamily="34" charset="-122"/>
              </a:rPr>
              <a:t>服装，屏蔽参赛选手信息。</a:t>
            </a:r>
            <a:endParaRPr lang="zh-CN" altLang="zh-CN" sz="1400" dirty="0">
              <a:latin typeface="微软雅黑" panose="020B0503020204020204" pitchFamily="34" charset="-122"/>
              <a:ea typeface="微软雅黑" panose="020B0503020204020204" pitchFamily="34" charset="-122"/>
            </a:endParaRPr>
          </a:p>
        </p:txBody>
      </p:sp>
      <p:sp>
        <p:nvSpPr>
          <p:cNvPr id="30" name="矩形 29"/>
          <p:cNvSpPr/>
          <p:nvPr/>
        </p:nvSpPr>
        <p:spPr>
          <a:xfrm>
            <a:off x="863270" y="3496578"/>
            <a:ext cx="7488832" cy="4320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863269" y="3928626"/>
            <a:ext cx="7488833" cy="0"/>
          </a:xfrm>
          <a:prstGeom prst="line">
            <a:avLst/>
          </a:prstGeom>
          <a:ln>
            <a:solidFill>
              <a:srgbClr val="EC9A12"/>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403648" y="3493405"/>
            <a:ext cx="6948454"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a:latin typeface="微软雅黑" panose="020B0503020204020204" pitchFamily="34" charset="-122"/>
                <a:ea typeface="微软雅黑" panose="020B0503020204020204" pitchFamily="34" charset="-122"/>
              </a:rPr>
              <a:t>学校需撰写赛</a:t>
            </a:r>
            <a:r>
              <a:rPr lang="zh-CN" altLang="en-US" sz="1400" dirty="0" smtClean="0">
                <a:latin typeface="微软雅黑" panose="020B0503020204020204" pitchFamily="34" charset="-122"/>
                <a:ea typeface="微软雅黑" panose="020B0503020204020204" pitchFamily="34" charset="-122"/>
              </a:rPr>
              <a:t>项说明</a:t>
            </a:r>
            <a:r>
              <a:rPr lang="zh-CN" altLang="en-US" sz="1400" dirty="0">
                <a:latin typeface="微软雅黑" panose="020B0503020204020204" pitchFamily="34" charset="-122"/>
                <a:ea typeface="微软雅黑" panose="020B0503020204020204" pitchFamily="34" charset="-122"/>
              </a:rPr>
              <a:t>会、领队会通知，上交大赛办统一发布至沈阳职业院校大赛网。</a:t>
            </a:r>
            <a:endParaRPr lang="zh-CN" altLang="zh-CN" sz="1400" dirty="0">
              <a:latin typeface="微软雅黑" panose="020B0503020204020204" pitchFamily="34" charset="-122"/>
              <a:ea typeface="微软雅黑" panose="020B0503020204020204" pitchFamily="34" charset="-122"/>
            </a:endParaRPr>
          </a:p>
        </p:txBody>
      </p:sp>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注意</a:t>
            </a:r>
            <a:r>
              <a:rPr lang="zh-CN" altLang="en-US" b="1" spc="300" dirty="0">
                <a:solidFill>
                  <a:schemeClr val="bg1"/>
                </a:solidFill>
                <a:latin typeface="微软雅黑" panose="020B0503020204020204" pitchFamily="34" charset="-122"/>
                <a:ea typeface="微软雅黑" panose="020B0503020204020204" pitchFamily="34" charset="-122"/>
              </a:rPr>
              <a:t>事项</a:t>
            </a:r>
          </a:p>
        </p:txBody>
      </p:sp>
      <p:sp>
        <p:nvSpPr>
          <p:cNvPr id="5" name="矩形 4"/>
          <p:cNvSpPr/>
          <p:nvPr/>
        </p:nvSpPr>
        <p:spPr>
          <a:xfrm>
            <a:off x="863268" y="1218648"/>
            <a:ext cx="432049" cy="432049"/>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16006" y="1203840"/>
            <a:ext cx="356188" cy="461665"/>
          </a:xfrm>
          <a:prstGeom prst="rect">
            <a:avLst/>
          </a:prstGeom>
          <a:noFill/>
        </p:spPr>
        <p:txBody>
          <a:bodyPr wrap="none" rtlCol="0">
            <a:spAutoFit/>
          </a:bodyPr>
          <a:lstStyle/>
          <a:p>
            <a:r>
              <a:rPr lang="en-US" altLang="zh-CN" sz="2400" b="1" dirty="0" smtClean="0">
                <a:solidFill>
                  <a:schemeClr val="bg1"/>
                </a:solidFill>
              </a:rPr>
              <a:t>1</a:t>
            </a:r>
            <a:endParaRPr lang="zh-CN" altLang="en-US" sz="2400" b="1" dirty="0">
              <a:solidFill>
                <a:schemeClr val="bg1"/>
              </a:solidFill>
            </a:endParaRPr>
          </a:p>
        </p:txBody>
      </p:sp>
      <p:sp>
        <p:nvSpPr>
          <p:cNvPr id="21" name="矩形 20"/>
          <p:cNvSpPr/>
          <p:nvPr/>
        </p:nvSpPr>
        <p:spPr>
          <a:xfrm>
            <a:off x="863268" y="2185625"/>
            <a:ext cx="432049" cy="43204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16006" y="2170817"/>
            <a:ext cx="356188" cy="461665"/>
          </a:xfrm>
          <a:prstGeom prst="rect">
            <a:avLst/>
          </a:prstGeom>
          <a:noFill/>
        </p:spPr>
        <p:txBody>
          <a:bodyPr wrap="none" rtlCol="0">
            <a:spAutoFit/>
          </a:bodyPr>
          <a:lstStyle/>
          <a:p>
            <a:r>
              <a:rPr lang="en-US" altLang="zh-CN" sz="2400" b="1" dirty="0" smtClean="0">
                <a:solidFill>
                  <a:schemeClr val="bg1"/>
                </a:solidFill>
              </a:rPr>
              <a:t>2</a:t>
            </a:r>
            <a:endParaRPr lang="zh-CN" altLang="en-US" sz="2400" b="1" dirty="0">
              <a:solidFill>
                <a:schemeClr val="bg1"/>
              </a:solidFill>
            </a:endParaRPr>
          </a:p>
        </p:txBody>
      </p:sp>
      <p:sp>
        <p:nvSpPr>
          <p:cNvPr id="26" name="矩形 25"/>
          <p:cNvSpPr/>
          <p:nvPr/>
        </p:nvSpPr>
        <p:spPr>
          <a:xfrm>
            <a:off x="863268" y="2848505"/>
            <a:ext cx="432049" cy="432049"/>
          </a:xfrm>
          <a:prstGeom prst="rect">
            <a:avLst/>
          </a:prstGeom>
          <a:solidFill>
            <a:srgbClr val="00A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16006" y="2833697"/>
            <a:ext cx="356188" cy="461665"/>
          </a:xfrm>
          <a:prstGeom prst="rect">
            <a:avLst/>
          </a:prstGeom>
          <a:noFill/>
        </p:spPr>
        <p:txBody>
          <a:bodyPr wrap="none" rtlCol="0">
            <a:spAutoFit/>
          </a:bodyPr>
          <a:lstStyle/>
          <a:p>
            <a:r>
              <a:rPr lang="en-US" altLang="zh-CN" sz="2400" b="1" dirty="0" smtClean="0">
                <a:solidFill>
                  <a:schemeClr val="bg1"/>
                </a:solidFill>
              </a:rPr>
              <a:t>3</a:t>
            </a:r>
            <a:endParaRPr lang="zh-CN" altLang="en-US" sz="2400" b="1" dirty="0">
              <a:solidFill>
                <a:schemeClr val="bg1"/>
              </a:solidFill>
            </a:endParaRPr>
          </a:p>
        </p:txBody>
      </p:sp>
      <p:sp>
        <p:nvSpPr>
          <p:cNvPr id="31" name="矩形 30"/>
          <p:cNvSpPr/>
          <p:nvPr/>
        </p:nvSpPr>
        <p:spPr>
          <a:xfrm>
            <a:off x="863268" y="3496577"/>
            <a:ext cx="432049" cy="432049"/>
          </a:xfrm>
          <a:prstGeom prst="rect">
            <a:avLst/>
          </a:prstGeom>
          <a:solidFill>
            <a:srgbClr val="EC9A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16006" y="3481769"/>
            <a:ext cx="356188" cy="461665"/>
          </a:xfrm>
          <a:prstGeom prst="rect">
            <a:avLst/>
          </a:prstGeom>
          <a:noFill/>
        </p:spPr>
        <p:txBody>
          <a:bodyPr wrap="none" rtlCol="0">
            <a:spAutoFit/>
          </a:bodyPr>
          <a:lstStyle/>
          <a:p>
            <a:r>
              <a:rPr lang="en-US" altLang="zh-CN" sz="2400" b="1" dirty="0" smtClean="0">
                <a:solidFill>
                  <a:schemeClr val="bg1"/>
                </a:solidFill>
              </a:rPr>
              <a:t>4</a:t>
            </a:r>
            <a:endParaRPr lang="zh-CN" altLang="en-US" sz="2400" b="1"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3270" y="1218648"/>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863269" y="1981121"/>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403648" y="1203598"/>
            <a:ext cx="6872808" cy="731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b="1" dirty="0">
                <a:latin typeface="微软雅黑" panose="020B0503020204020204" pitchFamily="34" charset="-122"/>
                <a:ea typeface="微软雅黑" panose="020B0503020204020204" pitchFamily="34" charset="-122"/>
              </a:rPr>
              <a:t>会后各承办学校上报一名大赛负责人，负责与大赛办协调完成比赛及赛事承办相关协调工作。上报人员要求：个人素质高，有组织协调能力，懂业务的人员担任。</a:t>
            </a:r>
            <a:endParaRPr lang="zh-CN" altLang="zh-CN" sz="1400" b="1" dirty="0">
              <a:latin typeface="微软雅黑" panose="020B0503020204020204" pitchFamily="34" charset="-122"/>
              <a:ea typeface="微软雅黑" panose="020B0503020204020204" pitchFamily="34" charset="-122"/>
            </a:endParaRPr>
          </a:p>
        </p:txBody>
      </p:sp>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注意</a:t>
            </a:r>
            <a:r>
              <a:rPr lang="zh-CN" altLang="en-US" b="1" spc="300" dirty="0">
                <a:solidFill>
                  <a:schemeClr val="bg1"/>
                </a:solidFill>
                <a:latin typeface="微软雅黑" panose="020B0503020204020204" pitchFamily="34" charset="-122"/>
                <a:ea typeface="微软雅黑" panose="020B0503020204020204" pitchFamily="34" charset="-122"/>
              </a:rPr>
              <a:t>事项</a:t>
            </a:r>
          </a:p>
        </p:txBody>
      </p:sp>
      <p:sp>
        <p:nvSpPr>
          <p:cNvPr id="5" name="矩形 4"/>
          <p:cNvSpPr/>
          <p:nvPr/>
        </p:nvSpPr>
        <p:spPr>
          <a:xfrm>
            <a:off x="863268" y="1218648"/>
            <a:ext cx="432049" cy="432049"/>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16006" y="1203840"/>
            <a:ext cx="356188" cy="461665"/>
          </a:xfrm>
          <a:prstGeom prst="rect">
            <a:avLst/>
          </a:prstGeom>
          <a:noFill/>
        </p:spPr>
        <p:txBody>
          <a:bodyPr wrap="none" rtlCol="0">
            <a:spAutoFit/>
          </a:bodyPr>
          <a:lstStyle/>
          <a:p>
            <a:r>
              <a:rPr lang="en-US" altLang="zh-CN" sz="2400" b="1" dirty="0" smtClean="0">
                <a:solidFill>
                  <a:schemeClr val="bg1"/>
                </a:solidFill>
              </a:rPr>
              <a:t>5</a:t>
            </a:r>
            <a:endParaRPr lang="zh-CN" altLang="en-US" sz="2400" b="1" dirty="0">
              <a:solidFill>
                <a:schemeClr val="bg1"/>
              </a:solidFill>
            </a:endParaRPr>
          </a:p>
        </p:txBody>
      </p:sp>
      <p:sp>
        <p:nvSpPr>
          <p:cNvPr id="33" name="矩形 32"/>
          <p:cNvSpPr/>
          <p:nvPr/>
        </p:nvSpPr>
        <p:spPr>
          <a:xfrm>
            <a:off x="863270" y="2232078"/>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63269" y="2994551"/>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03648" y="2217028"/>
            <a:ext cx="6872808" cy="731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b="1" dirty="0">
                <a:latin typeface="微软雅黑" panose="020B0503020204020204" pitchFamily="34" charset="-122"/>
                <a:ea typeface="微软雅黑" panose="020B0503020204020204" pitchFamily="34" charset="-122"/>
              </a:rPr>
              <a:t>严格按照大赛文件要求组织参赛，如：参赛人数、指导教师人数及更换、团体赛报名及指导教师报名等。</a:t>
            </a:r>
            <a:endParaRPr lang="zh-CN" altLang="zh-CN" sz="1400" b="1" dirty="0">
              <a:latin typeface="微软雅黑" panose="020B0503020204020204" pitchFamily="34" charset="-122"/>
              <a:ea typeface="微软雅黑" panose="020B0503020204020204" pitchFamily="34" charset="-122"/>
            </a:endParaRPr>
          </a:p>
        </p:txBody>
      </p:sp>
      <p:sp>
        <p:nvSpPr>
          <p:cNvPr id="38" name="矩形 37"/>
          <p:cNvSpPr/>
          <p:nvPr/>
        </p:nvSpPr>
        <p:spPr>
          <a:xfrm>
            <a:off x="863268" y="2232078"/>
            <a:ext cx="432049" cy="43204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916006" y="2217270"/>
            <a:ext cx="356188" cy="461665"/>
          </a:xfrm>
          <a:prstGeom prst="rect">
            <a:avLst/>
          </a:prstGeom>
          <a:noFill/>
        </p:spPr>
        <p:txBody>
          <a:bodyPr wrap="none" rtlCol="0">
            <a:spAutoFit/>
          </a:bodyPr>
          <a:lstStyle/>
          <a:p>
            <a:r>
              <a:rPr lang="en-US" altLang="zh-CN" sz="2400" b="1" dirty="0" smtClean="0">
                <a:solidFill>
                  <a:schemeClr val="bg1"/>
                </a:solidFill>
              </a:rPr>
              <a:t>6</a:t>
            </a:r>
            <a:endParaRPr lang="zh-CN" altLang="en-US" sz="2400" b="1" dirty="0">
              <a:solidFill>
                <a:schemeClr val="bg1"/>
              </a:solidFill>
            </a:endParaRPr>
          </a:p>
        </p:txBody>
      </p:sp>
      <p:sp>
        <p:nvSpPr>
          <p:cNvPr id="40" name="矩形 39"/>
          <p:cNvSpPr/>
          <p:nvPr/>
        </p:nvSpPr>
        <p:spPr>
          <a:xfrm>
            <a:off x="863270" y="3260557"/>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863269" y="4023030"/>
            <a:ext cx="7488833" cy="0"/>
          </a:xfrm>
          <a:prstGeom prst="line">
            <a:avLst/>
          </a:prstGeom>
          <a:ln>
            <a:solidFill>
              <a:srgbClr val="EC9A12"/>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1403648" y="3245507"/>
            <a:ext cx="6872808" cy="731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b="1" dirty="0">
                <a:latin typeface="微软雅黑" panose="020B0503020204020204" pitchFamily="34" charset="-122"/>
                <a:ea typeface="微软雅黑" panose="020B0503020204020204" pitchFamily="34" charset="-122"/>
              </a:rPr>
              <a:t>认真研读赛项规程，避免与赛程禁止操作的事情出现，如：携带比赛用具、通讯用具、用书、操作规范、操作安全等。</a:t>
            </a:r>
            <a:endParaRPr lang="zh-CN" altLang="zh-CN" sz="1400" b="1" dirty="0">
              <a:latin typeface="微软雅黑" panose="020B0503020204020204" pitchFamily="34" charset="-122"/>
              <a:ea typeface="微软雅黑" panose="020B0503020204020204" pitchFamily="34" charset="-122"/>
            </a:endParaRPr>
          </a:p>
        </p:txBody>
      </p:sp>
      <p:sp>
        <p:nvSpPr>
          <p:cNvPr id="43" name="矩形 42"/>
          <p:cNvSpPr/>
          <p:nvPr/>
        </p:nvSpPr>
        <p:spPr>
          <a:xfrm>
            <a:off x="863268" y="3260557"/>
            <a:ext cx="432049" cy="432049"/>
          </a:xfrm>
          <a:prstGeom prst="rect">
            <a:avLst/>
          </a:prstGeom>
          <a:solidFill>
            <a:srgbClr val="EC9A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916006" y="3245749"/>
            <a:ext cx="356188" cy="461665"/>
          </a:xfrm>
          <a:prstGeom prst="rect">
            <a:avLst/>
          </a:prstGeom>
          <a:noFill/>
        </p:spPr>
        <p:txBody>
          <a:bodyPr wrap="none" rtlCol="0">
            <a:spAutoFit/>
          </a:bodyPr>
          <a:lstStyle/>
          <a:p>
            <a:r>
              <a:rPr lang="en-US" altLang="zh-CN" sz="2400" b="1" dirty="0" smtClean="0">
                <a:solidFill>
                  <a:schemeClr val="bg1"/>
                </a:solidFill>
              </a:rPr>
              <a:t>7</a:t>
            </a:r>
            <a:endParaRPr lang="zh-CN" altLang="en-US" sz="2400" b="1"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928662" y="1428742"/>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注意</a:t>
            </a:r>
            <a:r>
              <a:rPr lang="zh-CN" altLang="en-US" b="1" spc="300" dirty="0">
                <a:solidFill>
                  <a:schemeClr val="bg1"/>
                </a:solidFill>
                <a:latin typeface="微软雅黑" panose="020B0503020204020204" pitchFamily="34" charset="-122"/>
                <a:ea typeface="微软雅黑" panose="020B0503020204020204" pitchFamily="34" charset="-122"/>
              </a:rPr>
              <a:t>事项</a:t>
            </a:r>
          </a:p>
        </p:txBody>
      </p:sp>
      <p:sp>
        <p:nvSpPr>
          <p:cNvPr id="33" name="矩形 32"/>
          <p:cNvSpPr/>
          <p:nvPr/>
        </p:nvSpPr>
        <p:spPr>
          <a:xfrm>
            <a:off x="714348" y="2000246"/>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63269" y="3723878"/>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214414" y="2071684"/>
            <a:ext cx="6872808" cy="731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b="1" dirty="0">
                <a:latin typeface="微软雅黑" panose="020B0503020204020204" pitchFamily="34" charset="-122"/>
                <a:ea typeface="微软雅黑" panose="020B0503020204020204" pitchFamily="34" charset="-122"/>
              </a:rPr>
              <a:t>工作人员和志愿者的风貌体现学校的管理水平和学校风采。如：接待选手、嘉宾、裁判专家等。</a:t>
            </a:r>
          </a:p>
        </p:txBody>
      </p:sp>
      <p:sp>
        <p:nvSpPr>
          <p:cNvPr id="38" name="矩形 37"/>
          <p:cNvSpPr/>
          <p:nvPr/>
        </p:nvSpPr>
        <p:spPr>
          <a:xfrm>
            <a:off x="857224" y="2143122"/>
            <a:ext cx="432049" cy="43204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8</a:t>
            </a:r>
            <a:endParaRPr lang="zh-CN" altLang="en-US" dirty="0"/>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1600" y="1203598"/>
            <a:ext cx="7488832" cy="7624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7" name="直接连接符 6"/>
          <p:cNvCxnSpPr/>
          <p:nvPr/>
        </p:nvCxnSpPr>
        <p:spPr>
          <a:xfrm>
            <a:off x="899592" y="2211710"/>
            <a:ext cx="7560840"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403648" y="1203598"/>
            <a:ext cx="6912768" cy="731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50000"/>
              </a:lnSpc>
            </a:pPr>
            <a:r>
              <a:rPr lang="zh-CN" altLang="en-US" sz="1400" dirty="0" smtClean="0">
                <a:latin typeface="微软雅黑" panose="020B0503020204020204" pitchFamily="34" charset="-122"/>
                <a:ea typeface="微软雅黑" panose="020B0503020204020204" pitchFamily="34" charset="-122"/>
              </a:rPr>
              <a:t>仲裁申诉，要在规定的有效时间内（赛后</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个小时），按照要求进行申诉，过后不接受申诉。</a:t>
            </a:r>
            <a:endParaRPr lang="zh-CN" altLang="zh-CN" sz="1400" dirty="0">
              <a:latin typeface="微软雅黑" panose="020B0503020204020204" pitchFamily="34" charset="-122"/>
              <a:ea typeface="微软雅黑" panose="020B0503020204020204" pitchFamily="34" charset="-122"/>
            </a:endParaRPr>
          </a:p>
        </p:txBody>
      </p:sp>
      <p:sp>
        <p:nvSpPr>
          <p:cNvPr id="2" name="矩形 16384"/>
          <p:cNvSpPr>
            <a:spLocks noChangeArrowheads="1"/>
          </p:cNvSpPr>
          <p:nvPr/>
        </p:nvSpPr>
        <p:spPr bwMode="auto">
          <a:xfrm>
            <a:off x="395536" y="-20538"/>
            <a:ext cx="404867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400" b="1" spc="300" dirty="0" smtClean="0">
                <a:solidFill>
                  <a:schemeClr val="bg1"/>
                </a:solidFill>
                <a:latin typeface="微软雅黑" panose="020B0503020204020204" pitchFamily="34" charset="-122"/>
                <a:ea typeface="微软雅黑" panose="020B0503020204020204" pitchFamily="34" charset="-122"/>
              </a:rPr>
              <a:t> </a:t>
            </a:r>
            <a:r>
              <a:rPr lang="zh-CN" altLang="en-US" b="1" spc="300" dirty="0" smtClean="0">
                <a:solidFill>
                  <a:schemeClr val="bg1"/>
                </a:solidFill>
                <a:latin typeface="微软雅黑" panose="020B0503020204020204" pitchFamily="34" charset="-122"/>
                <a:ea typeface="微软雅黑" panose="020B0503020204020204" pitchFamily="34" charset="-122"/>
              </a:rPr>
              <a:t>注意</a:t>
            </a:r>
            <a:r>
              <a:rPr lang="zh-CN" altLang="en-US" b="1" spc="300" dirty="0">
                <a:solidFill>
                  <a:schemeClr val="bg1"/>
                </a:solidFill>
                <a:latin typeface="微软雅黑" panose="020B0503020204020204" pitchFamily="34" charset="-122"/>
                <a:ea typeface="微软雅黑" panose="020B0503020204020204" pitchFamily="34" charset="-122"/>
              </a:rPr>
              <a:t>事项</a:t>
            </a:r>
          </a:p>
        </p:txBody>
      </p:sp>
      <p:sp>
        <p:nvSpPr>
          <p:cNvPr id="5" name="矩形 4"/>
          <p:cNvSpPr/>
          <p:nvPr/>
        </p:nvSpPr>
        <p:spPr>
          <a:xfrm>
            <a:off x="827584" y="1203598"/>
            <a:ext cx="432049" cy="432049"/>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rPr>
              <a:t>9</a:t>
            </a:r>
            <a:endParaRPr lang="zh-CN" altLang="en-US" dirty="0"/>
          </a:p>
        </p:txBody>
      </p:sp>
      <p:sp>
        <p:nvSpPr>
          <p:cNvPr id="18" name="矩形 17"/>
          <p:cNvSpPr/>
          <p:nvPr/>
        </p:nvSpPr>
        <p:spPr>
          <a:xfrm>
            <a:off x="800293" y="1707896"/>
            <a:ext cx="269626" cy="461665"/>
          </a:xfrm>
          <a:prstGeom prst="rect">
            <a:avLst/>
          </a:prstGeom>
          <a:noFill/>
        </p:spPr>
        <p:txBody>
          <a:bodyPr wrap="none" rtlCol="0">
            <a:spAutoFit/>
          </a:bodyPr>
          <a:lstStyle/>
          <a:p>
            <a:r>
              <a:rPr lang="en-US" altLang="zh-CN" sz="2400" b="1" dirty="0" smtClean="0">
                <a:solidFill>
                  <a:schemeClr val="bg1"/>
                </a:solidFill>
              </a:rPr>
              <a:t> </a:t>
            </a:r>
            <a:endParaRPr lang="zh-CN" altLang="en-US" sz="2400" b="1" dirty="0">
              <a:solidFill>
                <a:schemeClr val="bg1"/>
              </a:solidFill>
            </a:endParaRPr>
          </a:p>
        </p:txBody>
      </p:sp>
      <p:sp>
        <p:nvSpPr>
          <p:cNvPr id="33" name="矩形 32"/>
          <p:cNvSpPr/>
          <p:nvPr/>
        </p:nvSpPr>
        <p:spPr>
          <a:xfrm>
            <a:off x="899592" y="2283718"/>
            <a:ext cx="7560840" cy="22322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70510" algn="just">
              <a:lnSpc>
                <a:spcPct val="150000"/>
              </a:lnSpc>
            </a:pPr>
            <a:r>
              <a:rPr lang="zh-CN" altLang="en-US" sz="1400" dirty="0" smtClean="0">
                <a:solidFill>
                  <a:schemeClr val="tx1"/>
                </a:solidFill>
                <a:latin typeface="微软雅黑" panose="020B0503020204020204" pitchFamily="34" charset="-122"/>
                <a:ea typeface="微软雅黑" panose="020B0503020204020204" pitchFamily="34" charset="-122"/>
              </a:rPr>
              <a:t>   </a:t>
            </a:r>
            <a:endParaRPr lang="en-US" altLang="zh-CN" sz="1400" dirty="0" smtClean="0">
              <a:solidFill>
                <a:schemeClr val="tx1"/>
              </a:solidFill>
              <a:latin typeface="微软雅黑" panose="020B0503020204020204" pitchFamily="34" charset="-122"/>
              <a:ea typeface="微软雅黑" panose="020B0503020204020204" pitchFamily="34" charset="-122"/>
            </a:endParaRPr>
          </a:p>
          <a:p>
            <a:pPr indent="270510" algn="just">
              <a:lnSpc>
                <a:spcPct val="150000"/>
              </a:lnSpc>
            </a:pPr>
            <a:r>
              <a:rPr lang="en-US" altLang="zh-CN" sz="1400" dirty="0" smtClean="0">
                <a:solidFill>
                  <a:schemeClr val="tx1"/>
                </a:solidFill>
                <a:latin typeface="微软雅黑" panose="020B0503020204020204" pitchFamily="34" charset="-122"/>
                <a:ea typeface="微软雅黑" panose="020B0503020204020204" pitchFamily="34" charset="-122"/>
              </a:rPr>
              <a:t>   </a:t>
            </a:r>
          </a:p>
          <a:p>
            <a:pPr indent="270510" algn="just">
              <a:lnSpc>
                <a:spcPct val="150000"/>
              </a:lnSpc>
            </a:pPr>
            <a:r>
              <a:rPr lang="en-US" altLang="zh-CN" sz="1400" dirty="0" smtClean="0">
                <a:solidFill>
                  <a:schemeClr val="tx1"/>
                </a:solidFill>
                <a:latin typeface="微软雅黑" panose="020B0503020204020204" pitchFamily="34" charset="-122"/>
                <a:ea typeface="微软雅黑" panose="020B0503020204020204" pitchFamily="34" charset="-122"/>
              </a:rPr>
              <a:t>    </a:t>
            </a:r>
            <a:r>
              <a:rPr lang="zh-CN" altLang="en-US" sz="1400" dirty="0" smtClean="0">
                <a:solidFill>
                  <a:schemeClr val="tx1"/>
                </a:solidFill>
                <a:latin typeface="微软雅黑" panose="020B0503020204020204" pitchFamily="34" charset="-122"/>
                <a:ea typeface="微软雅黑" panose="020B0503020204020204" pitchFamily="34" charset="-122"/>
              </a:rPr>
              <a:t>大赛预算：专家裁判、工作人员考务费、耗材、参赛选手指导教师午餐费、杂支。</a:t>
            </a:r>
            <a:endParaRPr lang="en-US" altLang="zh-CN" sz="1400" dirty="0" smtClean="0">
              <a:solidFill>
                <a:schemeClr val="tx1"/>
              </a:solidFill>
              <a:latin typeface="微软雅黑" panose="020B0503020204020204" pitchFamily="34" charset="-122"/>
              <a:ea typeface="微软雅黑" panose="020B0503020204020204" pitchFamily="34" charset="-122"/>
            </a:endParaRPr>
          </a:p>
          <a:p>
            <a:pPr indent="270510" algn="just">
              <a:lnSpc>
                <a:spcPct val="150000"/>
              </a:lnSpc>
            </a:pPr>
            <a:r>
              <a:rPr lang="zh-CN" altLang="en-US" sz="1400" dirty="0" smtClean="0">
                <a:solidFill>
                  <a:schemeClr val="tx1"/>
                </a:solidFill>
              </a:rPr>
              <a:t>    专家评审费（元</a:t>
            </a:r>
            <a:r>
              <a:rPr lang="en-US" altLang="zh-CN" sz="1400" dirty="0" smtClean="0">
                <a:solidFill>
                  <a:schemeClr val="tx1"/>
                </a:solidFill>
              </a:rPr>
              <a:t>/</a:t>
            </a:r>
            <a:r>
              <a:rPr lang="zh-CN" altLang="en-US" sz="1400" dirty="0" smtClean="0">
                <a:solidFill>
                  <a:schemeClr val="tx1"/>
                </a:solidFill>
              </a:rPr>
              <a:t>人）标准依据辽财采</a:t>
            </a:r>
            <a:r>
              <a:rPr lang="en-US" altLang="zh-CN" sz="1400" dirty="0" smtClean="0">
                <a:solidFill>
                  <a:schemeClr val="tx1"/>
                </a:solidFill>
              </a:rPr>
              <a:t>【2017】511</a:t>
            </a:r>
            <a:r>
              <a:rPr lang="zh-CN" altLang="en-US" sz="1400" dirty="0" smtClean="0">
                <a:solidFill>
                  <a:schemeClr val="tx1"/>
                </a:solidFill>
              </a:rPr>
              <a:t>号文件，每人每天</a:t>
            </a:r>
            <a:r>
              <a:rPr lang="en-US" altLang="zh-CN" sz="1400" dirty="0" smtClean="0">
                <a:solidFill>
                  <a:schemeClr val="tx1"/>
                </a:solidFill>
              </a:rPr>
              <a:t>800</a:t>
            </a:r>
            <a:r>
              <a:rPr lang="zh-CN" altLang="en-US" sz="1400" dirty="0" smtClean="0">
                <a:solidFill>
                  <a:schemeClr val="tx1"/>
                </a:solidFill>
              </a:rPr>
              <a:t>元（税后）。</a:t>
            </a:r>
            <a:endParaRPr lang="en-US" altLang="zh-CN" sz="1400" dirty="0" smtClean="0">
              <a:solidFill>
                <a:schemeClr val="tx1"/>
              </a:solidFill>
            </a:endParaRPr>
          </a:p>
          <a:p>
            <a:pPr indent="270510" algn="just">
              <a:lnSpc>
                <a:spcPct val="150000"/>
              </a:lnSpc>
            </a:pPr>
            <a:r>
              <a:rPr lang="zh-CN" altLang="en-US" sz="1400" dirty="0" smtClean="0">
                <a:solidFill>
                  <a:schemeClr val="tx1"/>
                </a:solidFill>
              </a:rPr>
              <a:t>    赛场工作人员（元</a:t>
            </a:r>
            <a:r>
              <a:rPr lang="en-US" altLang="zh-CN" sz="1400" dirty="0" smtClean="0">
                <a:solidFill>
                  <a:schemeClr val="tx1"/>
                </a:solidFill>
              </a:rPr>
              <a:t>/</a:t>
            </a:r>
            <a:r>
              <a:rPr lang="zh-CN" altLang="en-US" sz="1400" dirty="0" smtClean="0">
                <a:solidFill>
                  <a:schemeClr val="tx1"/>
                </a:solidFill>
              </a:rPr>
              <a:t>人）费用按照考务费标准发放，每人每天</a:t>
            </a:r>
            <a:r>
              <a:rPr lang="en-US" altLang="zh-CN" sz="1400" dirty="0" smtClean="0">
                <a:solidFill>
                  <a:schemeClr val="tx1"/>
                </a:solidFill>
              </a:rPr>
              <a:t>100</a:t>
            </a:r>
            <a:r>
              <a:rPr lang="zh-CN" altLang="en-US" sz="1400" dirty="0" smtClean="0">
                <a:solidFill>
                  <a:schemeClr val="tx1"/>
                </a:solidFill>
              </a:rPr>
              <a:t>元，包括赛场筹备人员，  监考人员，考务人员劳务支出）。</a:t>
            </a:r>
            <a:endParaRPr lang="en-US" altLang="zh-CN" sz="1400" dirty="0" smtClean="0">
              <a:solidFill>
                <a:schemeClr val="tx1"/>
              </a:solidFill>
            </a:endParaRPr>
          </a:p>
          <a:p>
            <a:pPr indent="270510" algn="just">
              <a:lnSpc>
                <a:spcPct val="150000"/>
              </a:lnSpc>
            </a:pPr>
            <a:r>
              <a:rPr lang="zh-CN" altLang="en-US" sz="1400" dirty="0" smtClean="0">
                <a:solidFill>
                  <a:schemeClr val="tx1"/>
                </a:solidFill>
              </a:rPr>
              <a:t>   原材料（元</a:t>
            </a:r>
            <a:r>
              <a:rPr lang="en-US" altLang="zh-CN" sz="1400" dirty="0" smtClean="0">
                <a:solidFill>
                  <a:schemeClr val="tx1"/>
                </a:solidFill>
              </a:rPr>
              <a:t>/</a:t>
            </a:r>
            <a:r>
              <a:rPr lang="zh-CN" altLang="en-US" sz="1400" dirty="0" smtClean="0">
                <a:solidFill>
                  <a:schemeClr val="tx1"/>
                </a:solidFill>
              </a:rPr>
              <a:t>人）严格执行财务采购要求。</a:t>
            </a:r>
            <a:endParaRPr lang="en-US" altLang="zh-CN" sz="1400" dirty="0" smtClean="0">
              <a:solidFill>
                <a:schemeClr val="tx1"/>
              </a:solidFill>
            </a:endParaRPr>
          </a:p>
          <a:p>
            <a:pPr indent="270510" algn="just">
              <a:lnSpc>
                <a:spcPct val="150000"/>
              </a:lnSpc>
            </a:pPr>
            <a:r>
              <a:rPr lang="zh-CN" altLang="en-US" sz="1400" dirty="0" smtClean="0">
                <a:solidFill>
                  <a:schemeClr val="tx1"/>
                </a:solidFill>
              </a:rPr>
              <a:t>  午餐费每人每天</a:t>
            </a:r>
            <a:r>
              <a:rPr lang="en-US" altLang="zh-CN" sz="1400" dirty="0" smtClean="0">
                <a:solidFill>
                  <a:schemeClr val="tx1"/>
                </a:solidFill>
              </a:rPr>
              <a:t>20</a:t>
            </a:r>
            <a:r>
              <a:rPr lang="zh-CN" altLang="en-US" sz="1400" dirty="0" smtClean="0">
                <a:solidFill>
                  <a:schemeClr val="tx1"/>
                </a:solidFill>
              </a:rPr>
              <a:t>元。</a:t>
            </a:r>
            <a:endParaRPr lang="en-US" altLang="zh-CN" sz="1400" dirty="0" smtClean="0">
              <a:solidFill>
                <a:schemeClr val="tx1"/>
              </a:solidFill>
            </a:endParaRPr>
          </a:p>
          <a:p>
            <a:pPr indent="270510" algn="just">
              <a:lnSpc>
                <a:spcPct val="150000"/>
              </a:lnSpc>
            </a:pPr>
            <a:endParaRPr lang="en-US" altLang="zh-CN" sz="1400" dirty="0" smtClean="0">
              <a:solidFill>
                <a:schemeClr val="tx1"/>
              </a:solidFill>
            </a:endParaRPr>
          </a:p>
          <a:p>
            <a:pPr indent="270510" algn="just">
              <a:lnSpc>
                <a:spcPct val="150000"/>
              </a:lnSpc>
            </a:pPr>
            <a:endParaRPr lang="en-US" altLang="zh-CN" sz="1400" dirty="0" smtClean="0">
              <a:solidFill>
                <a:schemeClr val="tx1"/>
              </a:solidFill>
            </a:endParaRPr>
          </a:p>
          <a:p>
            <a:pPr indent="270510" algn="just">
              <a:lnSpc>
                <a:spcPct val="150000"/>
              </a:lnSpc>
            </a:pPr>
            <a:endParaRPr lang="zh-CN" altLang="en-US" sz="1400" dirty="0">
              <a:solidFill>
                <a:schemeClr val="tx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899592" y="4587974"/>
            <a:ext cx="7560841"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899592" y="2283718"/>
            <a:ext cx="432049" cy="43204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38"/>
          <p:cNvSpPr/>
          <p:nvPr/>
        </p:nvSpPr>
        <p:spPr>
          <a:xfrm>
            <a:off x="899592" y="2355726"/>
            <a:ext cx="576064" cy="461665"/>
          </a:xfrm>
          <a:prstGeom prst="rect">
            <a:avLst/>
          </a:prstGeom>
          <a:noFill/>
        </p:spPr>
        <p:txBody>
          <a:bodyPr wrap="square" rtlCol="0">
            <a:spAutoFit/>
          </a:bodyPr>
          <a:lstStyle/>
          <a:p>
            <a:r>
              <a:rPr lang="en-US" altLang="zh-CN" sz="2400" b="1" dirty="0" smtClean="0">
                <a:solidFill>
                  <a:schemeClr val="bg1"/>
                </a:solidFill>
              </a:rPr>
              <a:t>10</a:t>
            </a:r>
            <a:endParaRPr lang="zh-CN" altLang="en-US" sz="2400" b="1"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928662" y="1428742"/>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04867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anose="020B0503020204020204" pitchFamily="34" charset="-122"/>
                <a:ea typeface="微软雅黑" panose="020B0503020204020204" pitchFamily="34" charset="-122"/>
              </a:rPr>
              <a:t>注意</a:t>
            </a:r>
            <a:r>
              <a:rPr lang="zh-CN" altLang="en-US" b="1" spc="300" dirty="0">
                <a:solidFill>
                  <a:schemeClr val="bg1"/>
                </a:solidFill>
                <a:latin typeface="微软雅黑" panose="020B0503020204020204" pitchFamily="34" charset="-122"/>
                <a:ea typeface="微软雅黑" panose="020B0503020204020204" pitchFamily="34" charset="-122"/>
              </a:rPr>
              <a:t>事项</a:t>
            </a:r>
          </a:p>
        </p:txBody>
      </p:sp>
      <p:sp>
        <p:nvSpPr>
          <p:cNvPr id="33" name="矩形 32"/>
          <p:cNvSpPr/>
          <p:nvPr/>
        </p:nvSpPr>
        <p:spPr>
          <a:xfrm>
            <a:off x="899592" y="1707654"/>
            <a:ext cx="7488832" cy="18676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99592" y="3867894"/>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331640" y="1779662"/>
            <a:ext cx="6872808" cy="1887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indent="270510" algn="just">
              <a:lnSpc>
                <a:spcPts val="2800"/>
              </a:lnSpc>
            </a:pPr>
            <a:r>
              <a:rPr lang="en-US" altLang="zh-CN" sz="1400" kern="100" dirty="0" smtClean="0">
                <a:latin typeface="+mj-ea"/>
                <a:cs typeface="仿宋" panose="02010609060101010101" pitchFamily="49" charset="-122"/>
              </a:rPr>
              <a:t>    1.</a:t>
            </a:r>
            <a:r>
              <a:rPr lang="zh-CN" altLang="en-US" sz="1400" kern="100" dirty="0" smtClean="0">
                <a:latin typeface="+mj-ea"/>
                <a:cs typeface="仿宋" panose="02010609060101010101" pitchFamily="49" charset="-122"/>
              </a:rPr>
              <a:t>赛项规程有调整的；</a:t>
            </a:r>
            <a:endParaRPr lang="en-US" altLang="zh-CN" sz="1400" kern="100" dirty="0" smtClean="0">
              <a:latin typeface="+mj-ea"/>
              <a:cs typeface="仿宋" panose="02010609060101010101" pitchFamily="49" charset="-122"/>
            </a:endParaRPr>
          </a:p>
          <a:p>
            <a:pPr indent="270510" algn="just">
              <a:lnSpc>
                <a:spcPts val="2800"/>
              </a:lnSpc>
            </a:pPr>
            <a:r>
              <a:rPr lang="en-US" altLang="zh-CN" sz="1400" kern="100" dirty="0" smtClean="0">
                <a:latin typeface="+mj-ea"/>
                <a:cs typeface="仿宋" panose="02010609060101010101" pitchFamily="49" charset="-122"/>
              </a:rPr>
              <a:t>    2.</a:t>
            </a:r>
            <a:r>
              <a:rPr lang="zh-CN" altLang="en-US" sz="1400" kern="100" dirty="0" smtClean="0">
                <a:latin typeface="+mj-ea"/>
                <a:cs typeface="仿宋" panose="02010609060101010101" pitchFamily="49" charset="-122"/>
              </a:rPr>
              <a:t> 比赛日期有调整的；</a:t>
            </a:r>
            <a:endParaRPr lang="en-US" altLang="zh-CN" sz="1400" kern="100" dirty="0" smtClean="0">
              <a:latin typeface="+mj-ea"/>
              <a:cs typeface="仿宋" panose="02010609060101010101" pitchFamily="49" charset="-122"/>
            </a:endParaRPr>
          </a:p>
          <a:p>
            <a:pPr indent="270510" algn="just">
              <a:lnSpc>
                <a:spcPts val="2800"/>
              </a:lnSpc>
            </a:pPr>
            <a:r>
              <a:rPr lang="en-US" altLang="zh-CN" sz="1400" kern="100" dirty="0" smtClean="0">
                <a:latin typeface="+mj-ea"/>
                <a:cs typeface="仿宋" panose="02010609060101010101" pitchFamily="49" charset="-122"/>
              </a:rPr>
              <a:t>    3.</a:t>
            </a:r>
            <a:r>
              <a:rPr lang="zh-CN" altLang="en-US" sz="1400" kern="100" dirty="0" smtClean="0">
                <a:latin typeface="+mj-ea"/>
                <a:cs typeface="仿宋" panose="02010609060101010101" pitchFamily="49" charset="-122"/>
              </a:rPr>
              <a:t> 大赛手册中学校风采部分有调整的；</a:t>
            </a:r>
            <a:endParaRPr lang="en-US" altLang="zh-CN" sz="1400" kern="100" dirty="0" smtClean="0">
              <a:latin typeface="+mj-ea"/>
              <a:cs typeface="仿宋" panose="02010609060101010101" pitchFamily="49" charset="-122"/>
            </a:endParaRPr>
          </a:p>
          <a:p>
            <a:pPr indent="270510" algn="just">
              <a:lnSpc>
                <a:spcPts val="2800"/>
              </a:lnSpc>
            </a:pPr>
            <a:r>
              <a:rPr lang="zh-CN" altLang="en-US" sz="1400" kern="100" dirty="0" smtClean="0">
                <a:latin typeface="+mj-ea"/>
                <a:cs typeface="仿宋" panose="02010609060101010101" pitchFamily="49" charset="-122"/>
              </a:rPr>
              <a:t>（赛项负责人需及时与大赛办联系，联系人：崔晓翠</a:t>
            </a:r>
            <a:endParaRPr lang="en-US" altLang="zh-CN" sz="1400" kern="100" dirty="0" smtClean="0">
              <a:latin typeface="+mj-ea"/>
              <a:cs typeface="仿宋" panose="02010609060101010101" pitchFamily="49" charset="-122"/>
            </a:endParaRPr>
          </a:p>
          <a:p>
            <a:pPr indent="270510" algn="just">
              <a:lnSpc>
                <a:spcPts val="2800"/>
              </a:lnSpc>
            </a:pPr>
            <a:r>
              <a:rPr lang="en-US" altLang="zh-CN" sz="1400" kern="100" dirty="0" smtClean="0">
                <a:latin typeface="+mj-ea"/>
                <a:cs typeface="仿宋" panose="02010609060101010101" pitchFamily="49" charset="-122"/>
              </a:rPr>
              <a:t>                                                      </a:t>
            </a:r>
            <a:r>
              <a:rPr lang="zh-CN" altLang="en-US" sz="1400" kern="100" dirty="0" smtClean="0">
                <a:latin typeface="+mj-ea"/>
                <a:cs typeface="仿宋" panose="02010609060101010101" pitchFamily="49" charset="-122"/>
              </a:rPr>
              <a:t>联系电话</a:t>
            </a:r>
            <a:r>
              <a:rPr lang="en-US" altLang="zh-CN" sz="1400" kern="100" dirty="0" smtClean="0">
                <a:latin typeface="+mj-ea"/>
                <a:cs typeface="仿宋" panose="02010609060101010101" pitchFamily="49" charset="-122"/>
              </a:rPr>
              <a:t>89636178</a:t>
            </a:r>
            <a:r>
              <a:rPr lang="zh-CN" altLang="en-US" sz="1400" kern="100" dirty="0" smtClean="0">
                <a:latin typeface="+mj-ea"/>
                <a:cs typeface="仿宋" panose="02010609060101010101" pitchFamily="49" charset="-122"/>
              </a:rPr>
              <a:t>）</a:t>
            </a:r>
            <a:endParaRPr lang="zh-CN" altLang="en-US" sz="1400" b="1" dirty="0">
              <a:latin typeface="微软雅黑" panose="020B0503020204020204" pitchFamily="34" charset="-122"/>
              <a:ea typeface="微软雅黑" panose="020B0503020204020204" pitchFamily="34" charset="-122"/>
            </a:endParaRPr>
          </a:p>
        </p:txBody>
      </p:sp>
      <p:sp>
        <p:nvSpPr>
          <p:cNvPr id="38" name="矩形 37"/>
          <p:cNvSpPr/>
          <p:nvPr/>
        </p:nvSpPr>
        <p:spPr>
          <a:xfrm>
            <a:off x="899592" y="1707654"/>
            <a:ext cx="432049" cy="43204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11</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C:\Users\bg1\Desktop\王玉鹏处长汇报材料912\已用1.JPG"/>
          <p:cNvPicPr/>
          <p:nvPr/>
        </p:nvPicPr>
        <p:blipFill>
          <a:blip r:embed="rId3" cstate="print"/>
          <a:srcRect/>
          <a:stretch>
            <a:fillRect/>
          </a:stretch>
        </p:blipFill>
        <p:spPr bwMode="auto">
          <a:xfrm>
            <a:off x="251521" y="3075806"/>
            <a:ext cx="3168352" cy="1440160"/>
          </a:xfrm>
          <a:prstGeom prst="rect">
            <a:avLst/>
          </a:prstGeom>
          <a:noFill/>
          <a:ln w="9525">
            <a:noFill/>
            <a:miter lim="800000"/>
            <a:headEnd/>
            <a:tailEnd/>
          </a:ln>
        </p:spPr>
      </p:pic>
      <p:pic>
        <p:nvPicPr>
          <p:cNvPr id="9" name="图片 8" descr="C:\Users\bg1\Desktop\王玉鹏处长汇报材料912\IMG_3370.JPG"/>
          <p:cNvPicPr/>
          <p:nvPr/>
        </p:nvPicPr>
        <p:blipFill>
          <a:blip r:embed="rId4" cstate="print"/>
          <a:srcRect/>
          <a:stretch>
            <a:fillRect/>
          </a:stretch>
        </p:blipFill>
        <p:spPr bwMode="auto">
          <a:xfrm>
            <a:off x="3347864" y="3075806"/>
            <a:ext cx="2376264" cy="1440160"/>
          </a:xfrm>
          <a:prstGeom prst="rect">
            <a:avLst/>
          </a:prstGeom>
          <a:noFill/>
          <a:ln w="9525">
            <a:noFill/>
            <a:miter lim="800000"/>
            <a:headEnd/>
            <a:tailEnd/>
          </a:ln>
        </p:spPr>
      </p:pic>
      <p:pic>
        <p:nvPicPr>
          <p:cNvPr id="10" name="图片 9" descr="C:\Users\bg1\Desktop\王玉鹏处长汇报材料912\IMG_3466.JPG"/>
          <p:cNvPicPr/>
          <p:nvPr/>
        </p:nvPicPr>
        <p:blipFill>
          <a:blip r:embed="rId5" cstate="print"/>
          <a:srcRect/>
          <a:stretch>
            <a:fillRect/>
          </a:stretch>
        </p:blipFill>
        <p:spPr bwMode="auto">
          <a:xfrm>
            <a:off x="5508104" y="555526"/>
            <a:ext cx="3240360" cy="1584176"/>
          </a:xfrm>
          <a:prstGeom prst="rect">
            <a:avLst/>
          </a:prstGeom>
          <a:noFill/>
          <a:ln w="9525">
            <a:noFill/>
            <a:miter lim="800000"/>
            <a:headEnd/>
            <a:tailEnd/>
          </a:ln>
        </p:spPr>
      </p:pic>
      <p:pic>
        <p:nvPicPr>
          <p:cNvPr id="14" name="图片 13" descr="C:\Users\bg1\Desktop\王玉鹏处长汇报材料912\已用32.JPG"/>
          <p:cNvPicPr/>
          <p:nvPr/>
        </p:nvPicPr>
        <p:blipFill>
          <a:blip r:embed="rId6" cstate="print"/>
          <a:srcRect/>
          <a:stretch>
            <a:fillRect/>
          </a:stretch>
        </p:blipFill>
        <p:spPr bwMode="auto">
          <a:xfrm>
            <a:off x="3347864" y="555526"/>
            <a:ext cx="2376264" cy="2520280"/>
          </a:xfrm>
          <a:prstGeom prst="rect">
            <a:avLst/>
          </a:prstGeom>
          <a:noFill/>
          <a:ln w="9525">
            <a:noFill/>
            <a:miter lim="800000"/>
            <a:headEnd/>
            <a:tailEnd/>
          </a:ln>
        </p:spPr>
      </p:pic>
      <p:sp>
        <p:nvSpPr>
          <p:cNvPr id="2" name="矩形 16384"/>
          <p:cNvSpPr>
            <a:spLocks noChangeArrowheads="1"/>
          </p:cNvSpPr>
          <p:nvPr/>
        </p:nvSpPr>
        <p:spPr bwMode="auto">
          <a:xfrm>
            <a:off x="395536" y="-20538"/>
            <a:ext cx="453650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b="1" spc="300" dirty="0" smtClean="0">
                <a:solidFill>
                  <a:schemeClr val="bg1"/>
                </a:solidFill>
                <a:latin typeface="微软雅黑" pitchFamily="34" charset="-122"/>
                <a:ea typeface="微软雅黑" pitchFamily="34" charset="-122"/>
              </a:rPr>
              <a:t>沈阳职业院校技能大赛总结</a:t>
            </a:r>
            <a:endParaRPr lang="zh-CN" altLang="en-US" b="1" spc="300" dirty="0">
              <a:solidFill>
                <a:schemeClr val="bg1"/>
              </a:solidFill>
              <a:latin typeface="微软雅黑" pitchFamily="34" charset="-122"/>
              <a:ea typeface="微软雅黑" pitchFamily="34" charset="-122"/>
            </a:endParaRPr>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pic>
        <p:nvPicPr>
          <p:cNvPr id="8" name="图片 5" descr="IMG_9672发动机拆装 比赛赛场"/>
          <p:cNvPicPr>
            <a:picLocks noChangeAspect="1"/>
          </p:cNvPicPr>
          <p:nvPr/>
        </p:nvPicPr>
        <p:blipFill>
          <a:blip r:embed="rId7" cstate="print"/>
          <a:stretch>
            <a:fillRect/>
          </a:stretch>
        </p:blipFill>
        <p:spPr>
          <a:xfrm>
            <a:off x="467544" y="555526"/>
            <a:ext cx="3027045" cy="1508760"/>
          </a:xfrm>
          <a:prstGeom prst="rect">
            <a:avLst/>
          </a:prstGeom>
        </p:spPr>
      </p:pic>
      <p:pic>
        <p:nvPicPr>
          <p:cNvPr id="13" name="图片 12" descr="C:\Users\bg1\Desktop\王玉鹏处长汇报材料912\已用12.JPG"/>
          <p:cNvPicPr/>
          <p:nvPr/>
        </p:nvPicPr>
        <p:blipFill>
          <a:blip r:embed="rId8" cstate="print"/>
          <a:srcRect/>
          <a:stretch>
            <a:fillRect/>
          </a:stretch>
        </p:blipFill>
        <p:spPr bwMode="auto">
          <a:xfrm>
            <a:off x="5724128" y="3075806"/>
            <a:ext cx="3024336" cy="1368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58888" y="1572122"/>
            <a:ext cx="3289972" cy="1169551"/>
          </a:xfrm>
          <a:prstGeom prst="rect">
            <a:avLst/>
          </a:prstGeom>
        </p:spPr>
        <p:txBody>
          <a:bodyPr wrap="square">
            <a:spAutoFit/>
          </a:bodyPr>
          <a:lstStyle/>
          <a:p>
            <a:pPr indent="270510">
              <a:lnSpc>
                <a:spcPts val="2800"/>
              </a:lnSpc>
            </a:pPr>
            <a:r>
              <a:rPr lang="zh-CN" altLang="zh-CN" sz="1400" kern="100" dirty="0">
                <a:latin typeface="+mj-ea"/>
                <a:ea typeface="+mj-ea"/>
                <a:cs typeface="仿宋" panose="02010609060101010101" pitchFamily="49" charset="-122"/>
              </a:rPr>
              <a:t>组长：（校长）</a:t>
            </a:r>
            <a:endParaRPr lang="zh-CN" altLang="zh-CN" sz="1400" kern="100" dirty="0">
              <a:latin typeface="+mj-ea"/>
              <a:ea typeface="+mj-ea"/>
            </a:endParaRPr>
          </a:p>
          <a:p>
            <a:pPr indent="270510">
              <a:lnSpc>
                <a:spcPts val="2800"/>
              </a:lnSpc>
            </a:pPr>
            <a:r>
              <a:rPr lang="zh-CN" altLang="zh-CN" sz="1400" kern="100" dirty="0">
                <a:latin typeface="+mj-ea"/>
                <a:ea typeface="+mj-ea"/>
                <a:cs typeface="仿宋" panose="02010609060101010101" pitchFamily="49" charset="-122"/>
              </a:rPr>
              <a:t>副组长：（原则上教学副校长）</a:t>
            </a:r>
            <a:endParaRPr lang="zh-CN" altLang="zh-CN" sz="1400" kern="100" dirty="0">
              <a:latin typeface="+mj-ea"/>
              <a:ea typeface="+mj-ea"/>
            </a:endParaRPr>
          </a:p>
          <a:p>
            <a:pPr indent="270510">
              <a:lnSpc>
                <a:spcPts val="2800"/>
              </a:lnSpc>
            </a:pPr>
            <a:r>
              <a:rPr lang="zh-CN" altLang="zh-CN" sz="1400" kern="100" dirty="0">
                <a:latin typeface="+mj-ea"/>
                <a:ea typeface="+mj-ea"/>
                <a:cs typeface="仿宋" panose="02010609060101010101" pitchFamily="49" charset="-122"/>
              </a:rPr>
              <a:t>成员：（系部主任、服务教师等）</a:t>
            </a:r>
            <a:endParaRPr lang="zh-CN" altLang="zh-CN" sz="1400" kern="100" dirty="0">
              <a:effectLst/>
              <a:latin typeface="+mj-ea"/>
              <a:ea typeface="+mj-ea"/>
            </a:endParaRPr>
          </a:p>
        </p:txBody>
      </p:sp>
      <p:sp>
        <p:nvSpPr>
          <p:cNvPr id="12" name="矩形 11"/>
          <p:cNvSpPr/>
          <p:nvPr/>
        </p:nvSpPr>
        <p:spPr>
          <a:xfrm>
            <a:off x="1226788" y="1072937"/>
            <a:ext cx="1579278" cy="369332"/>
          </a:xfrm>
          <a:prstGeom prst="rect">
            <a:avLst/>
          </a:prstGeom>
        </p:spPr>
        <p:txBody>
          <a:bodyPr wrap="none">
            <a:spAutoFit/>
          </a:bodyPr>
          <a:lstStyle/>
          <a:p>
            <a:r>
              <a:rPr lang="zh-CN" altLang="en-US" b="1" kern="100" dirty="0" smtClean="0">
                <a:latin typeface="+mn-ea"/>
                <a:cs typeface="黑体" panose="02010609060101010101" pitchFamily="49" charset="-122"/>
              </a:rPr>
              <a:t>一、</a:t>
            </a:r>
            <a:r>
              <a:rPr lang="zh-CN" altLang="zh-CN" b="1" kern="100" dirty="0" smtClean="0">
                <a:latin typeface="+mn-ea"/>
                <a:cs typeface="黑体" panose="02010609060101010101" pitchFamily="49" charset="-122"/>
              </a:rPr>
              <a:t>组织</a:t>
            </a:r>
            <a:r>
              <a:rPr lang="zh-CN" altLang="zh-CN" b="1" kern="100" dirty="0">
                <a:latin typeface="+mn-ea"/>
                <a:cs typeface="黑体" panose="02010609060101010101" pitchFamily="49" charset="-122"/>
              </a:rPr>
              <a:t>机构</a:t>
            </a:r>
            <a:endParaRPr lang="zh-CN" altLang="en-US" dirty="0">
              <a:latin typeface="+mn-ea"/>
            </a:endParaRPr>
          </a:p>
        </p:txBody>
      </p:sp>
      <p:sp>
        <p:nvSpPr>
          <p:cNvPr id="13" name="直角三角形 12"/>
          <p:cNvSpPr/>
          <p:nvPr/>
        </p:nvSpPr>
        <p:spPr>
          <a:xfrm>
            <a:off x="4788024"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1572122"/>
            <a:ext cx="3289972" cy="447040"/>
          </a:xfrm>
          <a:prstGeom prst="rect">
            <a:avLst/>
          </a:prstGeom>
        </p:spPr>
        <p:txBody>
          <a:bodyPr wrap="square">
            <a:spAutoFit/>
          </a:bodyPr>
          <a:lstStyle/>
          <a:p>
            <a:pPr indent="270510">
              <a:lnSpc>
                <a:spcPts val="2800"/>
              </a:lnSpc>
            </a:pPr>
            <a:r>
              <a:rPr lang="zh-CN" altLang="en-US" sz="1400" kern="100" dirty="0">
                <a:latin typeface="+mj-ea"/>
                <a:ea typeface="+mj-ea"/>
                <a:cs typeface="仿宋" panose="02010609060101010101" pitchFamily="49" charset="-122"/>
              </a:rPr>
              <a:t>（年、月、日）</a:t>
            </a:r>
            <a:endParaRPr lang="zh-CN" altLang="zh-CN" sz="1400" kern="100" dirty="0">
              <a:effectLst/>
              <a:latin typeface="+mj-ea"/>
              <a:ea typeface="+mj-ea"/>
            </a:endParaRPr>
          </a:p>
        </p:txBody>
      </p:sp>
      <p:sp>
        <p:nvSpPr>
          <p:cNvPr id="16" name="矩形 15"/>
          <p:cNvSpPr/>
          <p:nvPr/>
        </p:nvSpPr>
        <p:spPr>
          <a:xfrm>
            <a:off x="4971204" y="1072937"/>
            <a:ext cx="1579278" cy="369332"/>
          </a:xfrm>
          <a:prstGeom prst="rect">
            <a:avLst/>
          </a:prstGeom>
        </p:spPr>
        <p:txBody>
          <a:bodyPr wrap="none">
            <a:spAutoFit/>
          </a:bodyPr>
          <a:lstStyle/>
          <a:p>
            <a:r>
              <a:rPr lang="zh-CN" altLang="en-US" b="1" kern="100" dirty="0">
                <a:latin typeface="+mn-ea"/>
                <a:cs typeface="黑体" panose="02010609060101010101" pitchFamily="49" charset="-122"/>
              </a:rPr>
              <a:t>二、比赛时间</a:t>
            </a:r>
            <a:endParaRPr lang="zh-CN" altLang="en-US" dirty="0">
              <a:latin typeface="+mn-ea"/>
            </a:endParaRPr>
          </a:p>
        </p:txBody>
      </p:sp>
      <p:sp>
        <p:nvSpPr>
          <p:cNvPr id="20" name="直角三角形 19"/>
          <p:cNvSpPr/>
          <p:nvPr/>
        </p:nvSpPr>
        <p:spPr>
          <a:xfrm>
            <a:off x="1043608" y="3324675"/>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a:stCxn id="20" idx="2"/>
          </p:cNvCxnSpPr>
          <p:nvPr/>
        </p:nvCxnSpPr>
        <p:spPr>
          <a:xfrm>
            <a:off x="1043608" y="3507855"/>
            <a:ext cx="7049668"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226788" y="3089162"/>
            <a:ext cx="1579278" cy="369332"/>
          </a:xfrm>
          <a:prstGeom prst="rect">
            <a:avLst/>
          </a:prstGeom>
        </p:spPr>
        <p:txBody>
          <a:bodyPr wrap="none">
            <a:spAutoFit/>
          </a:bodyPr>
          <a:lstStyle/>
          <a:p>
            <a:r>
              <a:rPr lang="zh-CN" altLang="en-US" b="1" kern="100" dirty="0">
                <a:latin typeface="+mn-ea"/>
                <a:cs typeface="黑体" panose="02010609060101010101" pitchFamily="49" charset="-122"/>
              </a:rPr>
              <a:t>三、参赛选手</a:t>
            </a:r>
            <a:endParaRPr lang="zh-CN" altLang="en-US" dirty="0">
              <a:latin typeface="+mn-ea"/>
            </a:endParaRPr>
          </a:p>
        </p:txBody>
      </p:sp>
      <p:sp>
        <p:nvSpPr>
          <p:cNvPr id="24" name="矩形 23"/>
          <p:cNvSpPr/>
          <p:nvPr/>
        </p:nvSpPr>
        <p:spPr>
          <a:xfrm>
            <a:off x="1058888" y="3507854"/>
            <a:ext cx="7034388" cy="404341"/>
          </a:xfrm>
          <a:prstGeom prst="rect">
            <a:avLst/>
          </a:prstGeom>
        </p:spPr>
        <p:txBody>
          <a:bodyPr wrap="square">
            <a:spAutoFit/>
          </a:bodyPr>
          <a:lstStyle/>
          <a:p>
            <a:pPr indent="270510">
              <a:lnSpc>
                <a:spcPts val="2800"/>
              </a:lnSpc>
            </a:pPr>
            <a:r>
              <a:rPr lang="zh-CN" altLang="en-US" sz="1400" kern="100" dirty="0">
                <a:latin typeface="+mj-ea"/>
                <a:ea typeface="+mj-ea"/>
                <a:cs typeface="仿宋" panose="02010609060101010101" pitchFamily="49" charset="-122"/>
              </a:rPr>
              <a:t>本次参赛教师人数，学生参赛人数，比赛场次安排，每场次人数等。</a:t>
            </a:r>
            <a:endParaRPr lang="zh-CN" altLang="zh-CN" sz="1400" kern="100" dirty="0">
              <a:effectLst/>
              <a:latin typeface="+mj-ea"/>
              <a:ea typeface="+mj-ea"/>
            </a:endParaRPr>
          </a:p>
        </p:txBody>
      </p:sp>
      <p:sp>
        <p:nvSpPr>
          <p:cNvPr id="26" name="文本框 25"/>
          <p:cNvSpPr txBox="1"/>
          <p:nvPr/>
        </p:nvSpPr>
        <p:spPr>
          <a:xfrm>
            <a:off x="352189" y="21110"/>
            <a:ext cx="1749197" cy="369332"/>
          </a:xfrm>
          <a:prstGeom prst="rect">
            <a:avLst/>
          </a:prstGeom>
          <a:noFill/>
        </p:spPr>
        <p:txBody>
          <a:bodyPr wrap="none" rtlCol="0">
            <a:spAutoFit/>
          </a:bodyPr>
          <a:lstStyle/>
          <a:p>
            <a:r>
              <a:rPr lang="en-US" altLang="zh-CN" b="1" dirty="0">
                <a:solidFill>
                  <a:schemeClr val="bg1"/>
                </a:solidFill>
              </a:rPr>
              <a:t>**</a:t>
            </a:r>
            <a:r>
              <a:rPr lang="zh-CN" altLang="zh-CN" b="1" dirty="0">
                <a:solidFill>
                  <a:schemeClr val="bg1"/>
                </a:solidFill>
              </a:rPr>
              <a:t>赛项实施</a:t>
            </a:r>
            <a:r>
              <a:rPr lang="zh-CN" altLang="zh-CN" b="1" dirty="0" smtClean="0">
                <a:solidFill>
                  <a:schemeClr val="bg1"/>
                </a:solidFill>
              </a:rPr>
              <a:t>方案</a:t>
            </a:r>
            <a:endParaRPr lang="zh-CN" altLang="zh-CN"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58888" y="1572122"/>
            <a:ext cx="3289972" cy="1840632"/>
          </a:xfrm>
          <a:prstGeom prst="rect">
            <a:avLst/>
          </a:prstGeom>
        </p:spPr>
        <p:txBody>
          <a:bodyPr wrap="square">
            <a:spAutoFit/>
          </a:bodyPr>
          <a:lstStyle/>
          <a:p>
            <a:pPr indent="270510" algn="just">
              <a:lnSpc>
                <a:spcPts val="2800"/>
              </a:lnSpc>
            </a:pPr>
            <a:r>
              <a:rPr lang="zh-CN" altLang="en-US" sz="1400" kern="100" dirty="0" smtClean="0">
                <a:latin typeface="+mj-ea"/>
                <a:ea typeface="+mj-ea"/>
                <a:cs typeface="仿宋" panose="02010609060101010101" pitchFamily="49" charset="-122"/>
              </a:rPr>
              <a:t>  比赛场</a:t>
            </a:r>
            <a:r>
              <a:rPr lang="zh-CN" altLang="en-US" sz="1400" kern="100" dirty="0">
                <a:latin typeface="+mj-ea"/>
                <a:ea typeface="+mj-ea"/>
                <a:cs typeface="仿宋" panose="02010609060101010101" pitchFamily="49" charset="-122"/>
              </a:rPr>
              <a:t>地划分，具体房间号，工位安排，赛场示意图； 赛场内外布置相关指示、引导标识。赛场宣传条幅、海报、各种场地门贴、工位号牌等；赛场工作人员、服务人员、志愿者服装统一。</a:t>
            </a:r>
            <a:endParaRPr lang="zh-CN" altLang="zh-CN" sz="1400" kern="100" dirty="0">
              <a:effectLst/>
              <a:latin typeface="+mj-ea"/>
              <a:ea typeface="+mj-ea"/>
            </a:endParaRPr>
          </a:p>
        </p:txBody>
      </p:sp>
      <p:sp>
        <p:nvSpPr>
          <p:cNvPr id="12" name="矩形 11"/>
          <p:cNvSpPr/>
          <p:nvPr/>
        </p:nvSpPr>
        <p:spPr>
          <a:xfrm>
            <a:off x="1226788" y="1072937"/>
            <a:ext cx="2492990" cy="369332"/>
          </a:xfrm>
          <a:prstGeom prst="rect">
            <a:avLst/>
          </a:prstGeom>
        </p:spPr>
        <p:txBody>
          <a:bodyPr wrap="none">
            <a:spAutoFit/>
          </a:bodyPr>
          <a:lstStyle/>
          <a:p>
            <a:r>
              <a:rPr lang="zh-CN" altLang="en-US" b="1" kern="100" dirty="0">
                <a:latin typeface="+mn-ea"/>
                <a:cs typeface="黑体" panose="02010609060101010101" pitchFamily="49" charset="-122"/>
              </a:rPr>
              <a:t>四、比赛相关场地安排</a:t>
            </a:r>
            <a:endParaRPr lang="zh-CN" altLang="en-US" dirty="0">
              <a:latin typeface="+mn-ea"/>
            </a:endParaRPr>
          </a:p>
        </p:txBody>
      </p:sp>
      <p:sp>
        <p:nvSpPr>
          <p:cNvPr id="13" name="直角三角形 12"/>
          <p:cNvSpPr/>
          <p:nvPr/>
        </p:nvSpPr>
        <p:spPr>
          <a:xfrm>
            <a:off x="4788024"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1572122"/>
            <a:ext cx="3289972" cy="2199705"/>
          </a:xfrm>
          <a:prstGeom prst="rect">
            <a:avLst/>
          </a:prstGeom>
        </p:spPr>
        <p:txBody>
          <a:bodyPr wrap="square">
            <a:spAutoFit/>
          </a:bodyPr>
          <a:lstStyle/>
          <a:p>
            <a:pPr indent="270510" algn="just">
              <a:lnSpc>
                <a:spcPts val="2800"/>
              </a:lnSpc>
            </a:pPr>
            <a:r>
              <a:rPr lang="zh-CN" altLang="en-US" sz="1400" kern="100" dirty="0" smtClean="0">
                <a:latin typeface="+mj-ea"/>
                <a:ea typeface="+mj-ea"/>
                <a:cs typeface="仿宋" panose="02010609060101010101" pitchFamily="49" charset="-122"/>
              </a:rPr>
              <a:t>  确定</a:t>
            </a:r>
            <a:r>
              <a:rPr lang="zh-CN" altLang="en-US" sz="1400" kern="100" dirty="0">
                <a:latin typeface="+mj-ea"/>
                <a:ea typeface="+mj-ea"/>
                <a:cs typeface="仿宋" panose="02010609060101010101" pitchFamily="49" charset="-122"/>
              </a:rPr>
              <a:t>负责人、主持人、召开时间、开会地点、联络人（负责沟通参赛队伍）等信息。（赛项说明会主要内容包括介绍比赛规程、比赛总体安排、比赛须知、赛事答疑等，比赛环境有变化的要予以特殊说明。）</a:t>
            </a:r>
            <a:endParaRPr lang="zh-CN" altLang="zh-CN" sz="1400" kern="100" dirty="0">
              <a:effectLst/>
              <a:latin typeface="+mj-ea"/>
              <a:ea typeface="+mj-ea"/>
            </a:endParaRPr>
          </a:p>
        </p:txBody>
      </p:sp>
      <p:sp>
        <p:nvSpPr>
          <p:cNvPr id="16" name="矩形 15"/>
          <p:cNvSpPr/>
          <p:nvPr/>
        </p:nvSpPr>
        <p:spPr>
          <a:xfrm>
            <a:off x="4971204" y="1072937"/>
            <a:ext cx="2262158" cy="369332"/>
          </a:xfrm>
          <a:prstGeom prst="rect">
            <a:avLst/>
          </a:prstGeom>
        </p:spPr>
        <p:txBody>
          <a:bodyPr wrap="none">
            <a:spAutoFit/>
          </a:bodyPr>
          <a:lstStyle/>
          <a:p>
            <a:r>
              <a:rPr lang="zh-CN" altLang="en-US" b="1" kern="100" dirty="0">
                <a:latin typeface="+mn-ea"/>
                <a:cs typeface="黑体" panose="02010609060101010101" pitchFamily="49" charset="-122"/>
              </a:rPr>
              <a:t>五、赛项说明会安排</a:t>
            </a:r>
            <a:endParaRPr lang="zh-CN" altLang="en-US" dirty="0">
              <a:latin typeface="+mn-ea"/>
            </a:endParaRPr>
          </a:p>
        </p:txBody>
      </p:sp>
      <p:sp>
        <p:nvSpPr>
          <p:cNvPr id="17" name="文本框 16"/>
          <p:cNvSpPr txBox="1"/>
          <p:nvPr/>
        </p:nvSpPr>
        <p:spPr>
          <a:xfrm>
            <a:off x="352189" y="21110"/>
            <a:ext cx="1749197" cy="369332"/>
          </a:xfrm>
          <a:prstGeom prst="rect">
            <a:avLst/>
          </a:prstGeom>
          <a:noFill/>
        </p:spPr>
        <p:txBody>
          <a:bodyPr wrap="none" rtlCol="0">
            <a:spAutoFit/>
          </a:bodyPr>
          <a:lstStyle/>
          <a:p>
            <a:r>
              <a:rPr lang="en-US" altLang="zh-CN" b="1" dirty="0">
                <a:solidFill>
                  <a:schemeClr val="bg1"/>
                </a:solidFill>
              </a:rPr>
              <a:t>**</a:t>
            </a:r>
            <a:r>
              <a:rPr lang="zh-CN" altLang="zh-CN" b="1" dirty="0">
                <a:solidFill>
                  <a:schemeClr val="bg1"/>
                </a:solidFill>
              </a:rPr>
              <a:t>赛项实施</a:t>
            </a:r>
            <a:r>
              <a:rPr lang="zh-CN" altLang="zh-CN" b="1" dirty="0" smtClean="0">
                <a:solidFill>
                  <a:schemeClr val="bg1"/>
                </a:solidFill>
              </a:rPr>
              <a:t>方案</a:t>
            </a:r>
            <a:endParaRPr lang="zh-CN" altLang="zh-CN"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2892626"/>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3075806"/>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58888" y="3156298"/>
            <a:ext cx="3289972" cy="1122487"/>
          </a:xfrm>
          <a:prstGeom prst="rect">
            <a:avLst/>
          </a:prstGeom>
        </p:spPr>
        <p:txBody>
          <a:bodyPr wrap="square">
            <a:spAutoFit/>
          </a:bodyPr>
          <a:lstStyle/>
          <a:p>
            <a:pPr indent="270510">
              <a:lnSpc>
                <a:spcPts val="2800"/>
              </a:lnSpc>
            </a:pPr>
            <a:r>
              <a:rPr lang="zh-CN" altLang="en-US" sz="1400" kern="100" dirty="0">
                <a:latin typeface="+mj-ea"/>
                <a:ea typeface="+mj-ea"/>
                <a:cs typeface="仿宋" panose="02010609060101010101" pitchFamily="49" charset="-122"/>
              </a:rPr>
              <a:t>包括入场、检查身份、开始比赛、结束比赛时间、负责教师等，表格形式描述。</a:t>
            </a:r>
            <a:endParaRPr lang="zh-CN" altLang="zh-CN" sz="1400" kern="100" dirty="0">
              <a:effectLst/>
              <a:latin typeface="+mj-ea"/>
              <a:ea typeface="+mj-ea"/>
            </a:endParaRPr>
          </a:p>
        </p:txBody>
      </p:sp>
      <p:sp>
        <p:nvSpPr>
          <p:cNvPr id="12" name="矩形 11"/>
          <p:cNvSpPr/>
          <p:nvPr/>
        </p:nvSpPr>
        <p:spPr>
          <a:xfrm>
            <a:off x="1226788" y="2657113"/>
            <a:ext cx="2492990" cy="369332"/>
          </a:xfrm>
          <a:prstGeom prst="rect">
            <a:avLst/>
          </a:prstGeom>
        </p:spPr>
        <p:txBody>
          <a:bodyPr wrap="none">
            <a:spAutoFit/>
          </a:bodyPr>
          <a:lstStyle/>
          <a:p>
            <a:r>
              <a:rPr lang="zh-CN" altLang="en-US" b="1" kern="100" dirty="0">
                <a:latin typeface="+mn-ea"/>
                <a:cs typeface="黑体" panose="02010609060101010101" pitchFamily="49" charset="-122"/>
              </a:rPr>
              <a:t>七、赛程具体时间安排</a:t>
            </a:r>
            <a:endParaRPr lang="zh-CN" altLang="en-US" dirty="0">
              <a:latin typeface="+mn-ea"/>
            </a:endParaRPr>
          </a:p>
        </p:txBody>
      </p:sp>
      <p:sp>
        <p:nvSpPr>
          <p:cNvPr id="13" name="直角三角形 12"/>
          <p:cNvSpPr/>
          <p:nvPr/>
        </p:nvSpPr>
        <p:spPr>
          <a:xfrm>
            <a:off x="4788024" y="2892626"/>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3075806"/>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3156298"/>
            <a:ext cx="3289972" cy="1122487"/>
          </a:xfrm>
          <a:prstGeom prst="rect">
            <a:avLst/>
          </a:prstGeom>
        </p:spPr>
        <p:txBody>
          <a:bodyPr wrap="square">
            <a:spAutoFit/>
          </a:bodyPr>
          <a:lstStyle/>
          <a:p>
            <a:pPr indent="270510">
              <a:lnSpc>
                <a:spcPts val="2800"/>
              </a:lnSpc>
            </a:pPr>
            <a:r>
              <a:rPr lang="zh-CN" altLang="en-US" sz="1400" kern="100" dirty="0">
                <a:latin typeface="+mj-ea"/>
                <a:ea typeface="+mj-ea"/>
                <a:cs typeface="仿宋" panose="02010609060101010101" pitchFamily="49" charset="-122"/>
              </a:rPr>
              <a:t>确定负责人，明确赛场观摩的地点、时间及注意事项等。可安排对学校进行参观，明确参观路线。</a:t>
            </a:r>
            <a:endParaRPr lang="zh-CN" altLang="zh-CN" sz="1400" kern="100" dirty="0">
              <a:effectLst/>
              <a:latin typeface="+mj-ea"/>
              <a:ea typeface="+mj-ea"/>
            </a:endParaRPr>
          </a:p>
        </p:txBody>
      </p:sp>
      <p:sp>
        <p:nvSpPr>
          <p:cNvPr id="16" name="矩形 15"/>
          <p:cNvSpPr/>
          <p:nvPr/>
        </p:nvSpPr>
        <p:spPr>
          <a:xfrm>
            <a:off x="4971204" y="2657113"/>
            <a:ext cx="1579278" cy="369332"/>
          </a:xfrm>
          <a:prstGeom prst="rect">
            <a:avLst/>
          </a:prstGeom>
        </p:spPr>
        <p:txBody>
          <a:bodyPr wrap="none">
            <a:spAutoFit/>
          </a:bodyPr>
          <a:lstStyle/>
          <a:p>
            <a:r>
              <a:rPr lang="zh-CN" altLang="en-US" b="1" kern="100" dirty="0">
                <a:latin typeface="+mn-ea"/>
                <a:cs typeface="黑体" panose="02010609060101010101" pitchFamily="49" charset="-122"/>
              </a:rPr>
              <a:t>八、观摩安排</a:t>
            </a:r>
            <a:endParaRPr lang="zh-CN" altLang="en-US" dirty="0">
              <a:latin typeface="+mn-ea"/>
            </a:endParaRPr>
          </a:p>
        </p:txBody>
      </p:sp>
      <p:sp>
        <p:nvSpPr>
          <p:cNvPr id="20" name="直角三角形 19"/>
          <p:cNvSpPr/>
          <p:nvPr/>
        </p:nvSpPr>
        <p:spPr>
          <a:xfrm>
            <a:off x="1043608" y="1227959"/>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a:stCxn id="20" idx="2"/>
          </p:cNvCxnSpPr>
          <p:nvPr/>
        </p:nvCxnSpPr>
        <p:spPr>
          <a:xfrm>
            <a:off x="1043608" y="1411139"/>
            <a:ext cx="7049668"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226788" y="992446"/>
            <a:ext cx="1800493" cy="369332"/>
          </a:xfrm>
          <a:prstGeom prst="rect">
            <a:avLst/>
          </a:prstGeom>
        </p:spPr>
        <p:txBody>
          <a:bodyPr wrap="none">
            <a:spAutoFit/>
          </a:bodyPr>
          <a:lstStyle/>
          <a:p>
            <a:r>
              <a:rPr lang="zh-CN" altLang="en-US" b="1" kern="100" dirty="0">
                <a:latin typeface="+mn-ea"/>
                <a:cs typeface="黑体" panose="02010609060101010101" pitchFamily="49" charset="-122"/>
              </a:rPr>
              <a:t>六、领队会安排</a:t>
            </a:r>
            <a:endParaRPr lang="zh-CN" altLang="en-US" dirty="0">
              <a:latin typeface="+mn-ea"/>
            </a:endParaRPr>
          </a:p>
        </p:txBody>
      </p:sp>
      <p:sp>
        <p:nvSpPr>
          <p:cNvPr id="24" name="矩形 23"/>
          <p:cNvSpPr/>
          <p:nvPr/>
        </p:nvSpPr>
        <p:spPr>
          <a:xfrm>
            <a:off x="1058888" y="1411138"/>
            <a:ext cx="7034388" cy="1122487"/>
          </a:xfrm>
          <a:prstGeom prst="rect">
            <a:avLst/>
          </a:prstGeom>
        </p:spPr>
        <p:txBody>
          <a:bodyPr wrap="square">
            <a:spAutoFit/>
          </a:bodyPr>
          <a:lstStyle/>
          <a:p>
            <a:pPr indent="270510">
              <a:lnSpc>
                <a:spcPts val="2800"/>
              </a:lnSpc>
            </a:pPr>
            <a:r>
              <a:rPr lang="zh-CN" altLang="en-US" sz="1400" kern="100" dirty="0">
                <a:latin typeface="+mj-ea"/>
                <a:ea typeface="+mj-ea"/>
                <a:cs typeface="仿宋" panose="02010609060101010101" pitchFamily="49" charset="-122"/>
              </a:rPr>
              <a:t>确定负责人，明确领队会时间，地点等。会议内容主要包括：明确比赛整体时间安排，注意事项等，完成大赛手册、参赛胸卡发放</a:t>
            </a:r>
            <a:r>
              <a:rPr lang="en-US" altLang="zh-CN" sz="1400" kern="100" dirty="0">
                <a:latin typeface="+mj-ea"/>
                <a:ea typeface="+mj-ea"/>
                <a:cs typeface="仿宋" panose="02010609060101010101" pitchFamily="49" charset="-122"/>
              </a:rPr>
              <a:t>,</a:t>
            </a:r>
            <a:r>
              <a:rPr lang="zh-CN" altLang="en-US" sz="1400" kern="100" dirty="0">
                <a:latin typeface="+mj-ea"/>
                <a:ea typeface="+mj-ea"/>
                <a:cs typeface="仿宋" panose="02010609060101010101" pitchFamily="49" charset="-122"/>
              </a:rPr>
              <a:t>进行抽签等赛前准备工作。（对于简单赛项，领队会可在开赛当日早上举行）</a:t>
            </a:r>
            <a:endParaRPr lang="zh-CN" altLang="zh-CN" sz="1400" kern="100" dirty="0">
              <a:effectLst/>
              <a:latin typeface="+mj-ea"/>
              <a:ea typeface="+mj-ea"/>
            </a:endParaRPr>
          </a:p>
        </p:txBody>
      </p:sp>
      <p:sp>
        <p:nvSpPr>
          <p:cNvPr id="19" name="文本框 18"/>
          <p:cNvSpPr txBox="1"/>
          <p:nvPr/>
        </p:nvSpPr>
        <p:spPr>
          <a:xfrm>
            <a:off x="352189" y="21110"/>
            <a:ext cx="1749197" cy="369332"/>
          </a:xfrm>
          <a:prstGeom prst="rect">
            <a:avLst/>
          </a:prstGeom>
          <a:noFill/>
        </p:spPr>
        <p:txBody>
          <a:bodyPr wrap="none" rtlCol="0">
            <a:spAutoFit/>
          </a:bodyPr>
          <a:lstStyle/>
          <a:p>
            <a:r>
              <a:rPr lang="en-US" altLang="zh-CN" b="1" dirty="0">
                <a:solidFill>
                  <a:schemeClr val="bg1"/>
                </a:solidFill>
              </a:rPr>
              <a:t>**</a:t>
            </a:r>
            <a:r>
              <a:rPr lang="zh-CN" altLang="zh-CN" b="1" dirty="0">
                <a:solidFill>
                  <a:schemeClr val="bg1"/>
                </a:solidFill>
              </a:rPr>
              <a:t>赛项实施</a:t>
            </a:r>
            <a:r>
              <a:rPr lang="zh-CN" altLang="zh-CN" b="1" dirty="0" smtClean="0">
                <a:solidFill>
                  <a:schemeClr val="bg1"/>
                </a:solidFill>
              </a:rPr>
              <a:t>方案</a:t>
            </a:r>
            <a:endParaRPr lang="zh-CN" altLang="zh-CN"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799151"/>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982331"/>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58888" y="2062823"/>
            <a:ext cx="3289972" cy="1528624"/>
          </a:xfrm>
          <a:prstGeom prst="rect">
            <a:avLst/>
          </a:prstGeom>
        </p:spPr>
        <p:txBody>
          <a:bodyPr wrap="square">
            <a:spAutoFit/>
          </a:bodyPr>
          <a:lstStyle/>
          <a:p>
            <a:pPr indent="270510" algn="just">
              <a:lnSpc>
                <a:spcPts val="2800"/>
              </a:lnSpc>
            </a:pPr>
            <a:r>
              <a:rPr lang="zh-CN" altLang="en-US" sz="1400" kern="100" dirty="0" smtClean="0">
                <a:latin typeface="+mj-ea"/>
                <a:ea typeface="+mj-ea"/>
                <a:cs typeface="仿宋" panose="02010609060101010101" pitchFamily="49" charset="-122"/>
              </a:rPr>
              <a:t>  确定</a:t>
            </a:r>
            <a:r>
              <a:rPr lang="zh-CN" altLang="en-US" sz="1400" kern="100" dirty="0">
                <a:latin typeface="+mj-ea"/>
                <a:ea typeface="+mj-ea"/>
                <a:cs typeface="仿宋" panose="02010609060101010101" pitchFamily="49" charset="-122"/>
              </a:rPr>
              <a:t>负责人，明确中午就餐时间、地点及就餐方式（中餐标准</a:t>
            </a:r>
            <a:r>
              <a:rPr lang="en-US" altLang="zh-CN" sz="1400" kern="100" dirty="0">
                <a:latin typeface="+mj-ea"/>
                <a:ea typeface="+mj-ea"/>
                <a:cs typeface="仿宋" panose="02010609060101010101" pitchFamily="49" charset="-122"/>
              </a:rPr>
              <a:t>20</a:t>
            </a:r>
            <a:r>
              <a:rPr lang="zh-CN" altLang="en-US" sz="1400" kern="100" dirty="0">
                <a:latin typeface="+mj-ea"/>
                <a:ea typeface="+mj-ea"/>
                <a:cs typeface="仿宋" panose="02010609060101010101" pitchFamily="49" charset="-122"/>
              </a:rPr>
              <a:t>元）。为参赛学校提供住宿安排信息。（住宿费用由参赛单位自理）。</a:t>
            </a:r>
            <a:endParaRPr lang="zh-CN" altLang="zh-CN" sz="1400" kern="100" dirty="0">
              <a:effectLst/>
              <a:latin typeface="+mj-ea"/>
              <a:ea typeface="+mj-ea"/>
            </a:endParaRPr>
          </a:p>
        </p:txBody>
      </p:sp>
      <p:sp>
        <p:nvSpPr>
          <p:cNvPr id="12" name="矩形 11"/>
          <p:cNvSpPr/>
          <p:nvPr/>
        </p:nvSpPr>
        <p:spPr>
          <a:xfrm>
            <a:off x="1226788" y="1563638"/>
            <a:ext cx="1569660" cy="369332"/>
          </a:xfrm>
          <a:prstGeom prst="rect">
            <a:avLst/>
          </a:prstGeom>
        </p:spPr>
        <p:txBody>
          <a:bodyPr wrap="none">
            <a:spAutoFit/>
          </a:bodyPr>
          <a:lstStyle/>
          <a:p>
            <a:r>
              <a:rPr lang="zh-CN" altLang="en-US" b="1" kern="100" dirty="0">
                <a:latin typeface="+mn-ea"/>
                <a:cs typeface="黑体" panose="02010609060101010101" pitchFamily="49" charset="-122"/>
              </a:rPr>
              <a:t>九、接待安排</a:t>
            </a:r>
            <a:endParaRPr lang="zh-CN" altLang="en-US" dirty="0">
              <a:latin typeface="+mn-ea"/>
            </a:endParaRPr>
          </a:p>
        </p:txBody>
      </p:sp>
      <p:sp>
        <p:nvSpPr>
          <p:cNvPr id="13" name="直角三角形 12"/>
          <p:cNvSpPr/>
          <p:nvPr/>
        </p:nvSpPr>
        <p:spPr>
          <a:xfrm>
            <a:off x="4788024" y="1799151"/>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1982331"/>
            <a:ext cx="3672408"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2062823"/>
            <a:ext cx="3657128" cy="1122487"/>
          </a:xfrm>
          <a:prstGeom prst="rect">
            <a:avLst/>
          </a:prstGeom>
        </p:spPr>
        <p:txBody>
          <a:bodyPr wrap="square">
            <a:spAutoFit/>
          </a:bodyPr>
          <a:lstStyle/>
          <a:p>
            <a:pPr indent="270510" algn="just">
              <a:lnSpc>
                <a:spcPts val="2800"/>
              </a:lnSpc>
            </a:pPr>
            <a:r>
              <a:rPr lang="zh-CN" altLang="en-US" sz="1400" kern="100" dirty="0" smtClean="0">
                <a:latin typeface="+mj-ea"/>
                <a:ea typeface="+mj-ea"/>
                <a:cs typeface="仿宋" panose="02010609060101010101" pitchFamily="49" charset="-122"/>
              </a:rPr>
              <a:t>  确定</a:t>
            </a:r>
            <a:r>
              <a:rPr lang="zh-CN" altLang="en-US" sz="1400" kern="100" dirty="0">
                <a:latin typeface="+mj-ea"/>
                <a:ea typeface="+mj-ea"/>
                <a:cs typeface="仿宋" panose="02010609060101010101" pitchFamily="49" charset="-122"/>
              </a:rPr>
              <a:t>负责人，优秀作品回收保存。每个赛场全程录像，存放至移动硬盘上交大赛办。照片清晰度要符合大赛办要求。</a:t>
            </a:r>
            <a:endParaRPr lang="zh-CN" altLang="zh-CN" sz="1400" kern="100" dirty="0">
              <a:effectLst/>
              <a:latin typeface="+mj-ea"/>
              <a:ea typeface="+mj-ea"/>
            </a:endParaRPr>
          </a:p>
        </p:txBody>
      </p:sp>
      <p:sp>
        <p:nvSpPr>
          <p:cNvPr id="16" name="矩形 15"/>
          <p:cNvSpPr/>
          <p:nvPr/>
        </p:nvSpPr>
        <p:spPr>
          <a:xfrm>
            <a:off x="4892242" y="1563638"/>
            <a:ext cx="3647152" cy="369332"/>
          </a:xfrm>
          <a:prstGeom prst="rect">
            <a:avLst/>
          </a:prstGeom>
        </p:spPr>
        <p:txBody>
          <a:bodyPr wrap="none">
            <a:spAutoFit/>
          </a:bodyPr>
          <a:lstStyle/>
          <a:p>
            <a:r>
              <a:rPr lang="zh-CN" altLang="en-US" b="1" kern="100" dirty="0">
                <a:latin typeface="+mn-ea"/>
                <a:cs typeface="黑体" panose="02010609060101010101" pitchFamily="49" charset="-122"/>
              </a:rPr>
              <a:t>十、作品回收及赛场照、录像安排</a:t>
            </a:r>
            <a:endParaRPr lang="zh-CN" altLang="en-US" dirty="0">
              <a:latin typeface="+mn-ea"/>
            </a:endParaRPr>
          </a:p>
        </p:txBody>
      </p:sp>
      <p:sp>
        <p:nvSpPr>
          <p:cNvPr id="17" name="文本框 16"/>
          <p:cNvSpPr txBox="1"/>
          <p:nvPr/>
        </p:nvSpPr>
        <p:spPr>
          <a:xfrm>
            <a:off x="352189" y="21110"/>
            <a:ext cx="1749197" cy="369332"/>
          </a:xfrm>
          <a:prstGeom prst="rect">
            <a:avLst/>
          </a:prstGeom>
          <a:noFill/>
        </p:spPr>
        <p:txBody>
          <a:bodyPr wrap="none" rtlCol="0">
            <a:spAutoFit/>
          </a:bodyPr>
          <a:lstStyle/>
          <a:p>
            <a:r>
              <a:rPr lang="en-US" altLang="zh-CN" b="1" dirty="0">
                <a:solidFill>
                  <a:schemeClr val="bg1"/>
                </a:solidFill>
              </a:rPr>
              <a:t>**</a:t>
            </a:r>
            <a:r>
              <a:rPr lang="zh-CN" altLang="zh-CN" b="1" dirty="0">
                <a:solidFill>
                  <a:schemeClr val="bg1"/>
                </a:solidFill>
              </a:rPr>
              <a:t>赛项实施</a:t>
            </a:r>
            <a:r>
              <a:rPr lang="zh-CN" altLang="zh-CN" b="1" dirty="0" smtClean="0">
                <a:solidFill>
                  <a:schemeClr val="bg1"/>
                </a:solidFill>
              </a:rPr>
              <a:t>方案</a:t>
            </a:r>
            <a:endParaRPr lang="zh-CN" altLang="zh-CN"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43013" y="1965822"/>
            <a:ext cx="3289972" cy="447040"/>
          </a:xfrm>
          <a:prstGeom prst="rect">
            <a:avLst/>
          </a:prstGeom>
        </p:spPr>
        <p:txBody>
          <a:bodyPr wrap="square">
            <a:spAutoFit/>
          </a:bodyPr>
          <a:lstStyle/>
          <a:p>
            <a:pPr indent="270510" algn="just">
              <a:lnSpc>
                <a:spcPts val="2800"/>
              </a:lnSpc>
            </a:pPr>
            <a:r>
              <a:rPr lang="zh-CN" altLang="en-US" sz="1400" kern="100" dirty="0" smtClean="0">
                <a:latin typeface="+mj-ea"/>
                <a:ea typeface="+mj-ea"/>
                <a:cs typeface="仿宋" panose="02010609060101010101" pitchFamily="49" charset="-122"/>
              </a:rPr>
              <a:t>201</a:t>
            </a:r>
            <a:r>
              <a:rPr lang="en-US" altLang="zh-CN" sz="1400" kern="100" dirty="0" smtClean="0">
                <a:latin typeface="+mj-ea"/>
                <a:ea typeface="+mj-ea"/>
                <a:cs typeface="仿宋" panose="02010609060101010101" pitchFamily="49" charset="-122"/>
              </a:rPr>
              <a:t>7</a:t>
            </a:r>
            <a:r>
              <a:rPr lang="zh-CN" altLang="en-US" sz="1400" kern="100" dirty="0" smtClean="0">
                <a:latin typeface="+mj-ea"/>
                <a:ea typeface="+mj-ea"/>
                <a:cs typeface="仿宋" panose="02010609060101010101" pitchFamily="49" charset="-122"/>
              </a:rPr>
              <a:t>年沈阳</a:t>
            </a:r>
            <a:r>
              <a:rPr lang="zh-CN" altLang="en-US" sz="1400" kern="100" dirty="0">
                <a:latin typeface="+mj-ea"/>
                <a:ea typeface="+mj-ea"/>
                <a:cs typeface="仿宋" panose="02010609060101010101" pitchFamily="49" charset="-122"/>
              </a:rPr>
              <a:t>职业院校技能大赛</a:t>
            </a:r>
          </a:p>
        </p:txBody>
      </p:sp>
      <p:sp>
        <p:nvSpPr>
          <p:cNvPr id="12" name="矩形 11"/>
          <p:cNvSpPr/>
          <p:nvPr/>
        </p:nvSpPr>
        <p:spPr>
          <a:xfrm>
            <a:off x="1226788" y="1072937"/>
            <a:ext cx="2468880" cy="384810"/>
          </a:xfrm>
          <a:prstGeom prst="rect">
            <a:avLst/>
          </a:prstGeom>
        </p:spPr>
        <p:txBody>
          <a:bodyPr wrap="none">
            <a:spAutoFit/>
          </a:bodyPr>
          <a:lstStyle/>
          <a:p>
            <a:pPr algn="l"/>
            <a:r>
              <a:rPr lang="zh-CN" altLang="en-US" b="1" kern="100" dirty="0">
                <a:latin typeface="+mn-ea"/>
                <a:cs typeface="黑体" panose="02010609060101010101" pitchFamily="49" charset="-122"/>
              </a:rPr>
              <a:t>一、使用大赛统一名称</a:t>
            </a:r>
          </a:p>
        </p:txBody>
      </p:sp>
      <p:sp>
        <p:nvSpPr>
          <p:cNvPr id="13" name="直角三角形 12"/>
          <p:cNvSpPr/>
          <p:nvPr/>
        </p:nvSpPr>
        <p:spPr>
          <a:xfrm>
            <a:off x="4788024"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803304" y="1572122"/>
            <a:ext cx="3289972" cy="4358640"/>
          </a:xfrm>
          <a:prstGeom prst="rect">
            <a:avLst/>
          </a:prstGeom>
        </p:spPr>
        <p:txBody>
          <a:bodyPr wrap="square">
            <a:spAutoFit/>
          </a:bodyPr>
          <a:lstStyle/>
          <a:p>
            <a:pPr indent="270510" algn="just">
              <a:lnSpc>
                <a:spcPts val="2800"/>
              </a:lnSpc>
            </a:pPr>
            <a:r>
              <a:rPr lang="zh-CN" altLang="en-US" sz="1000" kern="100" dirty="0">
                <a:latin typeface="+mj-ea"/>
                <a:ea typeface="+mj-ea"/>
                <a:cs typeface="仿宋" panose="02010609060101010101" pitchFamily="49" charset="-122"/>
              </a:rPr>
              <a:t>（一）标题</a:t>
            </a:r>
          </a:p>
          <a:p>
            <a:pPr indent="270510" algn="just">
              <a:lnSpc>
                <a:spcPts val="2800"/>
              </a:lnSpc>
            </a:pPr>
            <a:r>
              <a:rPr lang="zh-CN" altLang="en-US" sz="1000" kern="100" dirty="0">
                <a:latin typeface="+mj-ea"/>
                <a:ea typeface="+mj-ea"/>
                <a:cs typeface="仿宋" panose="02010609060101010101" pitchFamily="49" charset="-122"/>
              </a:rPr>
              <a:t>用2号小标宋体字，加黑，分一行或多行居中排布；回行时，要做到词意完整，排列对称，长短适宜，间距恰当，标题排列应当使用梯形或菱形。</a:t>
            </a:r>
          </a:p>
          <a:p>
            <a:pPr indent="270510" algn="just">
              <a:lnSpc>
                <a:spcPts val="2800"/>
              </a:lnSpc>
            </a:pPr>
            <a:r>
              <a:rPr lang="zh-CN" altLang="en-US" sz="1000" kern="100" dirty="0">
                <a:latin typeface="+mj-ea"/>
                <a:ea typeface="+mj-ea"/>
                <a:cs typeface="仿宋" panose="02010609060101010101" pitchFamily="49" charset="-122"/>
              </a:rPr>
              <a:t>（二）正文</a:t>
            </a:r>
          </a:p>
          <a:p>
            <a:pPr indent="270510" algn="just">
              <a:lnSpc>
                <a:spcPts val="2800"/>
              </a:lnSpc>
            </a:pPr>
            <a:r>
              <a:rPr lang="zh-CN" altLang="en-US" sz="1000" kern="100" dirty="0">
                <a:latin typeface="+mj-ea"/>
                <a:ea typeface="+mj-ea"/>
                <a:cs typeface="仿宋" panose="02010609060101010101" pitchFamily="49" charset="-122"/>
              </a:rPr>
              <a:t>一般用3号仿宋体字，每个自然段左空二字，回行顶格。文中结构层次序数依次可以用“一、”“（一）”“1.”“（1）”标注；第一层用黑体字、第二层用楷体字第三层和第四层用仿宋体字标注。</a:t>
            </a:r>
          </a:p>
          <a:p>
            <a:pPr indent="270510" algn="just">
              <a:lnSpc>
                <a:spcPts val="2800"/>
              </a:lnSpc>
            </a:pPr>
            <a:endParaRPr lang="zh-CN" altLang="en-US" sz="1000" kern="100" dirty="0">
              <a:latin typeface="+mj-ea"/>
              <a:ea typeface="+mj-ea"/>
              <a:cs typeface="仿宋" panose="02010609060101010101" pitchFamily="49" charset="-122"/>
            </a:endParaRPr>
          </a:p>
          <a:p>
            <a:pPr indent="270510" algn="just">
              <a:lnSpc>
                <a:spcPts val="2800"/>
              </a:lnSpc>
            </a:pPr>
            <a:endParaRPr lang="zh-CN" altLang="en-US" sz="1400" kern="100" dirty="0">
              <a:latin typeface="+mj-ea"/>
              <a:ea typeface="+mj-ea"/>
              <a:cs typeface="仿宋" panose="02010609060101010101" pitchFamily="49" charset="-122"/>
            </a:endParaRPr>
          </a:p>
          <a:p>
            <a:pPr indent="270510" algn="just">
              <a:lnSpc>
                <a:spcPts val="2800"/>
              </a:lnSpc>
            </a:pPr>
            <a:endParaRPr lang="zh-CN" altLang="en-US" sz="1400" kern="100" dirty="0">
              <a:latin typeface="+mj-ea"/>
              <a:ea typeface="+mj-ea"/>
              <a:cs typeface="仿宋" panose="02010609060101010101" pitchFamily="49" charset="-122"/>
            </a:endParaRPr>
          </a:p>
        </p:txBody>
      </p:sp>
      <p:sp>
        <p:nvSpPr>
          <p:cNvPr id="16" name="矩形 15"/>
          <p:cNvSpPr/>
          <p:nvPr/>
        </p:nvSpPr>
        <p:spPr>
          <a:xfrm>
            <a:off x="4971204" y="1072937"/>
            <a:ext cx="2011680" cy="384810"/>
          </a:xfrm>
          <a:prstGeom prst="rect">
            <a:avLst/>
          </a:prstGeom>
        </p:spPr>
        <p:txBody>
          <a:bodyPr wrap="none">
            <a:spAutoFit/>
          </a:bodyPr>
          <a:lstStyle/>
          <a:p>
            <a:pPr algn="l"/>
            <a:r>
              <a:rPr lang="zh-CN" altLang="en-US" b="1" kern="100" dirty="0">
                <a:latin typeface="+mn-ea"/>
                <a:cs typeface="黑体" panose="02010609060101010101" pitchFamily="49" charset="-122"/>
              </a:rPr>
              <a:t>二、具体行文要求</a:t>
            </a:r>
          </a:p>
        </p:txBody>
      </p:sp>
      <p:sp>
        <p:nvSpPr>
          <p:cNvPr id="21" name="文本框 20"/>
          <p:cNvSpPr txBox="1"/>
          <p:nvPr/>
        </p:nvSpPr>
        <p:spPr>
          <a:xfrm>
            <a:off x="352189" y="21110"/>
            <a:ext cx="2011680" cy="384810"/>
          </a:xfrm>
          <a:prstGeom prst="rect">
            <a:avLst/>
          </a:prstGeom>
          <a:noFill/>
        </p:spPr>
        <p:txBody>
          <a:bodyPr wrap="none" rtlCol="0">
            <a:spAutoFit/>
          </a:bodyPr>
          <a:lstStyle/>
          <a:p>
            <a:r>
              <a:rPr lang="zh-CN" altLang="zh-CN" b="1" dirty="0">
                <a:solidFill>
                  <a:schemeClr val="bg1"/>
                </a:solidFill>
              </a:rPr>
              <a:t>大赛相关行文要求</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43013" y="1457822"/>
            <a:ext cx="3289972" cy="2580640"/>
          </a:xfrm>
          <a:prstGeom prst="rect">
            <a:avLst/>
          </a:prstGeom>
        </p:spPr>
        <p:txBody>
          <a:bodyPr wrap="square">
            <a:spAutoFit/>
          </a:bodyPr>
          <a:lstStyle/>
          <a:p>
            <a:pPr indent="270510" algn="just">
              <a:lnSpc>
                <a:spcPts val="2800"/>
              </a:lnSpc>
            </a:pPr>
            <a:r>
              <a:rPr lang="zh-CN" altLang="en-US" sz="1200" kern="100" dirty="0">
                <a:latin typeface="+mj-ea"/>
                <a:ea typeface="+mj-ea"/>
                <a:cs typeface="仿宋" panose="02010609060101010101" pitchFamily="49" charset="-122"/>
              </a:rPr>
              <a:t>（三）附件</a:t>
            </a:r>
          </a:p>
          <a:p>
            <a:pPr indent="270510" algn="just">
              <a:lnSpc>
                <a:spcPts val="2800"/>
              </a:lnSpc>
            </a:pPr>
            <a:r>
              <a:rPr lang="zh-CN" altLang="en-US" sz="1200" kern="100" dirty="0">
                <a:latin typeface="+mj-ea"/>
                <a:ea typeface="+mj-ea"/>
                <a:cs typeface="仿宋" panose="02010609060101010101" pitchFamily="49" charset="-122"/>
              </a:rPr>
              <a:t>如有附件，在正文下空一行左空二字编排“附件”二字，后标全角冒号和附件名称。如有多个附件，使用阿拉伯数字标注附件顺序号（如“附件：1. XXXXX”）；附件名称后不加标点符号。附件名称较长需回行时，应当与上一行附件名称的首字对齐。</a:t>
            </a:r>
          </a:p>
        </p:txBody>
      </p:sp>
      <p:sp>
        <p:nvSpPr>
          <p:cNvPr id="12" name="矩形 11"/>
          <p:cNvSpPr/>
          <p:nvPr/>
        </p:nvSpPr>
        <p:spPr>
          <a:xfrm>
            <a:off x="1226788" y="1072937"/>
            <a:ext cx="2011680" cy="384810"/>
          </a:xfrm>
          <a:prstGeom prst="rect">
            <a:avLst/>
          </a:prstGeom>
        </p:spPr>
        <p:txBody>
          <a:bodyPr wrap="none">
            <a:spAutoFit/>
          </a:bodyPr>
          <a:lstStyle/>
          <a:p>
            <a:pPr algn="l"/>
            <a:r>
              <a:rPr lang="zh-CN" altLang="en-US" b="1" kern="100" dirty="0">
                <a:latin typeface="+mn-ea"/>
                <a:cs typeface="黑体" panose="02010609060101010101" pitchFamily="49" charset="-122"/>
                <a:sym typeface="+mn-ea"/>
              </a:rPr>
              <a:t>二、具体行文要求</a:t>
            </a:r>
            <a:endParaRPr lang="zh-CN" altLang="en-US" b="1" kern="100" dirty="0">
              <a:latin typeface="+mn-ea"/>
              <a:cs typeface="黑体" panose="02010609060101010101" pitchFamily="49" charset="-122"/>
            </a:endParaRPr>
          </a:p>
        </p:txBody>
      </p:sp>
      <p:sp>
        <p:nvSpPr>
          <p:cNvPr id="13" name="直角三角形 12"/>
          <p:cNvSpPr/>
          <p:nvPr/>
        </p:nvSpPr>
        <p:spPr>
          <a:xfrm>
            <a:off x="4788024"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2"/>
          </p:cNvCxnSpPr>
          <p:nvPr/>
        </p:nvCxnSpPr>
        <p:spPr>
          <a:xfrm>
            <a:off x="4788024"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795684" y="1308597"/>
            <a:ext cx="3289972" cy="4358640"/>
          </a:xfrm>
          <a:prstGeom prst="rect">
            <a:avLst/>
          </a:prstGeom>
        </p:spPr>
        <p:txBody>
          <a:bodyPr wrap="square">
            <a:spAutoFit/>
          </a:bodyPr>
          <a:lstStyle/>
          <a:p>
            <a:pPr indent="270510" algn="just">
              <a:lnSpc>
                <a:spcPts val="2800"/>
              </a:lnSpc>
            </a:pPr>
            <a:r>
              <a:rPr lang="zh-CN" altLang="en-US" sz="1200" kern="100" dirty="0">
                <a:latin typeface="+mj-ea"/>
                <a:ea typeface="+mj-ea"/>
                <a:cs typeface="仿宋" panose="02010609060101010101" pitchFamily="49" charset="-122"/>
              </a:rPr>
              <a:t>(四)落款 </a:t>
            </a:r>
          </a:p>
          <a:p>
            <a:pPr indent="270510" algn="just">
              <a:lnSpc>
                <a:spcPts val="2800"/>
              </a:lnSpc>
            </a:pPr>
            <a:r>
              <a:rPr lang="zh-CN" altLang="en-US" sz="1200" kern="100" dirty="0">
                <a:latin typeface="+mj-ea"/>
                <a:ea typeface="+mj-ea"/>
                <a:cs typeface="仿宋" panose="02010609060101010101" pitchFamily="49" charset="-122"/>
              </a:rPr>
              <a:t>发文机关署名：在正文（或附件说明）下空一行右空二字编排发文机关署名，在发文机关署名下一行编排成文日期，首字比发文机关署名首字右移二字，如成文日期长于发文机关署名，应当使成文日期右空二字编排，并相应增加发文机关署名右空字数。</a:t>
            </a:r>
          </a:p>
          <a:p>
            <a:pPr indent="270510" algn="just">
              <a:lnSpc>
                <a:spcPts val="2800"/>
              </a:lnSpc>
            </a:pPr>
            <a:r>
              <a:rPr lang="zh-CN" altLang="en-US" sz="1200" kern="100" dirty="0">
                <a:latin typeface="+mj-ea"/>
                <a:ea typeface="+mj-ea"/>
                <a:cs typeface="仿宋" panose="02010609060101010101" pitchFamily="49" charset="-122"/>
              </a:rPr>
              <a:t>成文日期右空四字，用阿拉伯数字，将年、月、日标全，年份应标全称，月、日不编虚位（即1不编为01）。</a:t>
            </a:r>
          </a:p>
          <a:p>
            <a:pPr indent="270510" algn="just">
              <a:lnSpc>
                <a:spcPts val="2800"/>
              </a:lnSpc>
            </a:pPr>
            <a:endParaRPr lang="zh-CN" altLang="en-US" sz="1200" kern="100" dirty="0">
              <a:latin typeface="+mj-ea"/>
              <a:ea typeface="+mj-ea"/>
              <a:cs typeface="仿宋" panose="02010609060101010101" pitchFamily="49" charset="-122"/>
            </a:endParaRPr>
          </a:p>
          <a:p>
            <a:pPr indent="270510" algn="just">
              <a:lnSpc>
                <a:spcPts val="2800"/>
              </a:lnSpc>
            </a:pPr>
            <a:endParaRPr lang="zh-CN" altLang="en-US" sz="1200" kern="100" dirty="0">
              <a:latin typeface="+mj-ea"/>
              <a:ea typeface="+mj-ea"/>
              <a:cs typeface="仿宋" panose="02010609060101010101" pitchFamily="49" charset="-122"/>
            </a:endParaRPr>
          </a:p>
        </p:txBody>
      </p:sp>
      <p:sp>
        <p:nvSpPr>
          <p:cNvPr id="21" name="文本框 20"/>
          <p:cNvSpPr txBox="1"/>
          <p:nvPr/>
        </p:nvSpPr>
        <p:spPr>
          <a:xfrm>
            <a:off x="352189" y="21110"/>
            <a:ext cx="2011680" cy="384810"/>
          </a:xfrm>
          <a:prstGeom prst="rect">
            <a:avLst/>
          </a:prstGeom>
          <a:noFill/>
        </p:spPr>
        <p:txBody>
          <a:bodyPr wrap="none" rtlCol="0">
            <a:spAutoFit/>
          </a:bodyPr>
          <a:lstStyle/>
          <a:p>
            <a:r>
              <a:rPr lang="zh-CN" altLang="zh-CN" b="1" dirty="0">
                <a:solidFill>
                  <a:schemeClr val="bg1"/>
                </a:solidFill>
              </a:rPr>
              <a:t>大赛相关行文要求</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a:off x="1043608" y="1308450"/>
            <a:ext cx="183180" cy="183180"/>
          </a:xfrm>
          <a:prstGeom prst="rtTriangle">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1043608" y="1491630"/>
            <a:ext cx="3305252" cy="0"/>
          </a:xfrm>
          <a:prstGeom prst="line">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043013" y="1457822"/>
            <a:ext cx="3289972" cy="3291840"/>
          </a:xfrm>
          <a:prstGeom prst="rect">
            <a:avLst/>
          </a:prstGeom>
        </p:spPr>
        <p:txBody>
          <a:bodyPr wrap="square">
            <a:spAutoFit/>
          </a:bodyPr>
          <a:lstStyle/>
          <a:p>
            <a:pPr indent="270510" algn="just">
              <a:lnSpc>
                <a:spcPts val="2800"/>
              </a:lnSpc>
            </a:pPr>
            <a:r>
              <a:rPr lang="zh-CN" altLang="en-US" sz="1200" kern="100" dirty="0">
                <a:latin typeface="+mj-ea"/>
                <a:ea typeface="+mj-ea"/>
                <a:cs typeface="仿宋" panose="02010609060101010101" pitchFamily="49" charset="-122"/>
              </a:rPr>
              <a:t>(五)行、边距</a:t>
            </a:r>
          </a:p>
          <a:p>
            <a:pPr indent="270510" algn="just">
              <a:lnSpc>
                <a:spcPts val="2800"/>
              </a:lnSpc>
            </a:pPr>
            <a:r>
              <a:rPr lang="zh-CN" altLang="en-US" sz="1200" kern="100" dirty="0">
                <a:latin typeface="+mj-ea"/>
                <a:ea typeface="+mj-ea"/>
                <a:cs typeface="仿宋" panose="02010609060101010101" pitchFamily="49" charset="-122"/>
              </a:rPr>
              <a:t>正文行间距固定值28磅。上边3.7cm，下边3.5cm，左右边2.7cm，页脚2.8cm。 </a:t>
            </a:r>
          </a:p>
          <a:p>
            <a:pPr indent="270510" algn="just">
              <a:lnSpc>
                <a:spcPts val="2800"/>
              </a:lnSpc>
            </a:pPr>
            <a:r>
              <a:rPr lang="zh-CN" altLang="en-US" sz="1200" kern="100" dirty="0">
                <a:latin typeface="+mj-ea"/>
                <a:ea typeface="+mj-ea"/>
                <a:cs typeface="仿宋" panose="02010609060101010101" pitchFamily="49" charset="-122"/>
              </a:rPr>
              <a:t>(六)封面</a:t>
            </a:r>
          </a:p>
          <a:p>
            <a:pPr indent="270510" algn="just">
              <a:lnSpc>
                <a:spcPts val="2800"/>
              </a:lnSpc>
            </a:pPr>
            <a:r>
              <a:rPr lang="zh-CN" altLang="en-US" sz="1200" kern="100" dirty="0">
                <a:latin typeface="+mj-ea"/>
                <a:ea typeface="+mj-ea"/>
                <a:cs typeface="仿宋" panose="02010609060101010101" pitchFamily="49" charset="-122"/>
              </a:rPr>
              <a:t>材料封面原则上以美观为先，建议使用大标宋简体，标题位于上空1/3处，页面下方署单位名称及日期。</a:t>
            </a:r>
          </a:p>
          <a:p>
            <a:pPr indent="270510" algn="just">
              <a:lnSpc>
                <a:spcPts val="2800"/>
              </a:lnSpc>
            </a:pPr>
            <a:r>
              <a:rPr lang="zh-CN" altLang="en-US" sz="1200" kern="100" dirty="0">
                <a:latin typeface="+mj-ea"/>
                <a:ea typeface="+mj-ea"/>
                <a:cs typeface="仿宋" panose="02010609060101010101" pitchFamily="49" charset="-122"/>
              </a:rPr>
              <a:t>                 沈阳职业院校技能大赛办公室</a:t>
            </a:r>
          </a:p>
          <a:p>
            <a:pPr indent="270510" algn="just">
              <a:lnSpc>
                <a:spcPts val="2800"/>
              </a:lnSpc>
            </a:pPr>
            <a:r>
              <a:rPr lang="zh-CN" altLang="en-US" sz="1200" kern="100" dirty="0">
                <a:latin typeface="+mj-ea"/>
                <a:ea typeface="+mj-ea"/>
                <a:cs typeface="仿宋" panose="02010609060101010101" pitchFamily="49" charset="-122"/>
              </a:rPr>
              <a:t>                       </a:t>
            </a:r>
            <a:r>
              <a:rPr lang="zh-CN" altLang="en-US" sz="1200" kern="100" dirty="0" smtClean="0">
                <a:latin typeface="+mj-ea"/>
                <a:ea typeface="+mj-ea"/>
                <a:cs typeface="仿宋" panose="02010609060101010101" pitchFamily="49" charset="-122"/>
              </a:rPr>
              <a:t>201</a:t>
            </a:r>
            <a:r>
              <a:rPr lang="en-US" altLang="zh-CN" sz="1200" kern="100" dirty="0" smtClean="0">
                <a:latin typeface="+mj-ea"/>
                <a:ea typeface="+mj-ea"/>
                <a:cs typeface="仿宋" panose="02010609060101010101" pitchFamily="49" charset="-122"/>
              </a:rPr>
              <a:t>8</a:t>
            </a:r>
            <a:r>
              <a:rPr lang="zh-CN" altLang="en-US" sz="1200" kern="100" dirty="0" smtClean="0">
                <a:latin typeface="+mj-ea"/>
                <a:ea typeface="+mj-ea"/>
                <a:cs typeface="仿宋" panose="02010609060101010101" pitchFamily="49" charset="-122"/>
              </a:rPr>
              <a:t>年</a:t>
            </a:r>
            <a:r>
              <a:rPr lang="en-US" altLang="zh-CN" sz="1200" kern="100" dirty="0" smtClean="0">
                <a:latin typeface="+mj-ea"/>
                <a:ea typeface="+mj-ea"/>
                <a:cs typeface="仿宋" panose="02010609060101010101" pitchFamily="49" charset="-122"/>
              </a:rPr>
              <a:t>9</a:t>
            </a:r>
            <a:r>
              <a:rPr lang="zh-CN" altLang="en-US" sz="1200" kern="100" dirty="0" smtClean="0">
                <a:latin typeface="+mj-ea"/>
                <a:ea typeface="+mj-ea"/>
                <a:cs typeface="仿宋" panose="02010609060101010101" pitchFamily="49" charset="-122"/>
              </a:rPr>
              <a:t>月</a:t>
            </a:r>
            <a:r>
              <a:rPr lang="en-US" altLang="zh-CN" sz="1200" kern="100" dirty="0" smtClean="0">
                <a:latin typeface="+mj-ea"/>
                <a:ea typeface="+mj-ea"/>
                <a:cs typeface="仿宋" panose="02010609060101010101" pitchFamily="49" charset="-122"/>
              </a:rPr>
              <a:t>28</a:t>
            </a:r>
            <a:r>
              <a:rPr lang="zh-CN" altLang="en-US" sz="1200" kern="100" dirty="0" smtClean="0">
                <a:latin typeface="+mj-ea"/>
                <a:ea typeface="+mj-ea"/>
                <a:cs typeface="仿宋" panose="02010609060101010101" pitchFamily="49" charset="-122"/>
              </a:rPr>
              <a:t>日</a:t>
            </a:r>
            <a:endParaRPr lang="zh-CN" altLang="en-US" sz="1200" kern="100" dirty="0">
              <a:latin typeface="+mj-ea"/>
              <a:ea typeface="+mj-ea"/>
              <a:cs typeface="仿宋" panose="02010609060101010101" pitchFamily="49" charset="-122"/>
            </a:endParaRPr>
          </a:p>
        </p:txBody>
      </p:sp>
      <p:sp>
        <p:nvSpPr>
          <p:cNvPr id="12" name="矩形 11"/>
          <p:cNvSpPr/>
          <p:nvPr/>
        </p:nvSpPr>
        <p:spPr>
          <a:xfrm>
            <a:off x="1226788" y="1072937"/>
            <a:ext cx="2011680" cy="384810"/>
          </a:xfrm>
          <a:prstGeom prst="rect">
            <a:avLst/>
          </a:prstGeom>
        </p:spPr>
        <p:txBody>
          <a:bodyPr wrap="none">
            <a:spAutoFit/>
          </a:bodyPr>
          <a:lstStyle/>
          <a:p>
            <a:pPr algn="l"/>
            <a:r>
              <a:rPr lang="zh-CN" altLang="en-US" b="1" kern="100" dirty="0">
                <a:latin typeface="+mn-ea"/>
                <a:cs typeface="黑体" panose="02010609060101010101" pitchFamily="49" charset="-122"/>
                <a:sym typeface="+mn-ea"/>
              </a:rPr>
              <a:t>二、具体行文要求</a:t>
            </a:r>
            <a:endParaRPr lang="zh-CN" altLang="en-US" b="1" kern="100" dirty="0">
              <a:latin typeface="+mn-ea"/>
              <a:cs typeface="黑体" panose="02010609060101010101" pitchFamily="49" charset="-122"/>
            </a:endParaRPr>
          </a:p>
        </p:txBody>
      </p:sp>
      <p:sp>
        <p:nvSpPr>
          <p:cNvPr id="15" name="矩形 14"/>
          <p:cNvSpPr/>
          <p:nvPr/>
        </p:nvSpPr>
        <p:spPr>
          <a:xfrm>
            <a:off x="4803304" y="1574662"/>
            <a:ext cx="3289972" cy="802640"/>
          </a:xfrm>
          <a:prstGeom prst="rect">
            <a:avLst/>
          </a:prstGeom>
        </p:spPr>
        <p:txBody>
          <a:bodyPr wrap="square">
            <a:spAutoFit/>
          </a:bodyPr>
          <a:lstStyle/>
          <a:p>
            <a:pPr indent="270510" algn="just">
              <a:lnSpc>
                <a:spcPts val="2800"/>
              </a:lnSpc>
            </a:pPr>
            <a:endParaRPr lang="zh-CN" altLang="en-US" sz="1200" kern="100" dirty="0">
              <a:latin typeface="+mj-ea"/>
              <a:ea typeface="+mj-ea"/>
              <a:cs typeface="仿宋" panose="02010609060101010101" pitchFamily="49" charset="-122"/>
            </a:endParaRPr>
          </a:p>
          <a:p>
            <a:pPr indent="270510" algn="just">
              <a:lnSpc>
                <a:spcPts val="2800"/>
              </a:lnSpc>
            </a:pPr>
            <a:endParaRPr lang="zh-CN" altLang="en-US" sz="1200" kern="100" dirty="0">
              <a:latin typeface="+mj-ea"/>
              <a:ea typeface="+mj-ea"/>
              <a:cs typeface="仿宋" panose="02010609060101010101" pitchFamily="49" charset="-122"/>
            </a:endParaRPr>
          </a:p>
        </p:txBody>
      </p:sp>
      <p:sp>
        <p:nvSpPr>
          <p:cNvPr id="21" name="文本框 20"/>
          <p:cNvSpPr txBox="1"/>
          <p:nvPr/>
        </p:nvSpPr>
        <p:spPr>
          <a:xfrm>
            <a:off x="352189" y="21110"/>
            <a:ext cx="2011680" cy="384810"/>
          </a:xfrm>
          <a:prstGeom prst="rect">
            <a:avLst/>
          </a:prstGeom>
          <a:noFill/>
        </p:spPr>
        <p:txBody>
          <a:bodyPr wrap="none" rtlCol="0">
            <a:spAutoFit/>
          </a:bodyPr>
          <a:lstStyle/>
          <a:p>
            <a:r>
              <a:rPr lang="zh-CN" altLang="zh-CN" b="1" dirty="0">
                <a:solidFill>
                  <a:schemeClr val="bg1"/>
                </a:solidFill>
              </a:rPr>
              <a:t>大赛相关行文要求</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0" y="0"/>
            <a:ext cx="9144001" cy="5137522"/>
          </a:xfrm>
          <a:prstGeom prst="rect">
            <a:avLst/>
          </a:prstGeom>
          <a:gradFill flip="none" rotWithShape="1">
            <a:gsLst>
              <a:gs pos="73000">
                <a:schemeClr val="tx1"/>
              </a:gs>
              <a:gs pos="100000">
                <a:srgbClr val="07379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0" y="1851670"/>
            <a:ext cx="9144000" cy="3291830"/>
          </a:xfrm>
          <a:custGeom>
            <a:avLst/>
            <a:gdLst>
              <a:gd name="connsiteX0" fmla="*/ 9144000 w 9144000"/>
              <a:gd name="connsiteY0" fmla="*/ 0 h 3501506"/>
              <a:gd name="connsiteX1" fmla="*/ 9144000 w 9144000"/>
              <a:gd name="connsiteY1" fmla="*/ 3501506 h 3501506"/>
              <a:gd name="connsiteX2" fmla="*/ 0 w 9144000"/>
              <a:gd name="connsiteY2" fmla="*/ 3501506 h 3501506"/>
              <a:gd name="connsiteX3" fmla="*/ 0 w 9144000"/>
              <a:gd name="connsiteY3" fmla="*/ 2512856 h 3501506"/>
              <a:gd name="connsiteX4" fmla="*/ 1115616 w 9144000"/>
              <a:gd name="connsiteY4" fmla="*/ 2601037 h 3501506"/>
              <a:gd name="connsiteX5" fmla="*/ 9144000 w 9144000"/>
              <a:gd name="connsiteY5" fmla="*/ 0 h 3501506"/>
              <a:gd name="connsiteX0-1" fmla="*/ 9144000 w 9144000"/>
              <a:gd name="connsiteY0-2" fmla="*/ 0 h 3501506"/>
              <a:gd name="connsiteX1-3" fmla="*/ 9144000 w 9144000"/>
              <a:gd name="connsiteY1-4" fmla="*/ 3501506 h 3501506"/>
              <a:gd name="connsiteX2-5" fmla="*/ 0 w 9144000"/>
              <a:gd name="connsiteY2-6" fmla="*/ 3501506 h 3501506"/>
              <a:gd name="connsiteX3-7" fmla="*/ 0 w 9144000"/>
              <a:gd name="connsiteY3-8" fmla="*/ 2512856 h 3501506"/>
              <a:gd name="connsiteX4-9" fmla="*/ 1115616 w 9144000"/>
              <a:gd name="connsiteY4-10" fmla="*/ 2601037 h 3501506"/>
              <a:gd name="connsiteX5-11" fmla="*/ 9144000 w 9144000"/>
              <a:gd name="connsiteY5-12" fmla="*/ 0 h 35015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9144000" h="3501506">
                <a:moveTo>
                  <a:pt x="9144000" y="0"/>
                </a:moveTo>
                <a:lnTo>
                  <a:pt x="9144000" y="3501506"/>
                </a:lnTo>
                <a:lnTo>
                  <a:pt x="0" y="3501506"/>
                </a:lnTo>
                <a:lnTo>
                  <a:pt x="0" y="2512856"/>
                </a:lnTo>
                <a:cubicBezTo>
                  <a:pt x="378133" y="2563430"/>
                  <a:pt x="737793" y="2601037"/>
                  <a:pt x="1115616" y="2601037"/>
                </a:cubicBezTo>
                <a:cubicBezTo>
                  <a:pt x="4634870" y="2601037"/>
                  <a:pt x="7680151" y="1541906"/>
                  <a:pt x="9144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Freeform 91"/>
          <p:cNvSpPr/>
          <p:nvPr/>
        </p:nvSpPr>
        <p:spPr bwMode="auto">
          <a:xfrm flipH="1">
            <a:off x="-19049" y="1457325"/>
            <a:ext cx="9163050" cy="3715157"/>
          </a:xfrm>
          <a:custGeom>
            <a:avLst/>
            <a:gdLst>
              <a:gd name="T0" fmla="*/ 2460 w 2689"/>
              <a:gd name="T1" fmla="*/ 731 h 984"/>
              <a:gd name="T2" fmla="*/ 2689 w 2689"/>
              <a:gd name="T3" fmla="*/ 718 h 984"/>
              <a:gd name="T4" fmla="*/ 0 w 2689"/>
              <a:gd name="T5" fmla="*/ 109 h 984"/>
              <a:gd name="T6" fmla="*/ 0 w 2689"/>
              <a:gd name="T7" fmla="*/ 0 h 984"/>
              <a:gd name="T8" fmla="*/ 2460 w 2689"/>
              <a:gd name="T9" fmla="*/ 731 h 984"/>
            </a:gdLst>
            <a:ahLst/>
            <a:cxnLst>
              <a:cxn ang="0">
                <a:pos x="T0" y="T1"/>
              </a:cxn>
              <a:cxn ang="0">
                <a:pos x="T2" y="T3"/>
              </a:cxn>
              <a:cxn ang="0">
                <a:pos x="T4" y="T5"/>
              </a:cxn>
              <a:cxn ang="0">
                <a:pos x="T6" y="T7"/>
              </a:cxn>
              <a:cxn ang="0">
                <a:pos x="T8" y="T9"/>
              </a:cxn>
            </a:cxnLst>
            <a:rect l="0" t="0" r="r" b="b"/>
            <a:pathLst>
              <a:path w="2689" h="984">
                <a:moveTo>
                  <a:pt x="2460" y="731"/>
                </a:moveTo>
                <a:cubicBezTo>
                  <a:pt x="2689" y="718"/>
                  <a:pt x="2689" y="718"/>
                  <a:pt x="2689" y="718"/>
                </a:cubicBezTo>
                <a:cubicBezTo>
                  <a:pt x="2689" y="718"/>
                  <a:pt x="1280" y="984"/>
                  <a:pt x="0" y="109"/>
                </a:cubicBezTo>
                <a:cubicBezTo>
                  <a:pt x="0" y="0"/>
                  <a:pt x="0" y="0"/>
                  <a:pt x="0" y="0"/>
                </a:cubicBezTo>
                <a:cubicBezTo>
                  <a:pt x="1010" y="670"/>
                  <a:pt x="2020" y="739"/>
                  <a:pt x="2460" y="731"/>
                </a:cubicBezTo>
                <a:close/>
              </a:path>
            </a:pathLst>
          </a:custGeom>
          <a:gradFill flip="none" rotWithShape="1">
            <a:gsLst>
              <a:gs pos="74000">
                <a:srgbClr val="1D2088"/>
              </a:gs>
              <a:gs pos="47000">
                <a:srgbClr val="00A0E9"/>
              </a:gs>
              <a:gs pos="22900">
                <a:srgbClr val="F8B62D"/>
              </a:gs>
              <a:gs pos="0">
                <a:srgbClr val="FAEE00"/>
              </a:gs>
              <a:gs pos="100000">
                <a:srgbClr val="4F2686"/>
              </a:gs>
            </a:gsLst>
            <a:lin ang="10800000" scaled="1"/>
            <a:tileRect/>
          </a:gra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8" name="Rectangle 120"/>
          <p:cNvSpPr>
            <a:spLocks noChangeArrowheads="1"/>
          </p:cNvSpPr>
          <p:nvPr/>
        </p:nvSpPr>
        <p:spPr bwMode="auto">
          <a:xfrm>
            <a:off x="3203848" y="1851670"/>
            <a:ext cx="2254294"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spAutoFit/>
          </a:bodyPr>
          <a:lstStyle/>
          <a:p>
            <a:pPr marL="0" marR="0" lvl="0" indent="0" algn="l" defTabSz="914400" rtl="0" eaLnBrk="1" fontAlgn="base" latinLnBrk="0" hangingPunct="1">
              <a:spcBef>
                <a:spcPct val="0"/>
              </a:spcBef>
              <a:spcAft>
                <a:spcPct val="0"/>
              </a:spcAft>
              <a:buClrTx/>
              <a:buSzTx/>
              <a:buFontTx/>
              <a:buNone/>
            </a:pPr>
            <a:r>
              <a:rPr kumimoji="0" lang="zh-CN" altLang="en-US" sz="3200" b="1" i="0" u="none" strike="noStrike" cap="none" spc="300" normalizeH="0" baseline="0" dirty="0" smtClean="0">
                <a:ln>
                  <a:noFill/>
                </a:ln>
                <a:solidFill>
                  <a:schemeClr val="bg1"/>
                </a:solidFill>
                <a:effectLst/>
                <a:latin typeface="Arial" pitchFamily="34" charset="0"/>
                <a:ea typeface="宋体" pitchFamily="2" charset="-122"/>
                <a:cs typeface="宋体" pitchFamily="2" charset="-122"/>
              </a:rPr>
              <a:t>谢     谢</a:t>
            </a:r>
            <a:endParaRPr kumimoji="0" lang="zh-CN" sz="3200" b="1" i="0" u="none" strike="noStrike" cap="none" spc="300" normalizeH="0" baseline="0" dirty="0" smtClean="0">
              <a:ln>
                <a:noFill/>
              </a:ln>
              <a:solidFill>
                <a:schemeClr val="bg1"/>
              </a:solidFill>
              <a:effectLst/>
              <a:latin typeface="Arial" pitchFamily="34" charset="0"/>
              <a:ea typeface="宋体" pitchFamily="2" charset="-122"/>
              <a:cs typeface="宋体" pitchFamily="2" charset="-122"/>
            </a:endParaRPr>
          </a:p>
        </p:txBody>
      </p:sp>
      <p:sp>
        <p:nvSpPr>
          <p:cNvPr id="89" name="Rectangle 121"/>
          <p:cNvSpPr>
            <a:spLocks noChangeArrowheads="1"/>
          </p:cNvSpPr>
          <p:nvPr/>
        </p:nvSpPr>
        <p:spPr bwMode="auto">
          <a:xfrm>
            <a:off x="3419872" y="2427734"/>
            <a:ext cx="1231106"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spAutoFit/>
          </a:bodyPr>
          <a:lstStyle/>
          <a:p>
            <a:pPr marL="0" marR="0" lvl="0" indent="0" algn="l" defTabSz="914400" rtl="0" eaLnBrk="1" fontAlgn="base" latinLnBrk="0" hangingPunct="1">
              <a:spcBef>
                <a:spcPct val="0"/>
              </a:spcBef>
              <a:spcAft>
                <a:spcPct val="0"/>
              </a:spcAft>
              <a:buClrTx/>
              <a:buSzTx/>
              <a:buFontTx/>
              <a:buNone/>
            </a:pPr>
            <a:r>
              <a:rPr kumimoji="0" lang="en-US" altLang="zh-CN" sz="3200" b="0" i="0" u="none" strike="noStrike" cap="none" normalizeH="0" baseline="0" dirty="0" smtClean="0">
                <a:ln>
                  <a:noFill/>
                </a:ln>
                <a:solidFill>
                  <a:schemeClr val="bg1"/>
                </a:solidFill>
                <a:effectLst/>
                <a:latin typeface="方正正中黑简体" pitchFamily="2" charset="-122"/>
                <a:ea typeface="方正正中黑简体" pitchFamily="2" charset="-122"/>
                <a:cs typeface="宋体" pitchFamily="2" charset="-122"/>
              </a:rPr>
              <a:t>THANKS</a:t>
            </a:r>
            <a:endParaRPr kumimoji="0" lang="zh-CN" altLang="zh-CN" sz="3200" b="0" i="0" u="none" strike="noStrike" cap="none" normalizeH="0" baseline="0" dirty="0" smtClean="0">
              <a:ln>
                <a:noFill/>
              </a:ln>
              <a:solidFill>
                <a:schemeClr val="bg1"/>
              </a:solidFill>
              <a:effectLst/>
              <a:latin typeface="Arial" pitchFamily="34" charset="0"/>
              <a:ea typeface="宋体" pitchFamily="2" charset="-122"/>
              <a:cs typeface="宋体" pitchFamily="2" charset="-122"/>
            </a:endParaRPr>
          </a:p>
        </p:txBody>
      </p:sp>
      <p:grpSp>
        <p:nvGrpSpPr>
          <p:cNvPr id="115" name="Group 29"/>
          <p:cNvGrpSpPr>
            <a:grpSpLocks noChangeAspect="1"/>
          </p:cNvGrpSpPr>
          <p:nvPr/>
        </p:nvGrpSpPr>
        <p:grpSpPr bwMode="auto">
          <a:xfrm>
            <a:off x="292816" y="215188"/>
            <a:ext cx="1435707" cy="1104660"/>
            <a:chOff x="1452" y="521"/>
            <a:chExt cx="2858" cy="2199"/>
          </a:xfrm>
          <a:solidFill>
            <a:schemeClr val="bg1"/>
          </a:solidFill>
        </p:grpSpPr>
        <p:sp>
          <p:nvSpPr>
            <p:cNvPr id="116" name="Freeform 30"/>
            <p:cNvSpPr/>
            <p:nvPr/>
          </p:nvSpPr>
          <p:spPr bwMode="auto">
            <a:xfrm>
              <a:off x="3011" y="906"/>
              <a:ext cx="735" cy="841"/>
            </a:xfrm>
            <a:custGeom>
              <a:avLst/>
              <a:gdLst>
                <a:gd name="T0" fmla="*/ 76 w 311"/>
                <a:gd name="T1" fmla="*/ 0 h 356"/>
                <a:gd name="T2" fmla="*/ 63 w 311"/>
                <a:gd name="T3" fmla="*/ 125 h 356"/>
                <a:gd name="T4" fmla="*/ 9 w 311"/>
                <a:gd name="T5" fmla="*/ 356 h 356"/>
                <a:gd name="T6" fmla="*/ 202 w 311"/>
                <a:gd name="T7" fmla="*/ 121 h 356"/>
                <a:gd name="T8" fmla="*/ 311 w 311"/>
                <a:gd name="T9" fmla="*/ 128 h 356"/>
                <a:gd name="T10" fmla="*/ 164 w 311"/>
                <a:gd name="T11" fmla="*/ 99 h 356"/>
                <a:gd name="T12" fmla="*/ 105 w 311"/>
                <a:gd name="T13" fmla="*/ 40 h 356"/>
                <a:gd name="T14" fmla="*/ 76 w 311"/>
                <a:gd name="T15" fmla="*/ 0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56">
                  <a:moveTo>
                    <a:pt x="76" y="0"/>
                  </a:moveTo>
                  <a:cubicBezTo>
                    <a:pt x="76" y="0"/>
                    <a:pt x="126" y="57"/>
                    <a:pt x="63" y="125"/>
                  </a:cubicBezTo>
                  <a:cubicBezTo>
                    <a:pt x="0" y="194"/>
                    <a:pt x="5" y="264"/>
                    <a:pt x="9" y="356"/>
                  </a:cubicBezTo>
                  <a:cubicBezTo>
                    <a:pt x="9" y="356"/>
                    <a:pt x="16" y="134"/>
                    <a:pt x="202" y="121"/>
                  </a:cubicBezTo>
                  <a:cubicBezTo>
                    <a:pt x="202" y="121"/>
                    <a:pt x="267" y="113"/>
                    <a:pt x="311" y="128"/>
                  </a:cubicBezTo>
                  <a:cubicBezTo>
                    <a:pt x="311" y="128"/>
                    <a:pt x="264" y="94"/>
                    <a:pt x="164" y="99"/>
                  </a:cubicBezTo>
                  <a:cubicBezTo>
                    <a:pt x="164" y="99"/>
                    <a:pt x="120" y="106"/>
                    <a:pt x="105" y="40"/>
                  </a:cubicBezTo>
                  <a:cubicBezTo>
                    <a:pt x="105" y="40"/>
                    <a:pt x="102" y="14"/>
                    <a:pt x="7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1"/>
            <p:cNvSpPr/>
            <p:nvPr/>
          </p:nvSpPr>
          <p:spPr bwMode="auto">
            <a:xfrm>
              <a:off x="3321" y="996"/>
              <a:ext cx="132" cy="111"/>
            </a:xfrm>
            <a:custGeom>
              <a:avLst/>
              <a:gdLst>
                <a:gd name="T0" fmla="*/ 51 w 56"/>
                <a:gd name="T1" fmla="*/ 11 h 47"/>
                <a:gd name="T2" fmla="*/ 37 w 56"/>
                <a:gd name="T3" fmla="*/ 40 h 47"/>
                <a:gd name="T4" fmla="*/ 5 w 56"/>
                <a:gd name="T5" fmla="*/ 37 h 47"/>
                <a:gd name="T6" fmla="*/ 19 w 56"/>
                <a:gd name="T7" fmla="*/ 8 h 47"/>
                <a:gd name="T8" fmla="*/ 51 w 56"/>
                <a:gd name="T9" fmla="*/ 11 h 47"/>
              </a:gdLst>
              <a:ahLst/>
              <a:cxnLst>
                <a:cxn ang="0">
                  <a:pos x="T0" y="T1"/>
                </a:cxn>
                <a:cxn ang="0">
                  <a:pos x="T2" y="T3"/>
                </a:cxn>
                <a:cxn ang="0">
                  <a:pos x="T4" y="T5"/>
                </a:cxn>
                <a:cxn ang="0">
                  <a:pos x="T6" y="T7"/>
                </a:cxn>
                <a:cxn ang="0">
                  <a:pos x="T8" y="T9"/>
                </a:cxn>
              </a:cxnLst>
              <a:rect l="0" t="0" r="r" b="b"/>
              <a:pathLst>
                <a:path w="56" h="47">
                  <a:moveTo>
                    <a:pt x="51" y="11"/>
                  </a:moveTo>
                  <a:cubicBezTo>
                    <a:pt x="56" y="20"/>
                    <a:pt x="50" y="33"/>
                    <a:pt x="37" y="40"/>
                  </a:cubicBezTo>
                  <a:cubicBezTo>
                    <a:pt x="24" y="47"/>
                    <a:pt x="10" y="46"/>
                    <a:pt x="5" y="37"/>
                  </a:cubicBezTo>
                  <a:cubicBezTo>
                    <a:pt x="0" y="28"/>
                    <a:pt x="6" y="15"/>
                    <a:pt x="19" y="8"/>
                  </a:cubicBezTo>
                  <a:cubicBezTo>
                    <a:pt x="32" y="0"/>
                    <a:pt x="46" y="2"/>
                    <a:pt x="51"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2"/>
            <p:cNvSpPr/>
            <p:nvPr/>
          </p:nvSpPr>
          <p:spPr bwMode="auto">
            <a:xfrm>
              <a:off x="2014" y="757"/>
              <a:ext cx="881" cy="990"/>
            </a:xfrm>
            <a:custGeom>
              <a:avLst/>
              <a:gdLst>
                <a:gd name="T0" fmla="*/ 353 w 373"/>
                <a:gd name="T1" fmla="*/ 419 h 419"/>
                <a:gd name="T2" fmla="*/ 163 w 373"/>
                <a:gd name="T3" fmla="*/ 146 h 419"/>
                <a:gd name="T4" fmla="*/ 0 w 373"/>
                <a:gd name="T5" fmla="*/ 148 h 419"/>
                <a:gd name="T6" fmla="*/ 178 w 373"/>
                <a:gd name="T7" fmla="*/ 114 h 419"/>
                <a:gd name="T8" fmla="*/ 234 w 373"/>
                <a:gd name="T9" fmla="*/ 59 h 419"/>
                <a:gd name="T10" fmla="*/ 268 w 373"/>
                <a:gd name="T11" fmla="*/ 0 h 419"/>
                <a:gd name="T12" fmla="*/ 295 w 373"/>
                <a:gd name="T13" fmla="*/ 150 h 419"/>
                <a:gd name="T14" fmla="*/ 353 w 373"/>
                <a:gd name="T15" fmla="*/ 41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419">
                  <a:moveTo>
                    <a:pt x="353" y="419"/>
                  </a:moveTo>
                  <a:cubicBezTo>
                    <a:pt x="353" y="419"/>
                    <a:pt x="371" y="198"/>
                    <a:pt x="163" y="146"/>
                  </a:cubicBezTo>
                  <a:cubicBezTo>
                    <a:pt x="163" y="146"/>
                    <a:pt x="68" y="128"/>
                    <a:pt x="0" y="148"/>
                  </a:cubicBezTo>
                  <a:cubicBezTo>
                    <a:pt x="0" y="148"/>
                    <a:pt x="52" y="121"/>
                    <a:pt x="178" y="114"/>
                  </a:cubicBezTo>
                  <a:cubicBezTo>
                    <a:pt x="178" y="114"/>
                    <a:pt x="225" y="116"/>
                    <a:pt x="234" y="59"/>
                  </a:cubicBezTo>
                  <a:cubicBezTo>
                    <a:pt x="234" y="59"/>
                    <a:pt x="237" y="22"/>
                    <a:pt x="268" y="0"/>
                  </a:cubicBezTo>
                  <a:cubicBezTo>
                    <a:pt x="268" y="0"/>
                    <a:pt x="217" y="78"/>
                    <a:pt x="295" y="150"/>
                  </a:cubicBezTo>
                  <a:cubicBezTo>
                    <a:pt x="373" y="223"/>
                    <a:pt x="364" y="367"/>
                    <a:pt x="353" y="4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3"/>
            <p:cNvSpPr/>
            <p:nvPr/>
          </p:nvSpPr>
          <p:spPr bwMode="auto">
            <a:xfrm>
              <a:off x="2371" y="864"/>
              <a:ext cx="146" cy="127"/>
            </a:xfrm>
            <a:custGeom>
              <a:avLst/>
              <a:gdLst>
                <a:gd name="T0" fmla="*/ 6 w 62"/>
                <a:gd name="T1" fmla="*/ 10 h 54"/>
                <a:gd name="T2" fmla="*/ 43 w 62"/>
                <a:gd name="T3" fmla="*/ 10 h 54"/>
                <a:gd name="T4" fmla="*/ 56 w 62"/>
                <a:gd name="T5" fmla="*/ 44 h 54"/>
                <a:gd name="T6" fmla="*/ 19 w 62"/>
                <a:gd name="T7" fmla="*/ 45 h 54"/>
                <a:gd name="T8" fmla="*/ 6 w 62"/>
                <a:gd name="T9" fmla="*/ 10 h 54"/>
              </a:gdLst>
              <a:ahLst/>
              <a:cxnLst>
                <a:cxn ang="0">
                  <a:pos x="T0" y="T1"/>
                </a:cxn>
                <a:cxn ang="0">
                  <a:pos x="T2" y="T3"/>
                </a:cxn>
                <a:cxn ang="0">
                  <a:pos x="T4" y="T5"/>
                </a:cxn>
                <a:cxn ang="0">
                  <a:pos x="T6" y="T7"/>
                </a:cxn>
                <a:cxn ang="0">
                  <a:pos x="T8" y="T9"/>
                </a:cxn>
              </a:cxnLst>
              <a:rect l="0" t="0" r="r" b="b"/>
              <a:pathLst>
                <a:path w="62" h="54">
                  <a:moveTo>
                    <a:pt x="6" y="10"/>
                  </a:moveTo>
                  <a:cubicBezTo>
                    <a:pt x="13" y="1"/>
                    <a:pt x="29" y="0"/>
                    <a:pt x="43" y="10"/>
                  </a:cubicBezTo>
                  <a:cubicBezTo>
                    <a:pt x="57" y="19"/>
                    <a:pt x="62" y="35"/>
                    <a:pt x="56" y="44"/>
                  </a:cubicBezTo>
                  <a:cubicBezTo>
                    <a:pt x="49" y="54"/>
                    <a:pt x="33" y="54"/>
                    <a:pt x="19" y="45"/>
                  </a:cubicBezTo>
                  <a:cubicBezTo>
                    <a:pt x="5" y="35"/>
                    <a:pt x="0" y="20"/>
                    <a:pt x="6"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4"/>
            <p:cNvSpPr/>
            <p:nvPr/>
          </p:nvSpPr>
          <p:spPr bwMode="auto">
            <a:xfrm>
              <a:off x="2728" y="521"/>
              <a:ext cx="876" cy="1179"/>
            </a:xfrm>
            <a:custGeom>
              <a:avLst/>
              <a:gdLst>
                <a:gd name="T0" fmla="*/ 105 w 371"/>
                <a:gd name="T1" fmla="*/ 499 h 499"/>
                <a:gd name="T2" fmla="*/ 69 w 371"/>
                <a:gd name="T3" fmla="*/ 179 h 499"/>
                <a:gd name="T4" fmla="*/ 0 w 371"/>
                <a:gd name="T5" fmla="*/ 0 h 499"/>
                <a:gd name="T6" fmla="*/ 76 w 371"/>
                <a:gd name="T7" fmla="*/ 53 h 499"/>
                <a:gd name="T8" fmla="*/ 161 w 371"/>
                <a:gd name="T9" fmla="*/ 87 h 499"/>
                <a:gd name="T10" fmla="*/ 237 w 371"/>
                <a:gd name="T11" fmla="*/ 67 h 499"/>
                <a:gd name="T12" fmla="*/ 371 w 371"/>
                <a:gd name="T13" fmla="*/ 47 h 499"/>
                <a:gd name="T14" fmla="*/ 125 w 371"/>
                <a:gd name="T15" fmla="*/ 223 h 499"/>
                <a:gd name="T16" fmla="*/ 105 w 371"/>
                <a:gd name="T17" fmla="*/ 4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499">
                  <a:moveTo>
                    <a:pt x="105" y="499"/>
                  </a:moveTo>
                  <a:cubicBezTo>
                    <a:pt x="105" y="499"/>
                    <a:pt x="38" y="333"/>
                    <a:pt x="69" y="179"/>
                  </a:cubicBezTo>
                  <a:cubicBezTo>
                    <a:pt x="97" y="39"/>
                    <a:pt x="0" y="0"/>
                    <a:pt x="0" y="0"/>
                  </a:cubicBezTo>
                  <a:cubicBezTo>
                    <a:pt x="0" y="0"/>
                    <a:pt x="34" y="2"/>
                    <a:pt x="76" y="53"/>
                  </a:cubicBezTo>
                  <a:cubicBezTo>
                    <a:pt x="117" y="105"/>
                    <a:pt x="133" y="92"/>
                    <a:pt x="161" y="87"/>
                  </a:cubicBezTo>
                  <a:cubicBezTo>
                    <a:pt x="161" y="87"/>
                    <a:pt x="214" y="74"/>
                    <a:pt x="237" y="67"/>
                  </a:cubicBezTo>
                  <a:cubicBezTo>
                    <a:pt x="259" y="60"/>
                    <a:pt x="347" y="38"/>
                    <a:pt x="371" y="47"/>
                  </a:cubicBezTo>
                  <a:cubicBezTo>
                    <a:pt x="371" y="47"/>
                    <a:pt x="202" y="68"/>
                    <a:pt x="125" y="223"/>
                  </a:cubicBezTo>
                  <a:cubicBezTo>
                    <a:pt x="125" y="223"/>
                    <a:pt x="75" y="295"/>
                    <a:pt x="105" y="49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Oval 35"/>
            <p:cNvSpPr>
              <a:spLocks noChangeArrowheads="1"/>
            </p:cNvSpPr>
            <p:nvPr/>
          </p:nvSpPr>
          <p:spPr bwMode="auto">
            <a:xfrm>
              <a:off x="2983" y="535"/>
              <a:ext cx="165" cy="166"/>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
            <p:cNvSpPr/>
            <p:nvPr/>
          </p:nvSpPr>
          <p:spPr bwMode="auto">
            <a:xfrm>
              <a:off x="2187" y="1116"/>
              <a:ext cx="1438" cy="974"/>
            </a:xfrm>
            <a:custGeom>
              <a:avLst/>
              <a:gdLst>
                <a:gd name="T0" fmla="*/ 533 w 609"/>
                <a:gd name="T1" fmla="*/ 207 h 412"/>
                <a:gd name="T2" fmla="*/ 593 w 609"/>
                <a:gd name="T3" fmla="*/ 212 h 412"/>
                <a:gd name="T4" fmla="*/ 609 w 609"/>
                <a:gd name="T5" fmla="*/ 151 h 412"/>
                <a:gd name="T6" fmla="*/ 552 w 609"/>
                <a:gd name="T7" fmla="*/ 125 h 412"/>
                <a:gd name="T8" fmla="*/ 551 w 609"/>
                <a:gd name="T9" fmla="*/ 120 h 412"/>
                <a:gd name="T10" fmla="*/ 549 w 609"/>
                <a:gd name="T11" fmla="*/ 77 h 412"/>
                <a:gd name="T12" fmla="*/ 552 w 609"/>
                <a:gd name="T13" fmla="*/ 76 h 412"/>
                <a:gd name="T14" fmla="*/ 601 w 609"/>
                <a:gd name="T15" fmla="*/ 62 h 412"/>
                <a:gd name="T16" fmla="*/ 596 w 609"/>
                <a:gd name="T17" fmla="*/ 40 h 412"/>
                <a:gd name="T18" fmla="*/ 505 w 609"/>
                <a:gd name="T19" fmla="*/ 59 h 412"/>
                <a:gd name="T20" fmla="*/ 356 w 609"/>
                <a:gd name="T21" fmla="*/ 305 h 412"/>
                <a:gd name="T22" fmla="*/ 104 w 609"/>
                <a:gd name="T23" fmla="*/ 157 h 412"/>
                <a:gd name="T24" fmla="*/ 115 w 609"/>
                <a:gd name="T25" fmla="*/ 24 h 412"/>
                <a:gd name="T26" fmla="*/ 15 w 609"/>
                <a:gd name="T27" fmla="*/ 0 h 412"/>
                <a:gd name="T28" fmla="*/ 0 w 609"/>
                <a:gd name="T29" fmla="*/ 60 h 412"/>
                <a:gd name="T30" fmla="*/ 56 w 609"/>
                <a:gd name="T31" fmla="*/ 87 h 412"/>
                <a:gd name="T32" fmla="*/ 56 w 609"/>
                <a:gd name="T33" fmla="*/ 127 h 412"/>
                <a:gd name="T34" fmla="*/ 55 w 609"/>
                <a:gd name="T35" fmla="*/ 128 h 412"/>
                <a:gd name="T36" fmla="*/ 2 w 609"/>
                <a:gd name="T37" fmla="*/ 151 h 412"/>
                <a:gd name="T38" fmla="*/ 17 w 609"/>
                <a:gd name="T39" fmla="*/ 211 h 412"/>
                <a:gd name="T40" fmla="*/ 78 w 609"/>
                <a:gd name="T41" fmla="*/ 208 h 412"/>
                <a:gd name="T42" fmla="*/ 104 w 609"/>
                <a:gd name="T43" fmla="*/ 253 h 412"/>
                <a:gd name="T44" fmla="*/ 103 w 609"/>
                <a:gd name="T45" fmla="*/ 254 h 412"/>
                <a:gd name="T46" fmla="*/ 69 w 609"/>
                <a:gd name="T47" fmla="*/ 304 h 412"/>
                <a:gd name="T48" fmla="*/ 114 w 609"/>
                <a:gd name="T49" fmla="*/ 347 h 412"/>
                <a:gd name="T50" fmla="*/ 165 w 609"/>
                <a:gd name="T51" fmla="*/ 312 h 412"/>
                <a:gd name="T52" fmla="*/ 219 w 609"/>
                <a:gd name="T53" fmla="*/ 339 h 412"/>
                <a:gd name="T54" fmla="*/ 218 w 609"/>
                <a:gd name="T55" fmla="*/ 341 h 412"/>
                <a:gd name="T56" fmla="*/ 218 w 609"/>
                <a:gd name="T57" fmla="*/ 401 h 412"/>
                <a:gd name="T58" fmla="*/ 279 w 609"/>
                <a:gd name="T59" fmla="*/ 412 h 412"/>
                <a:gd name="T60" fmla="*/ 302 w 609"/>
                <a:gd name="T61" fmla="*/ 354 h 412"/>
                <a:gd name="T62" fmla="*/ 302 w 609"/>
                <a:gd name="T63" fmla="*/ 354 h 412"/>
                <a:gd name="T64" fmla="*/ 341 w 609"/>
                <a:gd name="T65" fmla="*/ 352 h 412"/>
                <a:gd name="T66" fmla="*/ 342 w 609"/>
                <a:gd name="T67" fmla="*/ 353 h 412"/>
                <a:gd name="T68" fmla="*/ 370 w 609"/>
                <a:gd name="T69" fmla="*/ 406 h 412"/>
                <a:gd name="T70" fmla="*/ 429 w 609"/>
                <a:gd name="T71" fmla="*/ 387 h 412"/>
                <a:gd name="T72" fmla="*/ 422 w 609"/>
                <a:gd name="T73" fmla="*/ 325 h 412"/>
                <a:gd name="T74" fmla="*/ 421 w 609"/>
                <a:gd name="T75" fmla="*/ 325 h 412"/>
                <a:gd name="T76" fmla="*/ 455 w 609"/>
                <a:gd name="T77" fmla="*/ 303 h 412"/>
                <a:gd name="T78" fmla="*/ 456 w 609"/>
                <a:gd name="T79" fmla="*/ 305 h 412"/>
                <a:gd name="T80" fmla="*/ 507 w 609"/>
                <a:gd name="T81" fmla="*/ 338 h 412"/>
                <a:gd name="T82" fmla="*/ 549 w 609"/>
                <a:gd name="T83" fmla="*/ 292 h 412"/>
                <a:gd name="T84" fmla="*/ 513 w 609"/>
                <a:gd name="T85" fmla="*/ 242 h 412"/>
                <a:gd name="T86" fmla="*/ 512 w 609"/>
                <a:gd name="T87" fmla="*/ 241 h 412"/>
                <a:gd name="T88" fmla="*/ 531 w 609"/>
                <a:gd name="T89" fmla="*/ 206 h 412"/>
                <a:gd name="T90" fmla="*/ 533 w 609"/>
                <a:gd name="T91" fmla="*/ 2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9" h="412">
                  <a:moveTo>
                    <a:pt x="533" y="207"/>
                  </a:moveTo>
                  <a:cubicBezTo>
                    <a:pt x="593" y="212"/>
                    <a:pt x="593" y="212"/>
                    <a:pt x="593" y="212"/>
                  </a:cubicBezTo>
                  <a:cubicBezTo>
                    <a:pt x="609" y="151"/>
                    <a:pt x="609" y="151"/>
                    <a:pt x="609" y="151"/>
                  </a:cubicBezTo>
                  <a:cubicBezTo>
                    <a:pt x="552" y="125"/>
                    <a:pt x="552" y="125"/>
                    <a:pt x="552" y="125"/>
                  </a:cubicBezTo>
                  <a:cubicBezTo>
                    <a:pt x="551" y="120"/>
                    <a:pt x="551" y="120"/>
                    <a:pt x="551" y="120"/>
                  </a:cubicBezTo>
                  <a:cubicBezTo>
                    <a:pt x="552" y="107"/>
                    <a:pt x="552" y="97"/>
                    <a:pt x="549" y="77"/>
                  </a:cubicBezTo>
                  <a:cubicBezTo>
                    <a:pt x="552" y="76"/>
                    <a:pt x="552" y="76"/>
                    <a:pt x="552" y="76"/>
                  </a:cubicBezTo>
                  <a:cubicBezTo>
                    <a:pt x="601" y="62"/>
                    <a:pt x="601" y="62"/>
                    <a:pt x="601" y="62"/>
                  </a:cubicBezTo>
                  <a:cubicBezTo>
                    <a:pt x="596" y="40"/>
                    <a:pt x="596" y="40"/>
                    <a:pt x="596" y="40"/>
                  </a:cubicBezTo>
                  <a:cubicBezTo>
                    <a:pt x="553" y="39"/>
                    <a:pt x="518" y="53"/>
                    <a:pt x="505" y="59"/>
                  </a:cubicBezTo>
                  <a:cubicBezTo>
                    <a:pt x="530" y="167"/>
                    <a:pt x="464" y="277"/>
                    <a:pt x="356" y="305"/>
                  </a:cubicBezTo>
                  <a:cubicBezTo>
                    <a:pt x="245" y="334"/>
                    <a:pt x="133" y="268"/>
                    <a:pt x="104" y="157"/>
                  </a:cubicBezTo>
                  <a:cubicBezTo>
                    <a:pt x="92" y="111"/>
                    <a:pt x="97" y="64"/>
                    <a:pt x="115" y="24"/>
                  </a:cubicBezTo>
                  <a:cubicBezTo>
                    <a:pt x="83" y="7"/>
                    <a:pt x="35" y="2"/>
                    <a:pt x="15" y="0"/>
                  </a:cubicBezTo>
                  <a:cubicBezTo>
                    <a:pt x="0" y="60"/>
                    <a:pt x="0" y="60"/>
                    <a:pt x="0" y="60"/>
                  </a:cubicBezTo>
                  <a:cubicBezTo>
                    <a:pt x="56" y="87"/>
                    <a:pt x="56" y="87"/>
                    <a:pt x="56" y="87"/>
                  </a:cubicBezTo>
                  <a:cubicBezTo>
                    <a:pt x="55" y="100"/>
                    <a:pt x="54" y="107"/>
                    <a:pt x="56" y="127"/>
                  </a:cubicBezTo>
                  <a:cubicBezTo>
                    <a:pt x="55" y="128"/>
                    <a:pt x="55" y="128"/>
                    <a:pt x="55" y="128"/>
                  </a:cubicBezTo>
                  <a:cubicBezTo>
                    <a:pt x="2" y="151"/>
                    <a:pt x="2" y="151"/>
                    <a:pt x="2" y="151"/>
                  </a:cubicBezTo>
                  <a:cubicBezTo>
                    <a:pt x="17" y="211"/>
                    <a:pt x="17" y="211"/>
                    <a:pt x="17" y="211"/>
                  </a:cubicBezTo>
                  <a:cubicBezTo>
                    <a:pt x="78" y="208"/>
                    <a:pt x="78" y="208"/>
                    <a:pt x="78" y="208"/>
                  </a:cubicBezTo>
                  <a:cubicBezTo>
                    <a:pt x="85" y="224"/>
                    <a:pt x="94" y="239"/>
                    <a:pt x="104" y="253"/>
                  </a:cubicBezTo>
                  <a:cubicBezTo>
                    <a:pt x="103" y="254"/>
                    <a:pt x="103" y="254"/>
                    <a:pt x="103" y="254"/>
                  </a:cubicBezTo>
                  <a:cubicBezTo>
                    <a:pt x="69" y="304"/>
                    <a:pt x="69" y="304"/>
                    <a:pt x="69" y="304"/>
                  </a:cubicBezTo>
                  <a:cubicBezTo>
                    <a:pt x="114" y="347"/>
                    <a:pt x="114" y="347"/>
                    <a:pt x="114" y="347"/>
                  </a:cubicBezTo>
                  <a:cubicBezTo>
                    <a:pt x="165" y="312"/>
                    <a:pt x="165" y="312"/>
                    <a:pt x="165" y="312"/>
                  </a:cubicBezTo>
                  <a:cubicBezTo>
                    <a:pt x="182" y="323"/>
                    <a:pt x="200" y="332"/>
                    <a:pt x="219" y="339"/>
                  </a:cubicBezTo>
                  <a:cubicBezTo>
                    <a:pt x="218" y="341"/>
                    <a:pt x="218" y="341"/>
                    <a:pt x="218" y="341"/>
                  </a:cubicBezTo>
                  <a:cubicBezTo>
                    <a:pt x="218" y="401"/>
                    <a:pt x="218" y="401"/>
                    <a:pt x="218" y="401"/>
                  </a:cubicBezTo>
                  <a:cubicBezTo>
                    <a:pt x="279" y="412"/>
                    <a:pt x="279" y="412"/>
                    <a:pt x="279" y="412"/>
                  </a:cubicBezTo>
                  <a:cubicBezTo>
                    <a:pt x="302" y="354"/>
                    <a:pt x="302" y="354"/>
                    <a:pt x="302" y="354"/>
                  </a:cubicBezTo>
                  <a:cubicBezTo>
                    <a:pt x="302" y="354"/>
                    <a:pt x="302" y="354"/>
                    <a:pt x="302" y="354"/>
                  </a:cubicBezTo>
                  <a:cubicBezTo>
                    <a:pt x="315" y="354"/>
                    <a:pt x="328" y="354"/>
                    <a:pt x="341" y="352"/>
                  </a:cubicBezTo>
                  <a:cubicBezTo>
                    <a:pt x="342" y="353"/>
                    <a:pt x="342" y="353"/>
                    <a:pt x="342" y="353"/>
                  </a:cubicBezTo>
                  <a:cubicBezTo>
                    <a:pt x="370" y="406"/>
                    <a:pt x="370" y="406"/>
                    <a:pt x="370" y="406"/>
                  </a:cubicBezTo>
                  <a:cubicBezTo>
                    <a:pt x="429" y="387"/>
                    <a:pt x="429" y="387"/>
                    <a:pt x="429" y="387"/>
                  </a:cubicBezTo>
                  <a:cubicBezTo>
                    <a:pt x="422" y="325"/>
                    <a:pt x="422" y="325"/>
                    <a:pt x="422" y="325"/>
                  </a:cubicBezTo>
                  <a:cubicBezTo>
                    <a:pt x="421" y="325"/>
                    <a:pt x="421" y="325"/>
                    <a:pt x="421" y="325"/>
                  </a:cubicBezTo>
                  <a:cubicBezTo>
                    <a:pt x="433" y="318"/>
                    <a:pt x="444" y="311"/>
                    <a:pt x="455" y="303"/>
                  </a:cubicBezTo>
                  <a:cubicBezTo>
                    <a:pt x="456" y="305"/>
                    <a:pt x="456" y="305"/>
                    <a:pt x="456" y="305"/>
                  </a:cubicBezTo>
                  <a:cubicBezTo>
                    <a:pt x="507" y="338"/>
                    <a:pt x="507" y="338"/>
                    <a:pt x="507" y="338"/>
                  </a:cubicBezTo>
                  <a:cubicBezTo>
                    <a:pt x="549" y="292"/>
                    <a:pt x="549" y="292"/>
                    <a:pt x="549" y="292"/>
                  </a:cubicBezTo>
                  <a:cubicBezTo>
                    <a:pt x="513" y="242"/>
                    <a:pt x="513" y="242"/>
                    <a:pt x="513" y="242"/>
                  </a:cubicBezTo>
                  <a:cubicBezTo>
                    <a:pt x="512" y="241"/>
                    <a:pt x="512" y="241"/>
                    <a:pt x="512" y="241"/>
                  </a:cubicBezTo>
                  <a:cubicBezTo>
                    <a:pt x="519" y="230"/>
                    <a:pt x="526" y="219"/>
                    <a:pt x="531" y="206"/>
                  </a:cubicBezTo>
                  <a:lnTo>
                    <a:pt x="533" y="20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7"/>
            <p:cNvSpPr>
              <a:spLocks noEditPoints="1"/>
            </p:cNvSpPr>
            <p:nvPr/>
          </p:nvSpPr>
          <p:spPr bwMode="auto">
            <a:xfrm>
              <a:off x="1452" y="2276"/>
              <a:ext cx="257" cy="260"/>
            </a:xfrm>
            <a:custGeom>
              <a:avLst/>
              <a:gdLst>
                <a:gd name="T0" fmla="*/ 0 w 109"/>
                <a:gd name="T1" fmla="*/ 108 h 110"/>
                <a:gd name="T2" fmla="*/ 12 w 109"/>
                <a:gd name="T3" fmla="*/ 61 h 110"/>
                <a:gd name="T4" fmla="*/ 25 w 109"/>
                <a:gd name="T5" fmla="*/ 61 h 110"/>
                <a:gd name="T6" fmla="*/ 15 w 109"/>
                <a:gd name="T7" fmla="*/ 108 h 110"/>
                <a:gd name="T8" fmla="*/ 0 w 109"/>
                <a:gd name="T9" fmla="*/ 108 h 110"/>
                <a:gd name="T10" fmla="*/ 10 w 109"/>
                <a:gd name="T11" fmla="*/ 26 h 110"/>
                <a:gd name="T12" fmla="*/ 2 w 109"/>
                <a:gd name="T13" fmla="*/ 2 h 110"/>
                <a:gd name="T14" fmla="*/ 16 w 109"/>
                <a:gd name="T15" fmla="*/ 2 h 110"/>
                <a:gd name="T16" fmla="*/ 24 w 109"/>
                <a:gd name="T17" fmla="*/ 26 h 110"/>
                <a:gd name="T18" fmla="*/ 10 w 109"/>
                <a:gd name="T19" fmla="*/ 26 h 110"/>
                <a:gd name="T20" fmla="*/ 12 w 109"/>
                <a:gd name="T21" fmla="*/ 55 h 110"/>
                <a:gd name="T22" fmla="*/ 3 w 109"/>
                <a:gd name="T23" fmla="*/ 31 h 110"/>
                <a:gd name="T24" fmla="*/ 17 w 109"/>
                <a:gd name="T25" fmla="*/ 31 h 110"/>
                <a:gd name="T26" fmla="*/ 25 w 109"/>
                <a:gd name="T27" fmla="*/ 55 h 110"/>
                <a:gd name="T28" fmla="*/ 12 w 109"/>
                <a:gd name="T29" fmla="*/ 55 h 110"/>
                <a:gd name="T30" fmla="*/ 27 w 109"/>
                <a:gd name="T31" fmla="*/ 110 h 110"/>
                <a:gd name="T32" fmla="*/ 27 w 109"/>
                <a:gd name="T33" fmla="*/ 99 h 110"/>
                <a:gd name="T34" fmla="*/ 60 w 109"/>
                <a:gd name="T35" fmla="*/ 23 h 110"/>
                <a:gd name="T36" fmla="*/ 45 w 109"/>
                <a:gd name="T37" fmla="*/ 23 h 110"/>
                <a:gd name="T38" fmla="*/ 45 w 109"/>
                <a:gd name="T39" fmla="*/ 37 h 110"/>
                <a:gd name="T40" fmla="*/ 31 w 109"/>
                <a:gd name="T41" fmla="*/ 37 h 110"/>
                <a:gd name="T42" fmla="*/ 31 w 109"/>
                <a:gd name="T43" fmla="*/ 13 h 110"/>
                <a:gd name="T44" fmla="*/ 60 w 109"/>
                <a:gd name="T45" fmla="*/ 13 h 110"/>
                <a:gd name="T46" fmla="*/ 60 w 109"/>
                <a:gd name="T47" fmla="*/ 0 h 110"/>
                <a:gd name="T48" fmla="*/ 75 w 109"/>
                <a:gd name="T49" fmla="*/ 0 h 110"/>
                <a:gd name="T50" fmla="*/ 75 w 109"/>
                <a:gd name="T51" fmla="*/ 11 h 110"/>
                <a:gd name="T52" fmla="*/ 75 w 109"/>
                <a:gd name="T53" fmla="*/ 13 h 110"/>
                <a:gd name="T54" fmla="*/ 107 w 109"/>
                <a:gd name="T55" fmla="*/ 13 h 110"/>
                <a:gd name="T56" fmla="*/ 107 w 109"/>
                <a:gd name="T57" fmla="*/ 37 h 110"/>
                <a:gd name="T58" fmla="*/ 93 w 109"/>
                <a:gd name="T59" fmla="*/ 37 h 110"/>
                <a:gd name="T60" fmla="*/ 93 w 109"/>
                <a:gd name="T61" fmla="*/ 23 h 110"/>
                <a:gd name="T62" fmla="*/ 75 w 109"/>
                <a:gd name="T63" fmla="*/ 23 h 110"/>
                <a:gd name="T64" fmla="*/ 72 w 109"/>
                <a:gd name="T65" fmla="*/ 48 h 110"/>
                <a:gd name="T66" fmla="*/ 82 w 109"/>
                <a:gd name="T67" fmla="*/ 48 h 110"/>
                <a:gd name="T68" fmla="*/ 82 w 109"/>
                <a:gd name="T69" fmla="*/ 91 h 110"/>
                <a:gd name="T70" fmla="*/ 90 w 109"/>
                <a:gd name="T71" fmla="*/ 98 h 110"/>
                <a:gd name="T72" fmla="*/ 98 w 109"/>
                <a:gd name="T73" fmla="*/ 91 h 110"/>
                <a:gd name="T74" fmla="*/ 98 w 109"/>
                <a:gd name="T75" fmla="*/ 87 h 110"/>
                <a:gd name="T76" fmla="*/ 109 w 109"/>
                <a:gd name="T77" fmla="*/ 87 h 110"/>
                <a:gd name="T78" fmla="*/ 109 w 109"/>
                <a:gd name="T79" fmla="*/ 94 h 110"/>
                <a:gd name="T80" fmla="*/ 93 w 109"/>
                <a:gd name="T81" fmla="*/ 107 h 110"/>
                <a:gd name="T82" fmla="*/ 84 w 109"/>
                <a:gd name="T83" fmla="*/ 107 h 110"/>
                <a:gd name="T84" fmla="*/ 68 w 109"/>
                <a:gd name="T85" fmla="*/ 91 h 110"/>
                <a:gd name="T86" fmla="*/ 68 w 109"/>
                <a:gd name="T87" fmla="*/ 64 h 110"/>
                <a:gd name="T88" fmla="*/ 27 w 109"/>
                <a:gd name="T89"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9" h="110">
                  <a:moveTo>
                    <a:pt x="0" y="108"/>
                  </a:moveTo>
                  <a:cubicBezTo>
                    <a:pt x="7" y="94"/>
                    <a:pt x="11" y="78"/>
                    <a:pt x="12" y="61"/>
                  </a:cubicBezTo>
                  <a:cubicBezTo>
                    <a:pt x="25" y="61"/>
                    <a:pt x="25" y="61"/>
                    <a:pt x="25" y="61"/>
                  </a:cubicBezTo>
                  <a:cubicBezTo>
                    <a:pt x="24" y="78"/>
                    <a:pt x="21" y="94"/>
                    <a:pt x="15" y="108"/>
                  </a:cubicBezTo>
                  <a:lnTo>
                    <a:pt x="0" y="108"/>
                  </a:lnTo>
                  <a:close/>
                  <a:moveTo>
                    <a:pt x="10" y="26"/>
                  </a:moveTo>
                  <a:cubicBezTo>
                    <a:pt x="8" y="17"/>
                    <a:pt x="5" y="9"/>
                    <a:pt x="2" y="2"/>
                  </a:cubicBezTo>
                  <a:cubicBezTo>
                    <a:pt x="16" y="2"/>
                    <a:pt x="16" y="2"/>
                    <a:pt x="16" y="2"/>
                  </a:cubicBezTo>
                  <a:cubicBezTo>
                    <a:pt x="20" y="10"/>
                    <a:pt x="22" y="18"/>
                    <a:pt x="24" y="26"/>
                  </a:cubicBezTo>
                  <a:lnTo>
                    <a:pt x="10" y="26"/>
                  </a:lnTo>
                  <a:close/>
                  <a:moveTo>
                    <a:pt x="12" y="55"/>
                  </a:moveTo>
                  <a:cubicBezTo>
                    <a:pt x="10" y="48"/>
                    <a:pt x="7" y="40"/>
                    <a:pt x="3" y="31"/>
                  </a:cubicBezTo>
                  <a:cubicBezTo>
                    <a:pt x="17" y="31"/>
                    <a:pt x="17" y="31"/>
                    <a:pt x="17" y="31"/>
                  </a:cubicBezTo>
                  <a:cubicBezTo>
                    <a:pt x="21" y="39"/>
                    <a:pt x="23" y="47"/>
                    <a:pt x="25" y="55"/>
                  </a:cubicBezTo>
                  <a:lnTo>
                    <a:pt x="12" y="55"/>
                  </a:lnTo>
                  <a:close/>
                  <a:moveTo>
                    <a:pt x="27" y="110"/>
                  </a:moveTo>
                  <a:cubicBezTo>
                    <a:pt x="27" y="99"/>
                    <a:pt x="27" y="99"/>
                    <a:pt x="27" y="99"/>
                  </a:cubicBezTo>
                  <a:cubicBezTo>
                    <a:pt x="49" y="79"/>
                    <a:pt x="60" y="54"/>
                    <a:pt x="60" y="23"/>
                  </a:cubicBezTo>
                  <a:cubicBezTo>
                    <a:pt x="45" y="23"/>
                    <a:pt x="45" y="23"/>
                    <a:pt x="45" y="23"/>
                  </a:cubicBezTo>
                  <a:cubicBezTo>
                    <a:pt x="45" y="37"/>
                    <a:pt x="45" y="37"/>
                    <a:pt x="45" y="37"/>
                  </a:cubicBezTo>
                  <a:cubicBezTo>
                    <a:pt x="31" y="37"/>
                    <a:pt x="31" y="37"/>
                    <a:pt x="31" y="37"/>
                  </a:cubicBezTo>
                  <a:cubicBezTo>
                    <a:pt x="31" y="13"/>
                    <a:pt x="31" y="13"/>
                    <a:pt x="31" y="13"/>
                  </a:cubicBezTo>
                  <a:cubicBezTo>
                    <a:pt x="60" y="13"/>
                    <a:pt x="60" y="13"/>
                    <a:pt x="60" y="13"/>
                  </a:cubicBezTo>
                  <a:cubicBezTo>
                    <a:pt x="60" y="0"/>
                    <a:pt x="60" y="0"/>
                    <a:pt x="60" y="0"/>
                  </a:cubicBezTo>
                  <a:cubicBezTo>
                    <a:pt x="75" y="0"/>
                    <a:pt x="75" y="0"/>
                    <a:pt x="75" y="0"/>
                  </a:cubicBezTo>
                  <a:cubicBezTo>
                    <a:pt x="75" y="11"/>
                    <a:pt x="75" y="11"/>
                    <a:pt x="75" y="11"/>
                  </a:cubicBezTo>
                  <a:cubicBezTo>
                    <a:pt x="75" y="13"/>
                    <a:pt x="75" y="13"/>
                    <a:pt x="75" y="13"/>
                  </a:cubicBezTo>
                  <a:cubicBezTo>
                    <a:pt x="107" y="13"/>
                    <a:pt x="107" y="13"/>
                    <a:pt x="107" y="13"/>
                  </a:cubicBezTo>
                  <a:cubicBezTo>
                    <a:pt x="107" y="37"/>
                    <a:pt x="107" y="37"/>
                    <a:pt x="107" y="37"/>
                  </a:cubicBezTo>
                  <a:cubicBezTo>
                    <a:pt x="93" y="37"/>
                    <a:pt x="93" y="37"/>
                    <a:pt x="93" y="37"/>
                  </a:cubicBezTo>
                  <a:cubicBezTo>
                    <a:pt x="93" y="23"/>
                    <a:pt x="93" y="23"/>
                    <a:pt x="93" y="23"/>
                  </a:cubicBezTo>
                  <a:cubicBezTo>
                    <a:pt x="75" y="23"/>
                    <a:pt x="75" y="23"/>
                    <a:pt x="75" y="23"/>
                  </a:cubicBezTo>
                  <a:cubicBezTo>
                    <a:pt x="74" y="32"/>
                    <a:pt x="73" y="41"/>
                    <a:pt x="72" y="48"/>
                  </a:cubicBezTo>
                  <a:cubicBezTo>
                    <a:pt x="82" y="48"/>
                    <a:pt x="82" y="48"/>
                    <a:pt x="82" y="48"/>
                  </a:cubicBezTo>
                  <a:cubicBezTo>
                    <a:pt x="82" y="91"/>
                    <a:pt x="82" y="91"/>
                    <a:pt x="82" y="91"/>
                  </a:cubicBezTo>
                  <a:cubicBezTo>
                    <a:pt x="82" y="96"/>
                    <a:pt x="85" y="98"/>
                    <a:pt x="90" y="98"/>
                  </a:cubicBezTo>
                  <a:cubicBezTo>
                    <a:pt x="96" y="98"/>
                    <a:pt x="98" y="96"/>
                    <a:pt x="98" y="91"/>
                  </a:cubicBezTo>
                  <a:cubicBezTo>
                    <a:pt x="98" y="87"/>
                    <a:pt x="98" y="87"/>
                    <a:pt x="98" y="87"/>
                  </a:cubicBezTo>
                  <a:cubicBezTo>
                    <a:pt x="109" y="87"/>
                    <a:pt x="109" y="87"/>
                    <a:pt x="109" y="87"/>
                  </a:cubicBezTo>
                  <a:cubicBezTo>
                    <a:pt x="109" y="94"/>
                    <a:pt x="109" y="94"/>
                    <a:pt x="109" y="94"/>
                  </a:cubicBezTo>
                  <a:cubicBezTo>
                    <a:pt x="109" y="103"/>
                    <a:pt x="104" y="107"/>
                    <a:pt x="93" y="107"/>
                  </a:cubicBezTo>
                  <a:cubicBezTo>
                    <a:pt x="84" y="107"/>
                    <a:pt x="84" y="107"/>
                    <a:pt x="84" y="107"/>
                  </a:cubicBezTo>
                  <a:cubicBezTo>
                    <a:pt x="73" y="107"/>
                    <a:pt x="68" y="102"/>
                    <a:pt x="68" y="91"/>
                  </a:cubicBezTo>
                  <a:cubicBezTo>
                    <a:pt x="68" y="64"/>
                    <a:pt x="68" y="64"/>
                    <a:pt x="68" y="64"/>
                  </a:cubicBezTo>
                  <a:cubicBezTo>
                    <a:pt x="62" y="80"/>
                    <a:pt x="48" y="96"/>
                    <a:pt x="27" y="1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8"/>
            <p:cNvSpPr>
              <a:spLocks noEditPoints="1"/>
            </p:cNvSpPr>
            <p:nvPr/>
          </p:nvSpPr>
          <p:spPr bwMode="auto">
            <a:xfrm>
              <a:off x="1747" y="2288"/>
              <a:ext cx="244" cy="246"/>
            </a:xfrm>
            <a:custGeom>
              <a:avLst/>
              <a:gdLst>
                <a:gd name="T0" fmla="*/ 0 w 103"/>
                <a:gd name="T1" fmla="*/ 104 h 104"/>
                <a:gd name="T2" fmla="*/ 0 w 103"/>
                <a:gd name="T3" fmla="*/ 0 h 104"/>
                <a:gd name="T4" fmla="*/ 40 w 103"/>
                <a:gd name="T5" fmla="*/ 0 h 104"/>
                <a:gd name="T6" fmla="*/ 40 w 103"/>
                <a:gd name="T7" fmla="*/ 10 h 104"/>
                <a:gd name="T8" fmla="*/ 32 w 103"/>
                <a:gd name="T9" fmla="*/ 39 h 104"/>
                <a:gd name="T10" fmla="*/ 40 w 103"/>
                <a:gd name="T11" fmla="*/ 63 h 104"/>
                <a:gd name="T12" fmla="*/ 16 w 103"/>
                <a:gd name="T13" fmla="*/ 88 h 104"/>
                <a:gd name="T14" fmla="*/ 16 w 103"/>
                <a:gd name="T15" fmla="*/ 77 h 104"/>
                <a:gd name="T16" fmla="*/ 28 w 103"/>
                <a:gd name="T17" fmla="*/ 62 h 104"/>
                <a:gd name="T18" fmla="*/ 19 w 103"/>
                <a:gd name="T19" fmla="*/ 40 h 104"/>
                <a:gd name="T20" fmla="*/ 26 w 103"/>
                <a:gd name="T21" fmla="*/ 10 h 104"/>
                <a:gd name="T22" fmla="*/ 14 w 103"/>
                <a:gd name="T23" fmla="*/ 10 h 104"/>
                <a:gd name="T24" fmla="*/ 14 w 103"/>
                <a:gd name="T25" fmla="*/ 104 h 104"/>
                <a:gd name="T26" fmla="*/ 0 w 103"/>
                <a:gd name="T27" fmla="*/ 104 h 104"/>
                <a:gd name="T28" fmla="*/ 46 w 103"/>
                <a:gd name="T29" fmla="*/ 101 h 104"/>
                <a:gd name="T30" fmla="*/ 46 w 103"/>
                <a:gd name="T31" fmla="*/ 1 h 104"/>
                <a:gd name="T32" fmla="*/ 102 w 103"/>
                <a:gd name="T33" fmla="*/ 1 h 104"/>
                <a:gd name="T34" fmla="*/ 102 w 103"/>
                <a:gd name="T35" fmla="*/ 84 h 104"/>
                <a:gd name="T36" fmla="*/ 85 w 103"/>
                <a:gd name="T37" fmla="*/ 101 h 104"/>
                <a:gd name="T38" fmla="*/ 46 w 103"/>
                <a:gd name="T39" fmla="*/ 101 h 104"/>
                <a:gd name="T40" fmla="*/ 60 w 103"/>
                <a:gd name="T41" fmla="*/ 12 h 104"/>
                <a:gd name="T42" fmla="*/ 60 w 103"/>
                <a:gd name="T43" fmla="*/ 44 h 104"/>
                <a:gd name="T44" fmla="*/ 88 w 103"/>
                <a:gd name="T45" fmla="*/ 44 h 104"/>
                <a:gd name="T46" fmla="*/ 88 w 103"/>
                <a:gd name="T47" fmla="*/ 12 h 104"/>
                <a:gd name="T48" fmla="*/ 60 w 103"/>
                <a:gd name="T49" fmla="*/ 12 h 104"/>
                <a:gd name="T50" fmla="*/ 60 w 103"/>
                <a:gd name="T51" fmla="*/ 92 h 104"/>
                <a:gd name="T52" fmla="*/ 81 w 103"/>
                <a:gd name="T53" fmla="*/ 92 h 104"/>
                <a:gd name="T54" fmla="*/ 88 w 103"/>
                <a:gd name="T55" fmla="*/ 84 h 104"/>
                <a:gd name="T56" fmla="*/ 88 w 103"/>
                <a:gd name="T57" fmla="*/ 54 h 104"/>
                <a:gd name="T58" fmla="*/ 60 w 103"/>
                <a:gd name="T59" fmla="*/ 54 h 104"/>
                <a:gd name="T60" fmla="*/ 60 w 103"/>
                <a:gd name="T61" fmla="*/ 9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104">
                  <a:moveTo>
                    <a:pt x="0" y="104"/>
                  </a:moveTo>
                  <a:cubicBezTo>
                    <a:pt x="0" y="0"/>
                    <a:pt x="0" y="0"/>
                    <a:pt x="0" y="0"/>
                  </a:cubicBezTo>
                  <a:cubicBezTo>
                    <a:pt x="40" y="0"/>
                    <a:pt x="40" y="0"/>
                    <a:pt x="40" y="0"/>
                  </a:cubicBezTo>
                  <a:cubicBezTo>
                    <a:pt x="40" y="10"/>
                    <a:pt x="40" y="10"/>
                    <a:pt x="40" y="10"/>
                  </a:cubicBezTo>
                  <a:cubicBezTo>
                    <a:pt x="38" y="22"/>
                    <a:pt x="36" y="31"/>
                    <a:pt x="32" y="39"/>
                  </a:cubicBezTo>
                  <a:cubicBezTo>
                    <a:pt x="38" y="46"/>
                    <a:pt x="40" y="54"/>
                    <a:pt x="40" y="63"/>
                  </a:cubicBezTo>
                  <a:cubicBezTo>
                    <a:pt x="41" y="80"/>
                    <a:pt x="32" y="88"/>
                    <a:pt x="16" y="88"/>
                  </a:cubicBezTo>
                  <a:cubicBezTo>
                    <a:pt x="16" y="77"/>
                    <a:pt x="16" y="77"/>
                    <a:pt x="16" y="77"/>
                  </a:cubicBezTo>
                  <a:cubicBezTo>
                    <a:pt x="24" y="77"/>
                    <a:pt x="28" y="72"/>
                    <a:pt x="28" y="62"/>
                  </a:cubicBezTo>
                  <a:cubicBezTo>
                    <a:pt x="28" y="54"/>
                    <a:pt x="25" y="47"/>
                    <a:pt x="19" y="40"/>
                  </a:cubicBezTo>
                  <a:cubicBezTo>
                    <a:pt x="23" y="31"/>
                    <a:pt x="25" y="21"/>
                    <a:pt x="26" y="10"/>
                  </a:cubicBezTo>
                  <a:cubicBezTo>
                    <a:pt x="14" y="10"/>
                    <a:pt x="14" y="10"/>
                    <a:pt x="14" y="10"/>
                  </a:cubicBezTo>
                  <a:cubicBezTo>
                    <a:pt x="14" y="104"/>
                    <a:pt x="14" y="104"/>
                    <a:pt x="14" y="104"/>
                  </a:cubicBezTo>
                  <a:lnTo>
                    <a:pt x="0" y="104"/>
                  </a:lnTo>
                  <a:close/>
                  <a:moveTo>
                    <a:pt x="46" y="101"/>
                  </a:moveTo>
                  <a:cubicBezTo>
                    <a:pt x="46" y="1"/>
                    <a:pt x="46" y="1"/>
                    <a:pt x="46" y="1"/>
                  </a:cubicBezTo>
                  <a:cubicBezTo>
                    <a:pt x="102" y="1"/>
                    <a:pt x="102" y="1"/>
                    <a:pt x="102" y="1"/>
                  </a:cubicBezTo>
                  <a:cubicBezTo>
                    <a:pt x="102" y="84"/>
                    <a:pt x="102" y="84"/>
                    <a:pt x="102" y="84"/>
                  </a:cubicBezTo>
                  <a:cubicBezTo>
                    <a:pt x="103" y="96"/>
                    <a:pt x="97" y="102"/>
                    <a:pt x="85" y="101"/>
                  </a:cubicBezTo>
                  <a:lnTo>
                    <a:pt x="46" y="101"/>
                  </a:lnTo>
                  <a:close/>
                  <a:moveTo>
                    <a:pt x="60" y="12"/>
                  </a:moveTo>
                  <a:cubicBezTo>
                    <a:pt x="60" y="44"/>
                    <a:pt x="60" y="44"/>
                    <a:pt x="60" y="44"/>
                  </a:cubicBezTo>
                  <a:cubicBezTo>
                    <a:pt x="88" y="44"/>
                    <a:pt x="88" y="44"/>
                    <a:pt x="88" y="44"/>
                  </a:cubicBezTo>
                  <a:cubicBezTo>
                    <a:pt x="88" y="12"/>
                    <a:pt x="88" y="12"/>
                    <a:pt x="88" y="12"/>
                  </a:cubicBezTo>
                  <a:lnTo>
                    <a:pt x="60" y="12"/>
                  </a:lnTo>
                  <a:close/>
                  <a:moveTo>
                    <a:pt x="60" y="92"/>
                  </a:moveTo>
                  <a:cubicBezTo>
                    <a:pt x="81" y="92"/>
                    <a:pt x="81" y="92"/>
                    <a:pt x="81" y="92"/>
                  </a:cubicBezTo>
                  <a:cubicBezTo>
                    <a:pt x="86" y="92"/>
                    <a:pt x="88" y="90"/>
                    <a:pt x="88" y="84"/>
                  </a:cubicBezTo>
                  <a:cubicBezTo>
                    <a:pt x="88" y="54"/>
                    <a:pt x="88" y="54"/>
                    <a:pt x="88" y="54"/>
                  </a:cubicBezTo>
                  <a:cubicBezTo>
                    <a:pt x="60" y="54"/>
                    <a:pt x="60" y="54"/>
                    <a:pt x="60" y="54"/>
                  </a:cubicBezTo>
                  <a:lnTo>
                    <a:pt x="60" y="9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9"/>
            <p:cNvSpPr>
              <a:spLocks noEditPoints="1"/>
            </p:cNvSpPr>
            <p:nvPr/>
          </p:nvSpPr>
          <p:spPr bwMode="auto">
            <a:xfrm>
              <a:off x="2026" y="2290"/>
              <a:ext cx="262" cy="246"/>
            </a:xfrm>
            <a:custGeom>
              <a:avLst/>
              <a:gdLst>
                <a:gd name="T0" fmla="*/ 1 w 111"/>
                <a:gd name="T1" fmla="*/ 10 h 104"/>
                <a:gd name="T2" fmla="*/ 1 w 111"/>
                <a:gd name="T3" fmla="*/ 0 h 104"/>
                <a:gd name="T4" fmla="*/ 49 w 111"/>
                <a:gd name="T5" fmla="*/ 0 h 104"/>
                <a:gd name="T6" fmla="*/ 49 w 111"/>
                <a:gd name="T7" fmla="*/ 10 h 104"/>
                <a:gd name="T8" fmla="*/ 43 w 111"/>
                <a:gd name="T9" fmla="*/ 10 h 104"/>
                <a:gd name="T10" fmla="*/ 43 w 111"/>
                <a:gd name="T11" fmla="*/ 73 h 104"/>
                <a:gd name="T12" fmla="*/ 50 w 111"/>
                <a:gd name="T13" fmla="*/ 71 h 104"/>
                <a:gd name="T14" fmla="*/ 50 w 111"/>
                <a:gd name="T15" fmla="*/ 81 h 104"/>
                <a:gd name="T16" fmla="*/ 46 w 111"/>
                <a:gd name="T17" fmla="*/ 82 h 104"/>
                <a:gd name="T18" fmla="*/ 43 w 111"/>
                <a:gd name="T19" fmla="*/ 83 h 104"/>
                <a:gd name="T20" fmla="*/ 43 w 111"/>
                <a:gd name="T21" fmla="*/ 104 h 104"/>
                <a:gd name="T22" fmla="*/ 31 w 111"/>
                <a:gd name="T23" fmla="*/ 104 h 104"/>
                <a:gd name="T24" fmla="*/ 31 w 111"/>
                <a:gd name="T25" fmla="*/ 86 h 104"/>
                <a:gd name="T26" fmla="*/ 0 w 111"/>
                <a:gd name="T27" fmla="*/ 90 h 104"/>
                <a:gd name="T28" fmla="*/ 0 w 111"/>
                <a:gd name="T29" fmla="*/ 78 h 104"/>
                <a:gd name="T30" fmla="*/ 6 w 111"/>
                <a:gd name="T31" fmla="*/ 78 h 104"/>
                <a:gd name="T32" fmla="*/ 6 w 111"/>
                <a:gd name="T33" fmla="*/ 10 h 104"/>
                <a:gd name="T34" fmla="*/ 1 w 111"/>
                <a:gd name="T35" fmla="*/ 10 h 104"/>
                <a:gd name="T36" fmla="*/ 18 w 111"/>
                <a:gd name="T37" fmla="*/ 10 h 104"/>
                <a:gd name="T38" fmla="*/ 18 w 111"/>
                <a:gd name="T39" fmla="*/ 25 h 104"/>
                <a:gd name="T40" fmla="*/ 31 w 111"/>
                <a:gd name="T41" fmla="*/ 25 h 104"/>
                <a:gd name="T42" fmla="*/ 31 w 111"/>
                <a:gd name="T43" fmla="*/ 10 h 104"/>
                <a:gd name="T44" fmla="*/ 18 w 111"/>
                <a:gd name="T45" fmla="*/ 10 h 104"/>
                <a:gd name="T46" fmla="*/ 18 w 111"/>
                <a:gd name="T47" fmla="*/ 35 h 104"/>
                <a:gd name="T48" fmla="*/ 18 w 111"/>
                <a:gd name="T49" fmla="*/ 50 h 104"/>
                <a:gd name="T50" fmla="*/ 31 w 111"/>
                <a:gd name="T51" fmla="*/ 50 h 104"/>
                <a:gd name="T52" fmla="*/ 31 w 111"/>
                <a:gd name="T53" fmla="*/ 35 h 104"/>
                <a:gd name="T54" fmla="*/ 18 w 111"/>
                <a:gd name="T55" fmla="*/ 35 h 104"/>
                <a:gd name="T56" fmla="*/ 18 w 111"/>
                <a:gd name="T57" fmla="*/ 77 h 104"/>
                <a:gd name="T58" fmla="*/ 31 w 111"/>
                <a:gd name="T59" fmla="*/ 75 h 104"/>
                <a:gd name="T60" fmla="*/ 31 w 111"/>
                <a:gd name="T61" fmla="*/ 60 h 104"/>
                <a:gd name="T62" fmla="*/ 18 w 111"/>
                <a:gd name="T63" fmla="*/ 60 h 104"/>
                <a:gd name="T64" fmla="*/ 18 w 111"/>
                <a:gd name="T65" fmla="*/ 77 h 104"/>
                <a:gd name="T66" fmla="*/ 47 w 111"/>
                <a:gd name="T67" fmla="*/ 104 h 104"/>
                <a:gd name="T68" fmla="*/ 47 w 111"/>
                <a:gd name="T69" fmla="*/ 94 h 104"/>
                <a:gd name="T70" fmla="*/ 61 w 111"/>
                <a:gd name="T71" fmla="*/ 65 h 104"/>
                <a:gd name="T72" fmla="*/ 75 w 111"/>
                <a:gd name="T73" fmla="*/ 65 h 104"/>
                <a:gd name="T74" fmla="*/ 47 w 111"/>
                <a:gd name="T75" fmla="*/ 104 h 104"/>
                <a:gd name="T76" fmla="*/ 54 w 111"/>
                <a:gd name="T77" fmla="*/ 58 h 104"/>
                <a:gd name="T78" fmla="*/ 54 w 111"/>
                <a:gd name="T79" fmla="*/ 1 h 104"/>
                <a:gd name="T80" fmla="*/ 105 w 111"/>
                <a:gd name="T81" fmla="*/ 1 h 104"/>
                <a:gd name="T82" fmla="*/ 105 w 111"/>
                <a:gd name="T83" fmla="*/ 40 h 104"/>
                <a:gd name="T84" fmla="*/ 89 w 111"/>
                <a:gd name="T85" fmla="*/ 58 h 104"/>
                <a:gd name="T86" fmla="*/ 54 w 111"/>
                <a:gd name="T87" fmla="*/ 58 h 104"/>
                <a:gd name="T88" fmla="*/ 68 w 111"/>
                <a:gd name="T89" fmla="*/ 48 h 104"/>
                <a:gd name="T90" fmla="*/ 83 w 111"/>
                <a:gd name="T91" fmla="*/ 48 h 104"/>
                <a:gd name="T92" fmla="*/ 91 w 111"/>
                <a:gd name="T93" fmla="*/ 40 h 104"/>
                <a:gd name="T94" fmla="*/ 91 w 111"/>
                <a:gd name="T95" fmla="*/ 11 h 104"/>
                <a:gd name="T96" fmla="*/ 68 w 111"/>
                <a:gd name="T97" fmla="*/ 11 h 104"/>
                <a:gd name="T98" fmla="*/ 68 w 111"/>
                <a:gd name="T99" fmla="*/ 48 h 104"/>
                <a:gd name="T100" fmla="*/ 111 w 111"/>
                <a:gd name="T101" fmla="*/ 104 h 104"/>
                <a:gd name="T102" fmla="*/ 83 w 111"/>
                <a:gd name="T103" fmla="*/ 65 h 104"/>
                <a:gd name="T104" fmla="*/ 97 w 111"/>
                <a:gd name="T105" fmla="*/ 65 h 104"/>
                <a:gd name="T106" fmla="*/ 111 w 111"/>
                <a:gd name="T107" fmla="*/ 94 h 104"/>
                <a:gd name="T108" fmla="*/ 111 w 111"/>
                <a:gd name="T10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04">
                  <a:moveTo>
                    <a:pt x="1" y="10"/>
                  </a:moveTo>
                  <a:cubicBezTo>
                    <a:pt x="1" y="0"/>
                    <a:pt x="1" y="0"/>
                    <a:pt x="1" y="0"/>
                  </a:cubicBezTo>
                  <a:cubicBezTo>
                    <a:pt x="49" y="0"/>
                    <a:pt x="49" y="0"/>
                    <a:pt x="49" y="0"/>
                  </a:cubicBezTo>
                  <a:cubicBezTo>
                    <a:pt x="49" y="10"/>
                    <a:pt x="49" y="10"/>
                    <a:pt x="49" y="10"/>
                  </a:cubicBezTo>
                  <a:cubicBezTo>
                    <a:pt x="43" y="10"/>
                    <a:pt x="43" y="10"/>
                    <a:pt x="43" y="10"/>
                  </a:cubicBezTo>
                  <a:cubicBezTo>
                    <a:pt x="43" y="73"/>
                    <a:pt x="43" y="73"/>
                    <a:pt x="43" y="73"/>
                  </a:cubicBezTo>
                  <a:cubicBezTo>
                    <a:pt x="45" y="73"/>
                    <a:pt x="48" y="72"/>
                    <a:pt x="50" y="71"/>
                  </a:cubicBezTo>
                  <a:cubicBezTo>
                    <a:pt x="50" y="81"/>
                    <a:pt x="50" y="81"/>
                    <a:pt x="50" y="81"/>
                  </a:cubicBezTo>
                  <a:cubicBezTo>
                    <a:pt x="49" y="81"/>
                    <a:pt x="48" y="82"/>
                    <a:pt x="46" y="82"/>
                  </a:cubicBezTo>
                  <a:cubicBezTo>
                    <a:pt x="45" y="83"/>
                    <a:pt x="44" y="83"/>
                    <a:pt x="43" y="83"/>
                  </a:cubicBezTo>
                  <a:cubicBezTo>
                    <a:pt x="43" y="104"/>
                    <a:pt x="43" y="104"/>
                    <a:pt x="43" y="104"/>
                  </a:cubicBezTo>
                  <a:cubicBezTo>
                    <a:pt x="31" y="104"/>
                    <a:pt x="31" y="104"/>
                    <a:pt x="31" y="104"/>
                  </a:cubicBezTo>
                  <a:cubicBezTo>
                    <a:pt x="31" y="86"/>
                    <a:pt x="31" y="86"/>
                    <a:pt x="31" y="86"/>
                  </a:cubicBezTo>
                  <a:cubicBezTo>
                    <a:pt x="24" y="87"/>
                    <a:pt x="14" y="89"/>
                    <a:pt x="0" y="90"/>
                  </a:cubicBezTo>
                  <a:cubicBezTo>
                    <a:pt x="0" y="78"/>
                    <a:pt x="0" y="78"/>
                    <a:pt x="0" y="78"/>
                  </a:cubicBezTo>
                  <a:cubicBezTo>
                    <a:pt x="6" y="78"/>
                    <a:pt x="6" y="78"/>
                    <a:pt x="6" y="78"/>
                  </a:cubicBezTo>
                  <a:cubicBezTo>
                    <a:pt x="6" y="10"/>
                    <a:pt x="6" y="10"/>
                    <a:pt x="6" y="10"/>
                  </a:cubicBezTo>
                  <a:lnTo>
                    <a:pt x="1" y="10"/>
                  </a:lnTo>
                  <a:close/>
                  <a:moveTo>
                    <a:pt x="18" y="10"/>
                  </a:moveTo>
                  <a:cubicBezTo>
                    <a:pt x="18" y="25"/>
                    <a:pt x="18" y="25"/>
                    <a:pt x="18" y="25"/>
                  </a:cubicBezTo>
                  <a:cubicBezTo>
                    <a:pt x="31" y="25"/>
                    <a:pt x="31" y="25"/>
                    <a:pt x="31" y="25"/>
                  </a:cubicBezTo>
                  <a:cubicBezTo>
                    <a:pt x="31" y="10"/>
                    <a:pt x="31" y="10"/>
                    <a:pt x="31" y="10"/>
                  </a:cubicBezTo>
                  <a:lnTo>
                    <a:pt x="18" y="10"/>
                  </a:lnTo>
                  <a:close/>
                  <a:moveTo>
                    <a:pt x="18" y="35"/>
                  </a:moveTo>
                  <a:cubicBezTo>
                    <a:pt x="18" y="50"/>
                    <a:pt x="18" y="50"/>
                    <a:pt x="18" y="50"/>
                  </a:cubicBezTo>
                  <a:cubicBezTo>
                    <a:pt x="31" y="50"/>
                    <a:pt x="31" y="50"/>
                    <a:pt x="31" y="50"/>
                  </a:cubicBezTo>
                  <a:cubicBezTo>
                    <a:pt x="31" y="35"/>
                    <a:pt x="31" y="35"/>
                    <a:pt x="31" y="35"/>
                  </a:cubicBezTo>
                  <a:lnTo>
                    <a:pt x="18" y="35"/>
                  </a:lnTo>
                  <a:close/>
                  <a:moveTo>
                    <a:pt x="18" y="77"/>
                  </a:moveTo>
                  <a:cubicBezTo>
                    <a:pt x="23" y="76"/>
                    <a:pt x="27" y="76"/>
                    <a:pt x="31" y="75"/>
                  </a:cubicBezTo>
                  <a:cubicBezTo>
                    <a:pt x="31" y="60"/>
                    <a:pt x="31" y="60"/>
                    <a:pt x="31" y="60"/>
                  </a:cubicBezTo>
                  <a:cubicBezTo>
                    <a:pt x="18" y="60"/>
                    <a:pt x="18" y="60"/>
                    <a:pt x="18" y="60"/>
                  </a:cubicBezTo>
                  <a:lnTo>
                    <a:pt x="18" y="77"/>
                  </a:lnTo>
                  <a:close/>
                  <a:moveTo>
                    <a:pt x="47" y="104"/>
                  </a:moveTo>
                  <a:cubicBezTo>
                    <a:pt x="47" y="94"/>
                    <a:pt x="47" y="94"/>
                    <a:pt x="47" y="94"/>
                  </a:cubicBezTo>
                  <a:cubicBezTo>
                    <a:pt x="55" y="87"/>
                    <a:pt x="60" y="78"/>
                    <a:pt x="61" y="65"/>
                  </a:cubicBezTo>
                  <a:cubicBezTo>
                    <a:pt x="75" y="65"/>
                    <a:pt x="75" y="65"/>
                    <a:pt x="75" y="65"/>
                  </a:cubicBezTo>
                  <a:cubicBezTo>
                    <a:pt x="73" y="84"/>
                    <a:pt x="64" y="97"/>
                    <a:pt x="47" y="104"/>
                  </a:cubicBezTo>
                  <a:close/>
                  <a:moveTo>
                    <a:pt x="54" y="58"/>
                  </a:moveTo>
                  <a:cubicBezTo>
                    <a:pt x="54" y="1"/>
                    <a:pt x="54" y="1"/>
                    <a:pt x="54" y="1"/>
                  </a:cubicBezTo>
                  <a:cubicBezTo>
                    <a:pt x="105" y="1"/>
                    <a:pt x="105" y="1"/>
                    <a:pt x="105" y="1"/>
                  </a:cubicBezTo>
                  <a:cubicBezTo>
                    <a:pt x="105" y="40"/>
                    <a:pt x="105" y="40"/>
                    <a:pt x="105" y="40"/>
                  </a:cubicBezTo>
                  <a:cubicBezTo>
                    <a:pt x="106" y="52"/>
                    <a:pt x="100" y="58"/>
                    <a:pt x="89" y="58"/>
                  </a:cubicBezTo>
                  <a:lnTo>
                    <a:pt x="54" y="58"/>
                  </a:lnTo>
                  <a:close/>
                  <a:moveTo>
                    <a:pt x="68" y="48"/>
                  </a:moveTo>
                  <a:cubicBezTo>
                    <a:pt x="83" y="48"/>
                    <a:pt x="83" y="48"/>
                    <a:pt x="83" y="48"/>
                  </a:cubicBezTo>
                  <a:cubicBezTo>
                    <a:pt x="88" y="48"/>
                    <a:pt x="91" y="46"/>
                    <a:pt x="91" y="40"/>
                  </a:cubicBezTo>
                  <a:cubicBezTo>
                    <a:pt x="91" y="11"/>
                    <a:pt x="91" y="11"/>
                    <a:pt x="91" y="11"/>
                  </a:cubicBezTo>
                  <a:cubicBezTo>
                    <a:pt x="68" y="11"/>
                    <a:pt x="68" y="11"/>
                    <a:pt x="68" y="11"/>
                  </a:cubicBezTo>
                  <a:lnTo>
                    <a:pt x="68" y="48"/>
                  </a:lnTo>
                  <a:close/>
                  <a:moveTo>
                    <a:pt x="111" y="104"/>
                  </a:moveTo>
                  <a:cubicBezTo>
                    <a:pt x="95" y="96"/>
                    <a:pt x="85" y="83"/>
                    <a:pt x="83" y="65"/>
                  </a:cubicBezTo>
                  <a:cubicBezTo>
                    <a:pt x="97" y="65"/>
                    <a:pt x="97" y="65"/>
                    <a:pt x="97" y="65"/>
                  </a:cubicBezTo>
                  <a:cubicBezTo>
                    <a:pt x="99" y="78"/>
                    <a:pt x="103" y="87"/>
                    <a:pt x="111" y="94"/>
                  </a:cubicBezTo>
                  <a:lnTo>
                    <a:pt x="111" y="10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0"/>
            <p:cNvSpPr>
              <a:spLocks noEditPoints="1"/>
            </p:cNvSpPr>
            <p:nvPr/>
          </p:nvSpPr>
          <p:spPr bwMode="auto">
            <a:xfrm>
              <a:off x="2317" y="2279"/>
              <a:ext cx="259" cy="245"/>
            </a:xfrm>
            <a:custGeom>
              <a:avLst/>
              <a:gdLst>
                <a:gd name="T0" fmla="*/ 0 w 110"/>
                <a:gd name="T1" fmla="*/ 104 h 104"/>
                <a:gd name="T2" fmla="*/ 0 w 110"/>
                <a:gd name="T3" fmla="*/ 94 h 104"/>
                <a:gd name="T4" fmla="*/ 32 w 110"/>
                <a:gd name="T5" fmla="*/ 94 h 104"/>
                <a:gd name="T6" fmla="*/ 32 w 110"/>
                <a:gd name="T7" fmla="*/ 0 h 104"/>
                <a:gd name="T8" fmla="*/ 47 w 110"/>
                <a:gd name="T9" fmla="*/ 0 h 104"/>
                <a:gd name="T10" fmla="*/ 47 w 110"/>
                <a:gd name="T11" fmla="*/ 94 h 104"/>
                <a:gd name="T12" fmla="*/ 63 w 110"/>
                <a:gd name="T13" fmla="*/ 94 h 104"/>
                <a:gd name="T14" fmla="*/ 63 w 110"/>
                <a:gd name="T15" fmla="*/ 0 h 104"/>
                <a:gd name="T16" fmla="*/ 77 w 110"/>
                <a:gd name="T17" fmla="*/ 0 h 104"/>
                <a:gd name="T18" fmla="*/ 77 w 110"/>
                <a:gd name="T19" fmla="*/ 94 h 104"/>
                <a:gd name="T20" fmla="*/ 110 w 110"/>
                <a:gd name="T21" fmla="*/ 94 h 104"/>
                <a:gd name="T22" fmla="*/ 110 w 110"/>
                <a:gd name="T23" fmla="*/ 104 h 104"/>
                <a:gd name="T24" fmla="*/ 0 w 110"/>
                <a:gd name="T25" fmla="*/ 104 h 104"/>
                <a:gd name="T26" fmla="*/ 12 w 110"/>
                <a:gd name="T27" fmla="*/ 71 h 104"/>
                <a:gd name="T28" fmla="*/ 2 w 110"/>
                <a:gd name="T29" fmla="*/ 19 h 104"/>
                <a:gd name="T30" fmla="*/ 17 w 110"/>
                <a:gd name="T31" fmla="*/ 19 h 104"/>
                <a:gd name="T32" fmla="*/ 25 w 110"/>
                <a:gd name="T33" fmla="*/ 71 h 104"/>
                <a:gd name="T34" fmla="*/ 12 w 110"/>
                <a:gd name="T35" fmla="*/ 71 h 104"/>
                <a:gd name="T36" fmla="*/ 85 w 110"/>
                <a:gd name="T37" fmla="*/ 71 h 104"/>
                <a:gd name="T38" fmla="*/ 93 w 110"/>
                <a:gd name="T39" fmla="*/ 19 h 104"/>
                <a:gd name="T40" fmla="*/ 108 w 110"/>
                <a:gd name="T41" fmla="*/ 19 h 104"/>
                <a:gd name="T42" fmla="*/ 97 w 110"/>
                <a:gd name="T43" fmla="*/ 71 h 104"/>
                <a:gd name="T44" fmla="*/ 85 w 110"/>
                <a:gd name="T4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104">
                  <a:moveTo>
                    <a:pt x="0" y="104"/>
                  </a:moveTo>
                  <a:cubicBezTo>
                    <a:pt x="0" y="94"/>
                    <a:pt x="0" y="94"/>
                    <a:pt x="0" y="94"/>
                  </a:cubicBezTo>
                  <a:cubicBezTo>
                    <a:pt x="32" y="94"/>
                    <a:pt x="32" y="94"/>
                    <a:pt x="32" y="94"/>
                  </a:cubicBezTo>
                  <a:cubicBezTo>
                    <a:pt x="32" y="0"/>
                    <a:pt x="32" y="0"/>
                    <a:pt x="32" y="0"/>
                  </a:cubicBezTo>
                  <a:cubicBezTo>
                    <a:pt x="47" y="0"/>
                    <a:pt x="47" y="0"/>
                    <a:pt x="47" y="0"/>
                  </a:cubicBezTo>
                  <a:cubicBezTo>
                    <a:pt x="47" y="94"/>
                    <a:pt x="47" y="94"/>
                    <a:pt x="47" y="94"/>
                  </a:cubicBezTo>
                  <a:cubicBezTo>
                    <a:pt x="63" y="94"/>
                    <a:pt x="63" y="94"/>
                    <a:pt x="63" y="94"/>
                  </a:cubicBezTo>
                  <a:cubicBezTo>
                    <a:pt x="63" y="0"/>
                    <a:pt x="63" y="0"/>
                    <a:pt x="63" y="0"/>
                  </a:cubicBezTo>
                  <a:cubicBezTo>
                    <a:pt x="77" y="0"/>
                    <a:pt x="77" y="0"/>
                    <a:pt x="77" y="0"/>
                  </a:cubicBezTo>
                  <a:cubicBezTo>
                    <a:pt x="77" y="94"/>
                    <a:pt x="77" y="94"/>
                    <a:pt x="77" y="94"/>
                  </a:cubicBezTo>
                  <a:cubicBezTo>
                    <a:pt x="110" y="94"/>
                    <a:pt x="110" y="94"/>
                    <a:pt x="110" y="94"/>
                  </a:cubicBezTo>
                  <a:cubicBezTo>
                    <a:pt x="110" y="104"/>
                    <a:pt x="110" y="104"/>
                    <a:pt x="110" y="104"/>
                  </a:cubicBezTo>
                  <a:lnTo>
                    <a:pt x="0" y="104"/>
                  </a:lnTo>
                  <a:close/>
                  <a:moveTo>
                    <a:pt x="12" y="71"/>
                  </a:moveTo>
                  <a:cubicBezTo>
                    <a:pt x="8" y="59"/>
                    <a:pt x="5" y="41"/>
                    <a:pt x="2" y="19"/>
                  </a:cubicBezTo>
                  <a:cubicBezTo>
                    <a:pt x="17" y="19"/>
                    <a:pt x="17" y="19"/>
                    <a:pt x="17" y="19"/>
                  </a:cubicBezTo>
                  <a:cubicBezTo>
                    <a:pt x="18" y="35"/>
                    <a:pt x="21" y="52"/>
                    <a:pt x="25" y="71"/>
                  </a:cubicBezTo>
                  <a:lnTo>
                    <a:pt x="12" y="71"/>
                  </a:lnTo>
                  <a:close/>
                  <a:moveTo>
                    <a:pt x="85" y="71"/>
                  </a:moveTo>
                  <a:cubicBezTo>
                    <a:pt x="89" y="55"/>
                    <a:pt x="92" y="38"/>
                    <a:pt x="93" y="19"/>
                  </a:cubicBezTo>
                  <a:cubicBezTo>
                    <a:pt x="108" y="19"/>
                    <a:pt x="108" y="19"/>
                    <a:pt x="108" y="19"/>
                  </a:cubicBezTo>
                  <a:cubicBezTo>
                    <a:pt x="105" y="41"/>
                    <a:pt x="102" y="59"/>
                    <a:pt x="97" y="71"/>
                  </a:cubicBezTo>
                  <a:lnTo>
                    <a:pt x="85"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1"/>
            <p:cNvSpPr>
              <a:spLocks noEditPoints="1"/>
            </p:cNvSpPr>
            <p:nvPr/>
          </p:nvSpPr>
          <p:spPr bwMode="auto">
            <a:xfrm>
              <a:off x="2614" y="2276"/>
              <a:ext cx="253" cy="262"/>
            </a:xfrm>
            <a:custGeom>
              <a:avLst/>
              <a:gdLst>
                <a:gd name="T0" fmla="*/ 0 w 107"/>
                <a:gd name="T1" fmla="*/ 110 h 111"/>
                <a:gd name="T2" fmla="*/ 0 w 107"/>
                <a:gd name="T3" fmla="*/ 5 h 111"/>
                <a:gd name="T4" fmla="*/ 35 w 107"/>
                <a:gd name="T5" fmla="*/ 5 h 111"/>
                <a:gd name="T6" fmla="*/ 35 w 107"/>
                <a:gd name="T7" fmla="*/ 15 h 111"/>
                <a:gd name="T8" fmla="*/ 27 w 107"/>
                <a:gd name="T9" fmla="*/ 46 h 111"/>
                <a:gd name="T10" fmla="*/ 35 w 107"/>
                <a:gd name="T11" fmla="*/ 71 h 111"/>
                <a:gd name="T12" fmla="*/ 14 w 107"/>
                <a:gd name="T13" fmla="*/ 94 h 111"/>
                <a:gd name="T14" fmla="*/ 14 w 107"/>
                <a:gd name="T15" fmla="*/ 83 h 111"/>
                <a:gd name="T16" fmla="*/ 24 w 107"/>
                <a:gd name="T17" fmla="*/ 69 h 111"/>
                <a:gd name="T18" fmla="*/ 15 w 107"/>
                <a:gd name="T19" fmla="*/ 46 h 111"/>
                <a:gd name="T20" fmla="*/ 23 w 107"/>
                <a:gd name="T21" fmla="*/ 15 h 111"/>
                <a:gd name="T22" fmla="*/ 12 w 107"/>
                <a:gd name="T23" fmla="*/ 15 h 111"/>
                <a:gd name="T24" fmla="*/ 12 w 107"/>
                <a:gd name="T25" fmla="*/ 110 h 111"/>
                <a:gd name="T26" fmla="*/ 0 w 107"/>
                <a:gd name="T27" fmla="*/ 110 h 111"/>
                <a:gd name="T28" fmla="*/ 88 w 107"/>
                <a:gd name="T29" fmla="*/ 108 h 111"/>
                <a:gd name="T30" fmla="*/ 74 w 107"/>
                <a:gd name="T31" fmla="*/ 94 h 111"/>
                <a:gd name="T32" fmla="*/ 74 w 107"/>
                <a:gd name="T33" fmla="*/ 66 h 111"/>
                <a:gd name="T34" fmla="*/ 65 w 107"/>
                <a:gd name="T35" fmla="*/ 66 h 111"/>
                <a:gd name="T36" fmla="*/ 35 w 107"/>
                <a:gd name="T37" fmla="*/ 111 h 111"/>
                <a:gd name="T38" fmla="*/ 35 w 107"/>
                <a:gd name="T39" fmla="*/ 101 h 111"/>
                <a:gd name="T40" fmla="*/ 51 w 107"/>
                <a:gd name="T41" fmla="*/ 66 h 111"/>
                <a:gd name="T42" fmla="*/ 38 w 107"/>
                <a:gd name="T43" fmla="*/ 66 h 111"/>
                <a:gd name="T44" fmla="*/ 38 w 107"/>
                <a:gd name="T45" fmla="*/ 57 h 111"/>
                <a:gd name="T46" fmla="*/ 105 w 107"/>
                <a:gd name="T47" fmla="*/ 57 h 111"/>
                <a:gd name="T48" fmla="*/ 105 w 107"/>
                <a:gd name="T49" fmla="*/ 66 h 111"/>
                <a:gd name="T50" fmla="*/ 88 w 107"/>
                <a:gd name="T51" fmla="*/ 66 h 111"/>
                <a:gd name="T52" fmla="*/ 88 w 107"/>
                <a:gd name="T53" fmla="*/ 94 h 111"/>
                <a:gd name="T54" fmla="*/ 92 w 107"/>
                <a:gd name="T55" fmla="*/ 98 h 111"/>
                <a:gd name="T56" fmla="*/ 94 w 107"/>
                <a:gd name="T57" fmla="*/ 98 h 111"/>
                <a:gd name="T58" fmla="*/ 98 w 107"/>
                <a:gd name="T59" fmla="*/ 94 h 111"/>
                <a:gd name="T60" fmla="*/ 98 w 107"/>
                <a:gd name="T61" fmla="*/ 89 h 111"/>
                <a:gd name="T62" fmla="*/ 107 w 107"/>
                <a:gd name="T63" fmla="*/ 89 h 111"/>
                <a:gd name="T64" fmla="*/ 107 w 107"/>
                <a:gd name="T65" fmla="*/ 95 h 111"/>
                <a:gd name="T66" fmla="*/ 95 w 107"/>
                <a:gd name="T67" fmla="*/ 108 h 111"/>
                <a:gd name="T68" fmla="*/ 88 w 107"/>
                <a:gd name="T69" fmla="*/ 108 h 111"/>
                <a:gd name="T70" fmla="*/ 38 w 107"/>
                <a:gd name="T71" fmla="*/ 29 h 111"/>
                <a:gd name="T72" fmla="*/ 38 w 107"/>
                <a:gd name="T73" fmla="*/ 10 h 111"/>
                <a:gd name="T74" fmla="*/ 63 w 107"/>
                <a:gd name="T75" fmla="*/ 10 h 111"/>
                <a:gd name="T76" fmla="*/ 63 w 107"/>
                <a:gd name="T77" fmla="*/ 0 h 111"/>
                <a:gd name="T78" fmla="*/ 79 w 107"/>
                <a:gd name="T79" fmla="*/ 0 h 111"/>
                <a:gd name="T80" fmla="*/ 79 w 107"/>
                <a:gd name="T81" fmla="*/ 10 h 111"/>
                <a:gd name="T82" fmla="*/ 104 w 107"/>
                <a:gd name="T83" fmla="*/ 10 h 111"/>
                <a:gd name="T84" fmla="*/ 104 w 107"/>
                <a:gd name="T85" fmla="*/ 29 h 111"/>
                <a:gd name="T86" fmla="*/ 91 w 107"/>
                <a:gd name="T87" fmla="*/ 29 h 111"/>
                <a:gd name="T88" fmla="*/ 91 w 107"/>
                <a:gd name="T89" fmla="*/ 19 h 111"/>
                <a:gd name="T90" fmla="*/ 51 w 107"/>
                <a:gd name="T91" fmla="*/ 19 h 111"/>
                <a:gd name="T92" fmla="*/ 51 w 107"/>
                <a:gd name="T93" fmla="*/ 29 h 111"/>
                <a:gd name="T94" fmla="*/ 38 w 107"/>
                <a:gd name="T95" fmla="*/ 29 h 111"/>
                <a:gd name="T96" fmla="*/ 44 w 107"/>
                <a:gd name="T97" fmla="*/ 44 h 111"/>
                <a:gd name="T98" fmla="*/ 44 w 107"/>
                <a:gd name="T99" fmla="*/ 34 h 111"/>
                <a:gd name="T100" fmla="*/ 99 w 107"/>
                <a:gd name="T101" fmla="*/ 34 h 111"/>
                <a:gd name="T102" fmla="*/ 99 w 107"/>
                <a:gd name="T103" fmla="*/ 44 h 111"/>
                <a:gd name="T104" fmla="*/ 44 w 107"/>
                <a:gd name="T105"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111">
                  <a:moveTo>
                    <a:pt x="0" y="110"/>
                  </a:moveTo>
                  <a:cubicBezTo>
                    <a:pt x="0" y="5"/>
                    <a:pt x="0" y="5"/>
                    <a:pt x="0" y="5"/>
                  </a:cubicBezTo>
                  <a:cubicBezTo>
                    <a:pt x="35" y="5"/>
                    <a:pt x="35" y="5"/>
                    <a:pt x="35" y="5"/>
                  </a:cubicBezTo>
                  <a:cubicBezTo>
                    <a:pt x="35" y="15"/>
                    <a:pt x="35" y="15"/>
                    <a:pt x="35" y="15"/>
                  </a:cubicBezTo>
                  <a:cubicBezTo>
                    <a:pt x="34" y="27"/>
                    <a:pt x="32" y="37"/>
                    <a:pt x="27" y="46"/>
                  </a:cubicBezTo>
                  <a:cubicBezTo>
                    <a:pt x="32" y="52"/>
                    <a:pt x="35" y="61"/>
                    <a:pt x="35" y="71"/>
                  </a:cubicBezTo>
                  <a:cubicBezTo>
                    <a:pt x="35" y="87"/>
                    <a:pt x="28" y="94"/>
                    <a:pt x="14" y="94"/>
                  </a:cubicBezTo>
                  <a:cubicBezTo>
                    <a:pt x="14" y="83"/>
                    <a:pt x="14" y="83"/>
                    <a:pt x="14" y="83"/>
                  </a:cubicBezTo>
                  <a:cubicBezTo>
                    <a:pt x="21" y="83"/>
                    <a:pt x="24" y="79"/>
                    <a:pt x="24" y="69"/>
                  </a:cubicBezTo>
                  <a:cubicBezTo>
                    <a:pt x="24" y="60"/>
                    <a:pt x="21" y="52"/>
                    <a:pt x="15" y="46"/>
                  </a:cubicBezTo>
                  <a:cubicBezTo>
                    <a:pt x="20" y="37"/>
                    <a:pt x="22" y="27"/>
                    <a:pt x="23" y="15"/>
                  </a:cubicBezTo>
                  <a:cubicBezTo>
                    <a:pt x="12" y="15"/>
                    <a:pt x="12" y="15"/>
                    <a:pt x="12" y="15"/>
                  </a:cubicBezTo>
                  <a:cubicBezTo>
                    <a:pt x="12" y="110"/>
                    <a:pt x="12" y="110"/>
                    <a:pt x="12" y="110"/>
                  </a:cubicBezTo>
                  <a:lnTo>
                    <a:pt x="0" y="110"/>
                  </a:lnTo>
                  <a:close/>
                  <a:moveTo>
                    <a:pt x="88" y="108"/>
                  </a:moveTo>
                  <a:cubicBezTo>
                    <a:pt x="78" y="108"/>
                    <a:pt x="74" y="103"/>
                    <a:pt x="74" y="94"/>
                  </a:cubicBezTo>
                  <a:cubicBezTo>
                    <a:pt x="74" y="66"/>
                    <a:pt x="74" y="66"/>
                    <a:pt x="74" y="66"/>
                  </a:cubicBezTo>
                  <a:cubicBezTo>
                    <a:pt x="65" y="66"/>
                    <a:pt x="65" y="66"/>
                    <a:pt x="65" y="66"/>
                  </a:cubicBezTo>
                  <a:cubicBezTo>
                    <a:pt x="65" y="88"/>
                    <a:pt x="55" y="103"/>
                    <a:pt x="35" y="111"/>
                  </a:cubicBezTo>
                  <a:cubicBezTo>
                    <a:pt x="35" y="101"/>
                    <a:pt x="35" y="101"/>
                    <a:pt x="35" y="101"/>
                  </a:cubicBezTo>
                  <a:cubicBezTo>
                    <a:pt x="46" y="94"/>
                    <a:pt x="51" y="83"/>
                    <a:pt x="51" y="66"/>
                  </a:cubicBezTo>
                  <a:cubicBezTo>
                    <a:pt x="38" y="66"/>
                    <a:pt x="38" y="66"/>
                    <a:pt x="38" y="66"/>
                  </a:cubicBezTo>
                  <a:cubicBezTo>
                    <a:pt x="38" y="57"/>
                    <a:pt x="38" y="57"/>
                    <a:pt x="38" y="57"/>
                  </a:cubicBezTo>
                  <a:cubicBezTo>
                    <a:pt x="105" y="57"/>
                    <a:pt x="105" y="57"/>
                    <a:pt x="105" y="57"/>
                  </a:cubicBezTo>
                  <a:cubicBezTo>
                    <a:pt x="105" y="66"/>
                    <a:pt x="105" y="66"/>
                    <a:pt x="105" y="66"/>
                  </a:cubicBezTo>
                  <a:cubicBezTo>
                    <a:pt x="88" y="66"/>
                    <a:pt x="88" y="66"/>
                    <a:pt x="88" y="66"/>
                  </a:cubicBezTo>
                  <a:cubicBezTo>
                    <a:pt x="88" y="94"/>
                    <a:pt x="88" y="94"/>
                    <a:pt x="88" y="94"/>
                  </a:cubicBezTo>
                  <a:cubicBezTo>
                    <a:pt x="88" y="97"/>
                    <a:pt x="89" y="98"/>
                    <a:pt x="92" y="98"/>
                  </a:cubicBezTo>
                  <a:cubicBezTo>
                    <a:pt x="94" y="98"/>
                    <a:pt x="94" y="98"/>
                    <a:pt x="94" y="98"/>
                  </a:cubicBezTo>
                  <a:cubicBezTo>
                    <a:pt x="97" y="98"/>
                    <a:pt x="98" y="97"/>
                    <a:pt x="98" y="94"/>
                  </a:cubicBezTo>
                  <a:cubicBezTo>
                    <a:pt x="98" y="89"/>
                    <a:pt x="98" y="89"/>
                    <a:pt x="98" y="89"/>
                  </a:cubicBezTo>
                  <a:cubicBezTo>
                    <a:pt x="107" y="89"/>
                    <a:pt x="107" y="89"/>
                    <a:pt x="107" y="89"/>
                  </a:cubicBezTo>
                  <a:cubicBezTo>
                    <a:pt x="107" y="95"/>
                    <a:pt x="107" y="95"/>
                    <a:pt x="107" y="95"/>
                  </a:cubicBezTo>
                  <a:cubicBezTo>
                    <a:pt x="107" y="104"/>
                    <a:pt x="103" y="108"/>
                    <a:pt x="95" y="108"/>
                  </a:cubicBezTo>
                  <a:lnTo>
                    <a:pt x="88" y="108"/>
                  </a:lnTo>
                  <a:close/>
                  <a:moveTo>
                    <a:pt x="38" y="29"/>
                  </a:moveTo>
                  <a:cubicBezTo>
                    <a:pt x="38" y="10"/>
                    <a:pt x="38" y="10"/>
                    <a:pt x="38" y="10"/>
                  </a:cubicBezTo>
                  <a:cubicBezTo>
                    <a:pt x="63" y="10"/>
                    <a:pt x="63" y="10"/>
                    <a:pt x="63" y="10"/>
                  </a:cubicBezTo>
                  <a:cubicBezTo>
                    <a:pt x="63" y="0"/>
                    <a:pt x="63" y="0"/>
                    <a:pt x="63" y="0"/>
                  </a:cubicBezTo>
                  <a:cubicBezTo>
                    <a:pt x="79" y="0"/>
                    <a:pt x="79" y="0"/>
                    <a:pt x="79" y="0"/>
                  </a:cubicBezTo>
                  <a:cubicBezTo>
                    <a:pt x="79" y="10"/>
                    <a:pt x="79" y="10"/>
                    <a:pt x="79" y="10"/>
                  </a:cubicBezTo>
                  <a:cubicBezTo>
                    <a:pt x="104" y="10"/>
                    <a:pt x="104" y="10"/>
                    <a:pt x="104" y="10"/>
                  </a:cubicBezTo>
                  <a:cubicBezTo>
                    <a:pt x="104" y="29"/>
                    <a:pt x="104" y="29"/>
                    <a:pt x="104" y="29"/>
                  </a:cubicBezTo>
                  <a:cubicBezTo>
                    <a:pt x="91" y="29"/>
                    <a:pt x="91" y="29"/>
                    <a:pt x="91" y="29"/>
                  </a:cubicBezTo>
                  <a:cubicBezTo>
                    <a:pt x="91" y="19"/>
                    <a:pt x="91" y="19"/>
                    <a:pt x="91" y="19"/>
                  </a:cubicBezTo>
                  <a:cubicBezTo>
                    <a:pt x="51" y="19"/>
                    <a:pt x="51" y="19"/>
                    <a:pt x="51" y="19"/>
                  </a:cubicBezTo>
                  <a:cubicBezTo>
                    <a:pt x="51" y="29"/>
                    <a:pt x="51" y="29"/>
                    <a:pt x="51" y="29"/>
                  </a:cubicBezTo>
                  <a:lnTo>
                    <a:pt x="38" y="29"/>
                  </a:lnTo>
                  <a:close/>
                  <a:moveTo>
                    <a:pt x="44" y="44"/>
                  </a:moveTo>
                  <a:cubicBezTo>
                    <a:pt x="44" y="34"/>
                    <a:pt x="44" y="34"/>
                    <a:pt x="44" y="34"/>
                  </a:cubicBezTo>
                  <a:cubicBezTo>
                    <a:pt x="99" y="34"/>
                    <a:pt x="99" y="34"/>
                    <a:pt x="99" y="34"/>
                  </a:cubicBezTo>
                  <a:cubicBezTo>
                    <a:pt x="99" y="44"/>
                    <a:pt x="99" y="44"/>
                    <a:pt x="99" y="44"/>
                  </a:cubicBezTo>
                  <a:lnTo>
                    <a:pt x="44" y="4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2"/>
            <p:cNvSpPr>
              <a:spLocks noEditPoints="1"/>
            </p:cNvSpPr>
            <p:nvPr/>
          </p:nvSpPr>
          <p:spPr bwMode="auto">
            <a:xfrm>
              <a:off x="2891" y="2276"/>
              <a:ext cx="264" cy="260"/>
            </a:xfrm>
            <a:custGeom>
              <a:avLst/>
              <a:gdLst>
                <a:gd name="T0" fmla="*/ 2 w 112"/>
                <a:gd name="T1" fmla="*/ 26 h 110"/>
                <a:gd name="T2" fmla="*/ 2 w 112"/>
                <a:gd name="T3" fmla="*/ 16 h 110"/>
                <a:gd name="T4" fmla="*/ 14 w 112"/>
                <a:gd name="T5" fmla="*/ 16 h 110"/>
                <a:gd name="T6" fmla="*/ 14 w 112"/>
                <a:gd name="T7" fmla="*/ 0 h 110"/>
                <a:gd name="T8" fmla="*/ 28 w 112"/>
                <a:gd name="T9" fmla="*/ 0 h 110"/>
                <a:gd name="T10" fmla="*/ 28 w 112"/>
                <a:gd name="T11" fmla="*/ 16 h 110"/>
                <a:gd name="T12" fmla="*/ 38 w 112"/>
                <a:gd name="T13" fmla="*/ 16 h 110"/>
                <a:gd name="T14" fmla="*/ 38 w 112"/>
                <a:gd name="T15" fmla="*/ 26 h 110"/>
                <a:gd name="T16" fmla="*/ 28 w 112"/>
                <a:gd name="T17" fmla="*/ 26 h 110"/>
                <a:gd name="T18" fmla="*/ 39 w 112"/>
                <a:gd name="T19" fmla="*/ 57 h 110"/>
                <a:gd name="T20" fmla="*/ 39 w 112"/>
                <a:gd name="T21" fmla="*/ 72 h 110"/>
                <a:gd name="T22" fmla="*/ 28 w 112"/>
                <a:gd name="T23" fmla="*/ 55 h 110"/>
                <a:gd name="T24" fmla="*/ 28 w 112"/>
                <a:gd name="T25" fmla="*/ 110 h 110"/>
                <a:gd name="T26" fmla="*/ 14 w 112"/>
                <a:gd name="T27" fmla="*/ 110 h 110"/>
                <a:gd name="T28" fmla="*/ 14 w 112"/>
                <a:gd name="T29" fmla="*/ 60 h 110"/>
                <a:gd name="T30" fmla="*/ 0 w 112"/>
                <a:gd name="T31" fmla="*/ 86 h 110"/>
                <a:gd name="T32" fmla="*/ 0 w 112"/>
                <a:gd name="T33" fmla="*/ 70 h 110"/>
                <a:gd name="T34" fmla="*/ 13 w 112"/>
                <a:gd name="T35" fmla="*/ 26 h 110"/>
                <a:gd name="T36" fmla="*/ 2 w 112"/>
                <a:gd name="T37" fmla="*/ 26 h 110"/>
                <a:gd name="T38" fmla="*/ 112 w 112"/>
                <a:gd name="T39" fmla="*/ 110 h 110"/>
                <a:gd name="T40" fmla="*/ 75 w 112"/>
                <a:gd name="T41" fmla="*/ 93 h 110"/>
                <a:gd name="T42" fmla="*/ 38 w 112"/>
                <a:gd name="T43" fmla="*/ 110 h 110"/>
                <a:gd name="T44" fmla="*/ 38 w 112"/>
                <a:gd name="T45" fmla="*/ 100 h 110"/>
                <a:gd name="T46" fmla="*/ 66 w 112"/>
                <a:gd name="T47" fmla="*/ 85 h 110"/>
                <a:gd name="T48" fmla="*/ 48 w 112"/>
                <a:gd name="T49" fmla="*/ 50 h 110"/>
                <a:gd name="T50" fmla="*/ 62 w 112"/>
                <a:gd name="T51" fmla="*/ 50 h 110"/>
                <a:gd name="T52" fmla="*/ 75 w 112"/>
                <a:gd name="T53" fmla="*/ 76 h 110"/>
                <a:gd name="T54" fmla="*/ 88 w 112"/>
                <a:gd name="T55" fmla="*/ 50 h 110"/>
                <a:gd name="T56" fmla="*/ 103 w 112"/>
                <a:gd name="T57" fmla="*/ 50 h 110"/>
                <a:gd name="T58" fmla="*/ 84 w 112"/>
                <a:gd name="T59" fmla="*/ 85 h 110"/>
                <a:gd name="T60" fmla="*/ 112 w 112"/>
                <a:gd name="T61" fmla="*/ 100 h 110"/>
                <a:gd name="T62" fmla="*/ 112 w 112"/>
                <a:gd name="T63" fmla="*/ 110 h 110"/>
                <a:gd name="T64" fmla="*/ 40 w 112"/>
                <a:gd name="T65" fmla="*/ 49 h 110"/>
                <a:gd name="T66" fmla="*/ 40 w 112"/>
                <a:gd name="T67" fmla="*/ 41 h 110"/>
                <a:gd name="T68" fmla="*/ 57 w 112"/>
                <a:gd name="T69" fmla="*/ 25 h 110"/>
                <a:gd name="T70" fmla="*/ 71 w 112"/>
                <a:gd name="T71" fmla="*/ 25 h 110"/>
                <a:gd name="T72" fmla="*/ 40 w 112"/>
                <a:gd name="T73" fmla="*/ 49 h 110"/>
                <a:gd name="T74" fmla="*/ 42 w 112"/>
                <a:gd name="T75" fmla="*/ 20 h 110"/>
                <a:gd name="T76" fmla="*/ 42 w 112"/>
                <a:gd name="T77" fmla="*/ 11 h 110"/>
                <a:gd name="T78" fmla="*/ 68 w 112"/>
                <a:gd name="T79" fmla="*/ 11 h 110"/>
                <a:gd name="T80" fmla="*/ 68 w 112"/>
                <a:gd name="T81" fmla="*/ 0 h 110"/>
                <a:gd name="T82" fmla="*/ 84 w 112"/>
                <a:gd name="T83" fmla="*/ 0 h 110"/>
                <a:gd name="T84" fmla="*/ 84 w 112"/>
                <a:gd name="T85" fmla="*/ 11 h 110"/>
                <a:gd name="T86" fmla="*/ 111 w 112"/>
                <a:gd name="T87" fmla="*/ 11 h 110"/>
                <a:gd name="T88" fmla="*/ 111 w 112"/>
                <a:gd name="T89" fmla="*/ 20 h 110"/>
                <a:gd name="T90" fmla="*/ 42 w 112"/>
                <a:gd name="T91" fmla="*/ 20 h 110"/>
                <a:gd name="T92" fmla="*/ 112 w 112"/>
                <a:gd name="T93" fmla="*/ 49 h 110"/>
                <a:gd name="T94" fmla="*/ 80 w 112"/>
                <a:gd name="T95" fmla="*/ 25 h 110"/>
                <a:gd name="T96" fmla="*/ 95 w 112"/>
                <a:gd name="T97" fmla="*/ 25 h 110"/>
                <a:gd name="T98" fmla="*/ 112 w 112"/>
                <a:gd name="T99" fmla="*/ 41 h 110"/>
                <a:gd name="T100" fmla="*/ 112 w 112"/>
                <a:gd name="T101"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110">
                  <a:moveTo>
                    <a:pt x="2" y="26"/>
                  </a:moveTo>
                  <a:cubicBezTo>
                    <a:pt x="2" y="16"/>
                    <a:pt x="2" y="16"/>
                    <a:pt x="2" y="16"/>
                  </a:cubicBezTo>
                  <a:cubicBezTo>
                    <a:pt x="14" y="16"/>
                    <a:pt x="14" y="16"/>
                    <a:pt x="14" y="16"/>
                  </a:cubicBezTo>
                  <a:cubicBezTo>
                    <a:pt x="14" y="0"/>
                    <a:pt x="14" y="0"/>
                    <a:pt x="14" y="0"/>
                  </a:cubicBezTo>
                  <a:cubicBezTo>
                    <a:pt x="28" y="0"/>
                    <a:pt x="28" y="0"/>
                    <a:pt x="28" y="0"/>
                  </a:cubicBezTo>
                  <a:cubicBezTo>
                    <a:pt x="28" y="16"/>
                    <a:pt x="28" y="16"/>
                    <a:pt x="28" y="16"/>
                  </a:cubicBezTo>
                  <a:cubicBezTo>
                    <a:pt x="38" y="16"/>
                    <a:pt x="38" y="16"/>
                    <a:pt x="38" y="16"/>
                  </a:cubicBezTo>
                  <a:cubicBezTo>
                    <a:pt x="38" y="26"/>
                    <a:pt x="38" y="26"/>
                    <a:pt x="38" y="26"/>
                  </a:cubicBezTo>
                  <a:cubicBezTo>
                    <a:pt x="28" y="26"/>
                    <a:pt x="28" y="26"/>
                    <a:pt x="28" y="26"/>
                  </a:cubicBezTo>
                  <a:cubicBezTo>
                    <a:pt x="31" y="39"/>
                    <a:pt x="34" y="49"/>
                    <a:pt x="39" y="57"/>
                  </a:cubicBezTo>
                  <a:cubicBezTo>
                    <a:pt x="39" y="72"/>
                    <a:pt x="39" y="72"/>
                    <a:pt x="39" y="72"/>
                  </a:cubicBezTo>
                  <a:cubicBezTo>
                    <a:pt x="34" y="66"/>
                    <a:pt x="31" y="61"/>
                    <a:pt x="28" y="55"/>
                  </a:cubicBezTo>
                  <a:cubicBezTo>
                    <a:pt x="28" y="110"/>
                    <a:pt x="28" y="110"/>
                    <a:pt x="28" y="110"/>
                  </a:cubicBezTo>
                  <a:cubicBezTo>
                    <a:pt x="14" y="110"/>
                    <a:pt x="14" y="110"/>
                    <a:pt x="14" y="110"/>
                  </a:cubicBezTo>
                  <a:cubicBezTo>
                    <a:pt x="14" y="60"/>
                    <a:pt x="14" y="60"/>
                    <a:pt x="14" y="60"/>
                  </a:cubicBezTo>
                  <a:cubicBezTo>
                    <a:pt x="11" y="67"/>
                    <a:pt x="6" y="76"/>
                    <a:pt x="0" y="86"/>
                  </a:cubicBezTo>
                  <a:cubicBezTo>
                    <a:pt x="0" y="70"/>
                    <a:pt x="0" y="70"/>
                    <a:pt x="0" y="70"/>
                  </a:cubicBezTo>
                  <a:cubicBezTo>
                    <a:pt x="6" y="57"/>
                    <a:pt x="11" y="42"/>
                    <a:pt x="13" y="26"/>
                  </a:cubicBezTo>
                  <a:lnTo>
                    <a:pt x="2" y="26"/>
                  </a:lnTo>
                  <a:close/>
                  <a:moveTo>
                    <a:pt x="112" y="110"/>
                  </a:moveTo>
                  <a:cubicBezTo>
                    <a:pt x="96" y="104"/>
                    <a:pt x="84" y="99"/>
                    <a:pt x="75" y="93"/>
                  </a:cubicBezTo>
                  <a:cubicBezTo>
                    <a:pt x="67" y="99"/>
                    <a:pt x="54" y="104"/>
                    <a:pt x="38" y="110"/>
                  </a:cubicBezTo>
                  <a:cubicBezTo>
                    <a:pt x="38" y="100"/>
                    <a:pt x="38" y="100"/>
                    <a:pt x="38" y="100"/>
                  </a:cubicBezTo>
                  <a:cubicBezTo>
                    <a:pt x="50" y="96"/>
                    <a:pt x="59" y="91"/>
                    <a:pt x="66" y="85"/>
                  </a:cubicBezTo>
                  <a:cubicBezTo>
                    <a:pt x="58" y="76"/>
                    <a:pt x="52" y="65"/>
                    <a:pt x="48" y="50"/>
                  </a:cubicBezTo>
                  <a:cubicBezTo>
                    <a:pt x="62" y="50"/>
                    <a:pt x="62" y="50"/>
                    <a:pt x="62" y="50"/>
                  </a:cubicBezTo>
                  <a:cubicBezTo>
                    <a:pt x="66" y="62"/>
                    <a:pt x="70" y="71"/>
                    <a:pt x="75" y="76"/>
                  </a:cubicBezTo>
                  <a:cubicBezTo>
                    <a:pt x="81" y="69"/>
                    <a:pt x="85" y="61"/>
                    <a:pt x="88" y="50"/>
                  </a:cubicBezTo>
                  <a:cubicBezTo>
                    <a:pt x="103" y="50"/>
                    <a:pt x="103" y="50"/>
                    <a:pt x="103" y="50"/>
                  </a:cubicBezTo>
                  <a:cubicBezTo>
                    <a:pt x="98" y="65"/>
                    <a:pt x="92" y="77"/>
                    <a:pt x="84" y="85"/>
                  </a:cubicBezTo>
                  <a:cubicBezTo>
                    <a:pt x="91" y="91"/>
                    <a:pt x="100" y="96"/>
                    <a:pt x="112" y="100"/>
                  </a:cubicBezTo>
                  <a:lnTo>
                    <a:pt x="112" y="110"/>
                  </a:lnTo>
                  <a:close/>
                  <a:moveTo>
                    <a:pt x="40" y="49"/>
                  </a:moveTo>
                  <a:cubicBezTo>
                    <a:pt x="40" y="41"/>
                    <a:pt x="40" y="41"/>
                    <a:pt x="40" y="41"/>
                  </a:cubicBezTo>
                  <a:cubicBezTo>
                    <a:pt x="49" y="38"/>
                    <a:pt x="55" y="32"/>
                    <a:pt x="57" y="25"/>
                  </a:cubicBezTo>
                  <a:cubicBezTo>
                    <a:pt x="71" y="25"/>
                    <a:pt x="71" y="25"/>
                    <a:pt x="71" y="25"/>
                  </a:cubicBezTo>
                  <a:cubicBezTo>
                    <a:pt x="67" y="39"/>
                    <a:pt x="56" y="47"/>
                    <a:pt x="40" y="49"/>
                  </a:cubicBezTo>
                  <a:close/>
                  <a:moveTo>
                    <a:pt x="42" y="20"/>
                  </a:moveTo>
                  <a:cubicBezTo>
                    <a:pt x="42" y="11"/>
                    <a:pt x="42" y="11"/>
                    <a:pt x="42" y="11"/>
                  </a:cubicBezTo>
                  <a:cubicBezTo>
                    <a:pt x="68" y="11"/>
                    <a:pt x="68" y="11"/>
                    <a:pt x="68" y="11"/>
                  </a:cubicBezTo>
                  <a:cubicBezTo>
                    <a:pt x="68" y="0"/>
                    <a:pt x="68" y="0"/>
                    <a:pt x="68" y="0"/>
                  </a:cubicBezTo>
                  <a:cubicBezTo>
                    <a:pt x="84" y="0"/>
                    <a:pt x="84" y="0"/>
                    <a:pt x="84" y="0"/>
                  </a:cubicBezTo>
                  <a:cubicBezTo>
                    <a:pt x="84" y="11"/>
                    <a:pt x="84" y="11"/>
                    <a:pt x="84" y="11"/>
                  </a:cubicBezTo>
                  <a:cubicBezTo>
                    <a:pt x="111" y="11"/>
                    <a:pt x="111" y="11"/>
                    <a:pt x="111" y="11"/>
                  </a:cubicBezTo>
                  <a:cubicBezTo>
                    <a:pt x="111" y="20"/>
                    <a:pt x="111" y="20"/>
                    <a:pt x="111" y="20"/>
                  </a:cubicBezTo>
                  <a:lnTo>
                    <a:pt x="42" y="20"/>
                  </a:lnTo>
                  <a:close/>
                  <a:moveTo>
                    <a:pt x="112" y="49"/>
                  </a:moveTo>
                  <a:cubicBezTo>
                    <a:pt x="95" y="47"/>
                    <a:pt x="84" y="39"/>
                    <a:pt x="80" y="25"/>
                  </a:cubicBezTo>
                  <a:cubicBezTo>
                    <a:pt x="95" y="25"/>
                    <a:pt x="95" y="25"/>
                    <a:pt x="95" y="25"/>
                  </a:cubicBezTo>
                  <a:cubicBezTo>
                    <a:pt x="98" y="33"/>
                    <a:pt x="103" y="38"/>
                    <a:pt x="112" y="41"/>
                  </a:cubicBezTo>
                  <a:lnTo>
                    <a:pt x="112"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3"/>
            <p:cNvSpPr>
              <a:spLocks noEditPoints="1"/>
            </p:cNvSpPr>
            <p:nvPr/>
          </p:nvSpPr>
          <p:spPr bwMode="auto">
            <a:xfrm>
              <a:off x="3181" y="2276"/>
              <a:ext cx="262" cy="260"/>
            </a:xfrm>
            <a:custGeom>
              <a:avLst/>
              <a:gdLst>
                <a:gd name="T0" fmla="*/ 1 w 111"/>
                <a:gd name="T1" fmla="*/ 27 h 110"/>
                <a:gd name="T2" fmla="*/ 1 w 111"/>
                <a:gd name="T3" fmla="*/ 17 h 110"/>
                <a:gd name="T4" fmla="*/ 13 w 111"/>
                <a:gd name="T5" fmla="*/ 17 h 110"/>
                <a:gd name="T6" fmla="*/ 13 w 111"/>
                <a:gd name="T7" fmla="*/ 0 h 110"/>
                <a:gd name="T8" fmla="*/ 28 w 111"/>
                <a:gd name="T9" fmla="*/ 0 h 110"/>
                <a:gd name="T10" fmla="*/ 28 w 111"/>
                <a:gd name="T11" fmla="*/ 17 h 110"/>
                <a:gd name="T12" fmla="*/ 37 w 111"/>
                <a:gd name="T13" fmla="*/ 17 h 110"/>
                <a:gd name="T14" fmla="*/ 37 w 111"/>
                <a:gd name="T15" fmla="*/ 27 h 110"/>
                <a:gd name="T16" fmla="*/ 28 w 111"/>
                <a:gd name="T17" fmla="*/ 27 h 110"/>
                <a:gd name="T18" fmla="*/ 28 w 111"/>
                <a:gd name="T19" fmla="*/ 51 h 110"/>
                <a:gd name="T20" fmla="*/ 38 w 111"/>
                <a:gd name="T21" fmla="*/ 48 h 110"/>
                <a:gd name="T22" fmla="*/ 38 w 111"/>
                <a:gd name="T23" fmla="*/ 58 h 110"/>
                <a:gd name="T24" fmla="*/ 35 w 111"/>
                <a:gd name="T25" fmla="*/ 59 h 110"/>
                <a:gd name="T26" fmla="*/ 28 w 111"/>
                <a:gd name="T27" fmla="*/ 62 h 110"/>
                <a:gd name="T28" fmla="*/ 28 w 111"/>
                <a:gd name="T29" fmla="*/ 95 h 110"/>
                <a:gd name="T30" fmla="*/ 13 w 111"/>
                <a:gd name="T31" fmla="*/ 109 h 110"/>
                <a:gd name="T32" fmla="*/ 3 w 111"/>
                <a:gd name="T33" fmla="*/ 109 h 110"/>
                <a:gd name="T34" fmla="*/ 3 w 111"/>
                <a:gd name="T35" fmla="*/ 99 h 110"/>
                <a:gd name="T36" fmla="*/ 8 w 111"/>
                <a:gd name="T37" fmla="*/ 99 h 110"/>
                <a:gd name="T38" fmla="*/ 13 w 111"/>
                <a:gd name="T39" fmla="*/ 95 h 110"/>
                <a:gd name="T40" fmla="*/ 13 w 111"/>
                <a:gd name="T41" fmla="*/ 66 h 110"/>
                <a:gd name="T42" fmla="*/ 8 w 111"/>
                <a:gd name="T43" fmla="*/ 67 h 110"/>
                <a:gd name="T44" fmla="*/ 0 w 111"/>
                <a:gd name="T45" fmla="*/ 68 h 110"/>
                <a:gd name="T46" fmla="*/ 0 w 111"/>
                <a:gd name="T47" fmla="*/ 55 h 110"/>
                <a:gd name="T48" fmla="*/ 13 w 111"/>
                <a:gd name="T49" fmla="*/ 54 h 110"/>
                <a:gd name="T50" fmla="*/ 13 w 111"/>
                <a:gd name="T51" fmla="*/ 27 h 110"/>
                <a:gd name="T52" fmla="*/ 1 w 111"/>
                <a:gd name="T53" fmla="*/ 27 h 110"/>
                <a:gd name="T54" fmla="*/ 42 w 111"/>
                <a:gd name="T55" fmla="*/ 23 h 110"/>
                <a:gd name="T56" fmla="*/ 42 w 111"/>
                <a:gd name="T57" fmla="*/ 13 h 110"/>
                <a:gd name="T58" fmla="*/ 66 w 111"/>
                <a:gd name="T59" fmla="*/ 13 h 110"/>
                <a:gd name="T60" fmla="*/ 66 w 111"/>
                <a:gd name="T61" fmla="*/ 0 h 110"/>
                <a:gd name="T62" fmla="*/ 82 w 111"/>
                <a:gd name="T63" fmla="*/ 0 h 110"/>
                <a:gd name="T64" fmla="*/ 82 w 111"/>
                <a:gd name="T65" fmla="*/ 13 h 110"/>
                <a:gd name="T66" fmla="*/ 110 w 111"/>
                <a:gd name="T67" fmla="*/ 13 h 110"/>
                <a:gd name="T68" fmla="*/ 110 w 111"/>
                <a:gd name="T69" fmla="*/ 23 h 110"/>
                <a:gd name="T70" fmla="*/ 82 w 111"/>
                <a:gd name="T71" fmla="*/ 23 h 110"/>
                <a:gd name="T72" fmla="*/ 82 w 111"/>
                <a:gd name="T73" fmla="*/ 40 h 110"/>
                <a:gd name="T74" fmla="*/ 107 w 111"/>
                <a:gd name="T75" fmla="*/ 40 h 110"/>
                <a:gd name="T76" fmla="*/ 107 w 111"/>
                <a:gd name="T77" fmla="*/ 50 h 110"/>
                <a:gd name="T78" fmla="*/ 85 w 111"/>
                <a:gd name="T79" fmla="*/ 87 h 110"/>
                <a:gd name="T80" fmla="*/ 111 w 111"/>
                <a:gd name="T81" fmla="*/ 100 h 110"/>
                <a:gd name="T82" fmla="*/ 111 w 111"/>
                <a:gd name="T83" fmla="*/ 110 h 110"/>
                <a:gd name="T84" fmla="*/ 74 w 111"/>
                <a:gd name="T85" fmla="*/ 95 h 110"/>
                <a:gd name="T86" fmla="*/ 36 w 111"/>
                <a:gd name="T87" fmla="*/ 110 h 110"/>
                <a:gd name="T88" fmla="*/ 36 w 111"/>
                <a:gd name="T89" fmla="*/ 101 h 110"/>
                <a:gd name="T90" fmla="*/ 64 w 111"/>
                <a:gd name="T91" fmla="*/ 87 h 110"/>
                <a:gd name="T92" fmla="*/ 44 w 111"/>
                <a:gd name="T93" fmla="*/ 55 h 110"/>
                <a:gd name="T94" fmla="*/ 59 w 111"/>
                <a:gd name="T95" fmla="*/ 55 h 110"/>
                <a:gd name="T96" fmla="*/ 75 w 111"/>
                <a:gd name="T97" fmla="*/ 78 h 110"/>
                <a:gd name="T98" fmla="*/ 91 w 111"/>
                <a:gd name="T99" fmla="*/ 50 h 110"/>
                <a:gd name="T100" fmla="*/ 42 w 111"/>
                <a:gd name="T101" fmla="*/ 50 h 110"/>
                <a:gd name="T102" fmla="*/ 42 w 111"/>
                <a:gd name="T103" fmla="*/ 40 h 110"/>
                <a:gd name="T104" fmla="*/ 66 w 111"/>
                <a:gd name="T105" fmla="*/ 40 h 110"/>
                <a:gd name="T106" fmla="*/ 66 w 111"/>
                <a:gd name="T107" fmla="*/ 23 h 110"/>
                <a:gd name="T108" fmla="*/ 42 w 111"/>
                <a:gd name="T109"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10">
                  <a:moveTo>
                    <a:pt x="1" y="27"/>
                  </a:moveTo>
                  <a:cubicBezTo>
                    <a:pt x="1" y="17"/>
                    <a:pt x="1" y="17"/>
                    <a:pt x="1" y="17"/>
                  </a:cubicBezTo>
                  <a:cubicBezTo>
                    <a:pt x="13" y="17"/>
                    <a:pt x="13" y="17"/>
                    <a:pt x="13" y="17"/>
                  </a:cubicBezTo>
                  <a:cubicBezTo>
                    <a:pt x="13" y="0"/>
                    <a:pt x="13" y="0"/>
                    <a:pt x="13" y="0"/>
                  </a:cubicBezTo>
                  <a:cubicBezTo>
                    <a:pt x="28" y="0"/>
                    <a:pt x="28" y="0"/>
                    <a:pt x="28" y="0"/>
                  </a:cubicBezTo>
                  <a:cubicBezTo>
                    <a:pt x="28" y="17"/>
                    <a:pt x="28" y="17"/>
                    <a:pt x="28" y="17"/>
                  </a:cubicBezTo>
                  <a:cubicBezTo>
                    <a:pt x="37" y="17"/>
                    <a:pt x="37" y="17"/>
                    <a:pt x="37" y="17"/>
                  </a:cubicBezTo>
                  <a:cubicBezTo>
                    <a:pt x="37" y="27"/>
                    <a:pt x="37" y="27"/>
                    <a:pt x="37" y="27"/>
                  </a:cubicBezTo>
                  <a:cubicBezTo>
                    <a:pt x="28" y="27"/>
                    <a:pt x="28" y="27"/>
                    <a:pt x="28" y="27"/>
                  </a:cubicBezTo>
                  <a:cubicBezTo>
                    <a:pt x="28" y="51"/>
                    <a:pt x="28" y="51"/>
                    <a:pt x="28" y="51"/>
                  </a:cubicBezTo>
                  <a:cubicBezTo>
                    <a:pt x="31" y="50"/>
                    <a:pt x="34" y="49"/>
                    <a:pt x="38" y="48"/>
                  </a:cubicBezTo>
                  <a:cubicBezTo>
                    <a:pt x="38" y="58"/>
                    <a:pt x="38" y="58"/>
                    <a:pt x="38" y="58"/>
                  </a:cubicBezTo>
                  <a:cubicBezTo>
                    <a:pt x="38" y="58"/>
                    <a:pt x="36" y="58"/>
                    <a:pt x="35" y="59"/>
                  </a:cubicBezTo>
                  <a:cubicBezTo>
                    <a:pt x="33" y="60"/>
                    <a:pt x="31" y="61"/>
                    <a:pt x="28" y="62"/>
                  </a:cubicBezTo>
                  <a:cubicBezTo>
                    <a:pt x="28" y="95"/>
                    <a:pt x="28" y="95"/>
                    <a:pt x="28" y="95"/>
                  </a:cubicBezTo>
                  <a:cubicBezTo>
                    <a:pt x="28" y="105"/>
                    <a:pt x="23" y="109"/>
                    <a:pt x="13" y="109"/>
                  </a:cubicBezTo>
                  <a:cubicBezTo>
                    <a:pt x="3" y="109"/>
                    <a:pt x="3" y="109"/>
                    <a:pt x="3" y="109"/>
                  </a:cubicBezTo>
                  <a:cubicBezTo>
                    <a:pt x="3" y="99"/>
                    <a:pt x="3" y="99"/>
                    <a:pt x="3" y="99"/>
                  </a:cubicBezTo>
                  <a:cubicBezTo>
                    <a:pt x="8" y="99"/>
                    <a:pt x="8" y="99"/>
                    <a:pt x="8" y="99"/>
                  </a:cubicBezTo>
                  <a:cubicBezTo>
                    <a:pt x="11" y="100"/>
                    <a:pt x="13" y="98"/>
                    <a:pt x="13" y="95"/>
                  </a:cubicBezTo>
                  <a:cubicBezTo>
                    <a:pt x="13" y="66"/>
                    <a:pt x="13" y="66"/>
                    <a:pt x="13" y="66"/>
                  </a:cubicBezTo>
                  <a:cubicBezTo>
                    <a:pt x="12" y="66"/>
                    <a:pt x="10" y="66"/>
                    <a:pt x="8" y="67"/>
                  </a:cubicBezTo>
                  <a:cubicBezTo>
                    <a:pt x="4" y="67"/>
                    <a:pt x="2" y="68"/>
                    <a:pt x="0" y="68"/>
                  </a:cubicBezTo>
                  <a:cubicBezTo>
                    <a:pt x="0" y="55"/>
                    <a:pt x="0" y="55"/>
                    <a:pt x="0" y="55"/>
                  </a:cubicBezTo>
                  <a:cubicBezTo>
                    <a:pt x="5" y="55"/>
                    <a:pt x="9" y="54"/>
                    <a:pt x="13" y="54"/>
                  </a:cubicBezTo>
                  <a:cubicBezTo>
                    <a:pt x="13" y="27"/>
                    <a:pt x="13" y="27"/>
                    <a:pt x="13" y="27"/>
                  </a:cubicBezTo>
                  <a:lnTo>
                    <a:pt x="1" y="27"/>
                  </a:lnTo>
                  <a:close/>
                  <a:moveTo>
                    <a:pt x="42" y="23"/>
                  </a:moveTo>
                  <a:cubicBezTo>
                    <a:pt x="42" y="13"/>
                    <a:pt x="42" y="13"/>
                    <a:pt x="42" y="13"/>
                  </a:cubicBezTo>
                  <a:cubicBezTo>
                    <a:pt x="66" y="13"/>
                    <a:pt x="66" y="13"/>
                    <a:pt x="66" y="13"/>
                  </a:cubicBezTo>
                  <a:cubicBezTo>
                    <a:pt x="66" y="0"/>
                    <a:pt x="66" y="0"/>
                    <a:pt x="66" y="0"/>
                  </a:cubicBezTo>
                  <a:cubicBezTo>
                    <a:pt x="82" y="0"/>
                    <a:pt x="82" y="0"/>
                    <a:pt x="82" y="0"/>
                  </a:cubicBezTo>
                  <a:cubicBezTo>
                    <a:pt x="82" y="13"/>
                    <a:pt x="82" y="13"/>
                    <a:pt x="82" y="13"/>
                  </a:cubicBezTo>
                  <a:cubicBezTo>
                    <a:pt x="110" y="13"/>
                    <a:pt x="110" y="13"/>
                    <a:pt x="110" y="13"/>
                  </a:cubicBezTo>
                  <a:cubicBezTo>
                    <a:pt x="110" y="23"/>
                    <a:pt x="110" y="23"/>
                    <a:pt x="110" y="23"/>
                  </a:cubicBezTo>
                  <a:cubicBezTo>
                    <a:pt x="82" y="23"/>
                    <a:pt x="82" y="23"/>
                    <a:pt x="82" y="23"/>
                  </a:cubicBezTo>
                  <a:cubicBezTo>
                    <a:pt x="82" y="40"/>
                    <a:pt x="82" y="40"/>
                    <a:pt x="82" y="40"/>
                  </a:cubicBezTo>
                  <a:cubicBezTo>
                    <a:pt x="107" y="40"/>
                    <a:pt x="107" y="40"/>
                    <a:pt x="107" y="40"/>
                  </a:cubicBezTo>
                  <a:cubicBezTo>
                    <a:pt x="107" y="50"/>
                    <a:pt x="107" y="50"/>
                    <a:pt x="107" y="50"/>
                  </a:cubicBezTo>
                  <a:cubicBezTo>
                    <a:pt x="101" y="66"/>
                    <a:pt x="94" y="78"/>
                    <a:pt x="85" y="87"/>
                  </a:cubicBezTo>
                  <a:cubicBezTo>
                    <a:pt x="92" y="92"/>
                    <a:pt x="100" y="97"/>
                    <a:pt x="111" y="100"/>
                  </a:cubicBezTo>
                  <a:cubicBezTo>
                    <a:pt x="111" y="110"/>
                    <a:pt x="111" y="110"/>
                    <a:pt x="111" y="110"/>
                  </a:cubicBezTo>
                  <a:cubicBezTo>
                    <a:pt x="96" y="106"/>
                    <a:pt x="84" y="101"/>
                    <a:pt x="74" y="95"/>
                  </a:cubicBezTo>
                  <a:cubicBezTo>
                    <a:pt x="64" y="100"/>
                    <a:pt x="52" y="106"/>
                    <a:pt x="36" y="110"/>
                  </a:cubicBezTo>
                  <a:cubicBezTo>
                    <a:pt x="36" y="101"/>
                    <a:pt x="36" y="101"/>
                    <a:pt x="36" y="101"/>
                  </a:cubicBezTo>
                  <a:cubicBezTo>
                    <a:pt x="48" y="97"/>
                    <a:pt x="57" y="92"/>
                    <a:pt x="64" y="87"/>
                  </a:cubicBezTo>
                  <a:cubicBezTo>
                    <a:pt x="56" y="79"/>
                    <a:pt x="49" y="68"/>
                    <a:pt x="44" y="55"/>
                  </a:cubicBezTo>
                  <a:cubicBezTo>
                    <a:pt x="59" y="55"/>
                    <a:pt x="59" y="55"/>
                    <a:pt x="59" y="55"/>
                  </a:cubicBezTo>
                  <a:cubicBezTo>
                    <a:pt x="64" y="64"/>
                    <a:pt x="69" y="72"/>
                    <a:pt x="75" y="78"/>
                  </a:cubicBezTo>
                  <a:cubicBezTo>
                    <a:pt x="81" y="72"/>
                    <a:pt x="86" y="62"/>
                    <a:pt x="91" y="50"/>
                  </a:cubicBezTo>
                  <a:cubicBezTo>
                    <a:pt x="42" y="50"/>
                    <a:pt x="42" y="50"/>
                    <a:pt x="42" y="50"/>
                  </a:cubicBezTo>
                  <a:cubicBezTo>
                    <a:pt x="42" y="40"/>
                    <a:pt x="42" y="40"/>
                    <a:pt x="42" y="40"/>
                  </a:cubicBezTo>
                  <a:cubicBezTo>
                    <a:pt x="66" y="40"/>
                    <a:pt x="66" y="40"/>
                    <a:pt x="66" y="40"/>
                  </a:cubicBezTo>
                  <a:cubicBezTo>
                    <a:pt x="66" y="23"/>
                    <a:pt x="66" y="23"/>
                    <a:pt x="66" y="23"/>
                  </a:cubicBezTo>
                  <a:lnTo>
                    <a:pt x="4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4"/>
            <p:cNvSpPr>
              <a:spLocks noEditPoints="1"/>
            </p:cNvSpPr>
            <p:nvPr/>
          </p:nvSpPr>
          <p:spPr bwMode="auto">
            <a:xfrm>
              <a:off x="3474" y="2276"/>
              <a:ext cx="258" cy="258"/>
            </a:xfrm>
            <a:custGeom>
              <a:avLst/>
              <a:gdLst>
                <a:gd name="T0" fmla="*/ 44 w 109"/>
                <a:gd name="T1" fmla="*/ 33 h 109"/>
                <a:gd name="T2" fmla="*/ 0 w 109"/>
                <a:gd name="T3" fmla="*/ 24 h 109"/>
                <a:gd name="T4" fmla="*/ 36 w 109"/>
                <a:gd name="T5" fmla="*/ 0 h 109"/>
                <a:gd name="T6" fmla="*/ 40 w 109"/>
                <a:gd name="T7" fmla="*/ 23 h 109"/>
                <a:gd name="T8" fmla="*/ 47 w 109"/>
                <a:gd name="T9" fmla="*/ 12 h 109"/>
                <a:gd name="T10" fmla="*/ 45 w 109"/>
                <a:gd name="T11" fmla="*/ 38 h 109"/>
                <a:gd name="T12" fmla="*/ 4 w 109"/>
                <a:gd name="T13" fmla="*/ 42 h 109"/>
                <a:gd name="T14" fmla="*/ 52 w 109"/>
                <a:gd name="T15" fmla="*/ 95 h 109"/>
                <a:gd name="T16" fmla="*/ 28 w 109"/>
                <a:gd name="T17" fmla="*/ 109 h 109"/>
                <a:gd name="T18" fmla="*/ 33 w 109"/>
                <a:gd name="T19" fmla="*/ 99 h 109"/>
                <a:gd name="T20" fmla="*/ 39 w 109"/>
                <a:gd name="T21" fmla="*/ 88 h 109"/>
                <a:gd name="T22" fmla="*/ 17 w 109"/>
                <a:gd name="T23" fmla="*/ 109 h 109"/>
                <a:gd name="T24" fmla="*/ 17 w 109"/>
                <a:gd name="T25" fmla="*/ 51 h 109"/>
                <a:gd name="T26" fmla="*/ 39 w 109"/>
                <a:gd name="T27" fmla="*/ 61 h 109"/>
                <a:gd name="T28" fmla="*/ 17 w 109"/>
                <a:gd name="T29" fmla="*/ 51 h 109"/>
                <a:gd name="T30" fmla="*/ 17 w 109"/>
                <a:gd name="T31" fmla="*/ 80 h 109"/>
                <a:gd name="T32" fmla="*/ 39 w 109"/>
                <a:gd name="T33" fmla="*/ 70 h 109"/>
                <a:gd name="T34" fmla="*/ 75 w 109"/>
                <a:gd name="T35" fmla="*/ 50 h 109"/>
                <a:gd name="T36" fmla="*/ 61 w 109"/>
                <a:gd name="T37" fmla="*/ 0 h 109"/>
                <a:gd name="T38" fmla="*/ 75 w 109"/>
                <a:gd name="T39" fmla="*/ 17 h 109"/>
                <a:gd name="T40" fmla="*/ 108 w 109"/>
                <a:gd name="T41" fmla="*/ 4 h 109"/>
                <a:gd name="T42" fmla="*/ 75 w 109"/>
                <a:gd name="T43" fmla="*/ 34 h 109"/>
                <a:gd name="T44" fmla="*/ 91 w 109"/>
                <a:gd name="T45" fmla="*/ 40 h 109"/>
                <a:gd name="T46" fmla="*/ 97 w 109"/>
                <a:gd name="T47" fmla="*/ 31 h 109"/>
                <a:gd name="T48" fmla="*/ 108 w 109"/>
                <a:gd name="T49" fmla="*/ 36 h 109"/>
                <a:gd name="T50" fmla="*/ 75 w 109"/>
                <a:gd name="T51" fmla="*/ 50 h 109"/>
                <a:gd name="T52" fmla="*/ 61 w 109"/>
                <a:gd name="T53" fmla="*/ 95 h 109"/>
                <a:gd name="T54" fmla="*/ 75 w 109"/>
                <a:gd name="T55" fmla="*/ 54 h 109"/>
                <a:gd name="T56" fmla="*/ 94 w 109"/>
                <a:gd name="T57" fmla="*/ 58 h 109"/>
                <a:gd name="T58" fmla="*/ 75 w 109"/>
                <a:gd name="T59" fmla="*/ 82 h 109"/>
                <a:gd name="T60" fmla="*/ 81 w 109"/>
                <a:gd name="T61" fmla="*/ 98 h 109"/>
                <a:gd name="T62" fmla="*/ 97 w 109"/>
                <a:gd name="T63" fmla="*/ 93 h 109"/>
                <a:gd name="T64" fmla="*/ 109 w 109"/>
                <a:gd name="T65" fmla="*/ 90 h 109"/>
                <a:gd name="T66" fmla="*/ 94 w 109"/>
                <a:gd name="T67" fmla="*/ 10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109">
                  <a:moveTo>
                    <a:pt x="45" y="38"/>
                  </a:moveTo>
                  <a:cubicBezTo>
                    <a:pt x="44" y="33"/>
                    <a:pt x="44" y="33"/>
                    <a:pt x="44" y="33"/>
                  </a:cubicBezTo>
                  <a:cubicBezTo>
                    <a:pt x="34" y="34"/>
                    <a:pt x="20" y="35"/>
                    <a:pt x="0" y="35"/>
                  </a:cubicBezTo>
                  <a:cubicBezTo>
                    <a:pt x="0" y="24"/>
                    <a:pt x="0" y="24"/>
                    <a:pt x="0" y="24"/>
                  </a:cubicBezTo>
                  <a:cubicBezTo>
                    <a:pt x="8" y="17"/>
                    <a:pt x="14" y="9"/>
                    <a:pt x="19" y="0"/>
                  </a:cubicBezTo>
                  <a:cubicBezTo>
                    <a:pt x="36" y="0"/>
                    <a:pt x="36" y="0"/>
                    <a:pt x="36" y="0"/>
                  </a:cubicBezTo>
                  <a:cubicBezTo>
                    <a:pt x="29" y="11"/>
                    <a:pt x="22" y="19"/>
                    <a:pt x="15" y="24"/>
                  </a:cubicBezTo>
                  <a:cubicBezTo>
                    <a:pt x="27" y="24"/>
                    <a:pt x="35" y="24"/>
                    <a:pt x="40" y="23"/>
                  </a:cubicBezTo>
                  <a:cubicBezTo>
                    <a:pt x="40" y="21"/>
                    <a:pt x="38" y="17"/>
                    <a:pt x="35" y="12"/>
                  </a:cubicBezTo>
                  <a:cubicBezTo>
                    <a:pt x="47" y="12"/>
                    <a:pt x="47" y="12"/>
                    <a:pt x="47" y="12"/>
                  </a:cubicBezTo>
                  <a:cubicBezTo>
                    <a:pt x="52" y="20"/>
                    <a:pt x="56" y="28"/>
                    <a:pt x="58" y="38"/>
                  </a:cubicBezTo>
                  <a:lnTo>
                    <a:pt x="45" y="38"/>
                  </a:lnTo>
                  <a:close/>
                  <a:moveTo>
                    <a:pt x="4" y="109"/>
                  </a:moveTo>
                  <a:cubicBezTo>
                    <a:pt x="4" y="42"/>
                    <a:pt x="4" y="42"/>
                    <a:pt x="4" y="42"/>
                  </a:cubicBezTo>
                  <a:cubicBezTo>
                    <a:pt x="52" y="42"/>
                    <a:pt x="52" y="42"/>
                    <a:pt x="52" y="42"/>
                  </a:cubicBezTo>
                  <a:cubicBezTo>
                    <a:pt x="52" y="95"/>
                    <a:pt x="52" y="95"/>
                    <a:pt x="52" y="95"/>
                  </a:cubicBezTo>
                  <a:cubicBezTo>
                    <a:pt x="53" y="104"/>
                    <a:pt x="48" y="109"/>
                    <a:pt x="37" y="109"/>
                  </a:cubicBezTo>
                  <a:cubicBezTo>
                    <a:pt x="28" y="109"/>
                    <a:pt x="28" y="109"/>
                    <a:pt x="28" y="109"/>
                  </a:cubicBezTo>
                  <a:cubicBezTo>
                    <a:pt x="28" y="99"/>
                    <a:pt x="28" y="99"/>
                    <a:pt x="28" y="99"/>
                  </a:cubicBezTo>
                  <a:cubicBezTo>
                    <a:pt x="33" y="99"/>
                    <a:pt x="33" y="99"/>
                    <a:pt x="33" y="99"/>
                  </a:cubicBezTo>
                  <a:cubicBezTo>
                    <a:pt x="37" y="100"/>
                    <a:pt x="39" y="98"/>
                    <a:pt x="39" y="95"/>
                  </a:cubicBezTo>
                  <a:cubicBezTo>
                    <a:pt x="39" y="88"/>
                    <a:pt x="39" y="88"/>
                    <a:pt x="39" y="88"/>
                  </a:cubicBezTo>
                  <a:cubicBezTo>
                    <a:pt x="17" y="88"/>
                    <a:pt x="17" y="88"/>
                    <a:pt x="17" y="88"/>
                  </a:cubicBezTo>
                  <a:cubicBezTo>
                    <a:pt x="17" y="109"/>
                    <a:pt x="17" y="109"/>
                    <a:pt x="17" y="109"/>
                  </a:cubicBezTo>
                  <a:lnTo>
                    <a:pt x="4" y="109"/>
                  </a:lnTo>
                  <a:close/>
                  <a:moveTo>
                    <a:pt x="17" y="51"/>
                  </a:moveTo>
                  <a:cubicBezTo>
                    <a:pt x="17" y="61"/>
                    <a:pt x="17" y="61"/>
                    <a:pt x="17" y="61"/>
                  </a:cubicBezTo>
                  <a:cubicBezTo>
                    <a:pt x="39" y="61"/>
                    <a:pt x="39" y="61"/>
                    <a:pt x="39" y="61"/>
                  </a:cubicBezTo>
                  <a:cubicBezTo>
                    <a:pt x="39" y="51"/>
                    <a:pt x="39" y="51"/>
                    <a:pt x="39" y="51"/>
                  </a:cubicBezTo>
                  <a:lnTo>
                    <a:pt x="17" y="51"/>
                  </a:lnTo>
                  <a:close/>
                  <a:moveTo>
                    <a:pt x="17" y="70"/>
                  </a:moveTo>
                  <a:cubicBezTo>
                    <a:pt x="17" y="80"/>
                    <a:pt x="17" y="80"/>
                    <a:pt x="17" y="80"/>
                  </a:cubicBezTo>
                  <a:cubicBezTo>
                    <a:pt x="39" y="80"/>
                    <a:pt x="39" y="80"/>
                    <a:pt x="39" y="80"/>
                  </a:cubicBezTo>
                  <a:cubicBezTo>
                    <a:pt x="39" y="70"/>
                    <a:pt x="39" y="70"/>
                    <a:pt x="39" y="70"/>
                  </a:cubicBezTo>
                  <a:lnTo>
                    <a:pt x="17" y="70"/>
                  </a:lnTo>
                  <a:close/>
                  <a:moveTo>
                    <a:pt x="75" y="50"/>
                  </a:moveTo>
                  <a:cubicBezTo>
                    <a:pt x="65" y="50"/>
                    <a:pt x="61" y="46"/>
                    <a:pt x="61" y="35"/>
                  </a:cubicBezTo>
                  <a:cubicBezTo>
                    <a:pt x="61" y="0"/>
                    <a:pt x="61" y="0"/>
                    <a:pt x="61" y="0"/>
                  </a:cubicBezTo>
                  <a:cubicBezTo>
                    <a:pt x="75" y="0"/>
                    <a:pt x="75" y="0"/>
                    <a:pt x="75" y="0"/>
                  </a:cubicBezTo>
                  <a:cubicBezTo>
                    <a:pt x="75" y="17"/>
                    <a:pt x="75" y="17"/>
                    <a:pt x="75" y="17"/>
                  </a:cubicBezTo>
                  <a:cubicBezTo>
                    <a:pt x="84" y="15"/>
                    <a:pt x="91" y="11"/>
                    <a:pt x="94" y="4"/>
                  </a:cubicBezTo>
                  <a:cubicBezTo>
                    <a:pt x="108" y="4"/>
                    <a:pt x="108" y="4"/>
                    <a:pt x="108" y="4"/>
                  </a:cubicBezTo>
                  <a:cubicBezTo>
                    <a:pt x="103" y="17"/>
                    <a:pt x="92" y="24"/>
                    <a:pt x="75" y="26"/>
                  </a:cubicBezTo>
                  <a:cubicBezTo>
                    <a:pt x="75" y="34"/>
                    <a:pt x="75" y="34"/>
                    <a:pt x="75" y="34"/>
                  </a:cubicBezTo>
                  <a:cubicBezTo>
                    <a:pt x="75" y="38"/>
                    <a:pt x="77" y="40"/>
                    <a:pt x="81" y="40"/>
                  </a:cubicBezTo>
                  <a:cubicBezTo>
                    <a:pt x="91" y="40"/>
                    <a:pt x="91" y="40"/>
                    <a:pt x="91" y="40"/>
                  </a:cubicBezTo>
                  <a:cubicBezTo>
                    <a:pt x="96" y="40"/>
                    <a:pt x="98" y="38"/>
                    <a:pt x="97" y="34"/>
                  </a:cubicBezTo>
                  <a:cubicBezTo>
                    <a:pt x="97" y="31"/>
                    <a:pt x="97" y="31"/>
                    <a:pt x="97" y="31"/>
                  </a:cubicBezTo>
                  <a:cubicBezTo>
                    <a:pt x="108" y="31"/>
                    <a:pt x="108" y="31"/>
                    <a:pt x="108" y="31"/>
                  </a:cubicBezTo>
                  <a:cubicBezTo>
                    <a:pt x="108" y="36"/>
                    <a:pt x="108" y="36"/>
                    <a:pt x="108" y="36"/>
                  </a:cubicBezTo>
                  <a:cubicBezTo>
                    <a:pt x="108" y="46"/>
                    <a:pt x="104" y="50"/>
                    <a:pt x="94" y="50"/>
                  </a:cubicBezTo>
                  <a:lnTo>
                    <a:pt x="75" y="50"/>
                  </a:lnTo>
                  <a:close/>
                  <a:moveTo>
                    <a:pt x="75" y="108"/>
                  </a:moveTo>
                  <a:cubicBezTo>
                    <a:pt x="66" y="108"/>
                    <a:pt x="61" y="104"/>
                    <a:pt x="61" y="95"/>
                  </a:cubicBezTo>
                  <a:cubicBezTo>
                    <a:pt x="61" y="54"/>
                    <a:pt x="61" y="54"/>
                    <a:pt x="61" y="54"/>
                  </a:cubicBezTo>
                  <a:cubicBezTo>
                    <a:pt x="75" y="54"/>
                    <a:pt x="75" y="54"/>
                    <a:pt x="75" y="54"/>
                  </a:cubicBezTo>
                  <a:cubicBezTo>
                    <a:pt x="75" y="73"/>
                    <a:pt x="75" y="73"/>
                    <a:pt x="75" y="73"/>
                  </a:cubicBezTo>
                  <a:cubicBezTo>
                    <a:pt x="84" y="71"/>
                    <a:pt x="91" y="66"/>
                    <a:pt x="94" y="58"/>
                  </a:cubicBezTo>
                  <a:cubicBezTo>
                    <a:pt x="108" y="58"/>
                    <a:pt x="108" y="58"/>
                    <a:pt x="108" y="58"/>
                  </a:cubicBezTo>
                  <a:cubicBezTo>
                    <a:pt x="103" y="72"/>
                    <a:pt x="92" y="80"/>
                    <a:pt x="75" y="82"/>
                  </a:cubicBezTo>
                  <a:cubicBezTo>
                    <a:pt x="75" y="93"/>
                    <a:pt x="75" y="93"/>
                    <a:pt x="75" y="93"/>
                  </a:cubicBezTo>
                  <a:cubicBezTo>
                    <a:pt x="75" y="97"/>
                    <a:pt x="77" y="98"/>
                    <a:pt x="81" y="98"/>
                  </a:cubicBezTo>
                  <a:cubicBezTo>
                    <a:pt x="91" y="98"/>
                    <a:pt x="91" y="98"/>
                    <a:pt x="91" y="98"/>
                  </a:cubicBezTo>
                  <a:cubicBezTo>
                    <a:pt x="96" y="98"/>
                    <a:pt x="98" y="97"/>
                    <a:pt x="97" y="93"/>
                  </a:cubicBezTo>
                  <a:cubicBezTo>
                    <a:pt x="97" y="90"/>
                    <a:pt x="97" y="90"/>
                    <a:pt x="97" y="90"/>
                  </a:cubicBezTo>
                  <a:cubicBezTo>
                    <a:pt x="109" y="90"/>
                    <a:pt x="109" y="90"/>
                    <a:pt x="109" y="90"/>
                  </a:cubicBezTo>
                  <a:cubicBezTo>
                    <a:pt x="109" y="96"/>
                    <a:pt x="109" y="96"/>
                    <a:pt x="109" y="96"/>
                  </a:cubicBezTo>
                  <a:cubicBezTo>
                    <a:pt x="109" y="104"/>
                    <a:pt x="104" y="108"/>
                    <a:pt x="94" y="108"/>
                  </a:cubicBezTo>
                  <a:lnTo>
                    <a:pt x="75" y="10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5"/>
            <p:cNvSpPr/>
            <p:nvPr/>
          </p:nvSpPr>
          <p:spPr bwMode="auto">
            <a:xfrm>
              <a:off x="3762" y="2276"/>
              <a:ext cx="258" cy="260"/>
            </a:xfrm>
            <a:custGeom>
              <a:avLst/>
              <a:gdLst>
                <a:gd name="T0" fmla="*/ 1 w 109"/>
                <a:gd name="T1" fmla="*/ 35 h 110"/>
                <a:gd name="T2" fmla="*/ 1 w 109"/>
                <a:gd name="T3" fmla="*/ 24 h 110"/>
                <a:gd name="T4" fmla="*/ 46 w 109"/>
                <a:gd name="T5" fmla="*/ 24 h 110"/>
                <a:gd name="T6" fmla="*/ 46 w 109"/>
                <a:gd name="T7" fmla="*/ 0 h 110"/>
                <a:gd name="T8" fmla="*/ 63 w 109"/>
                <a:gd name="T9" fmla="*/ 0 h 110"/>
                <a:gd name="T10" fmla="*/ 63 w 109"/>
                <a:gd name="T11" fmla="*/ 24 h 110"/>
                <a:gd name="T12" fmla="*/ 108 w 109"/>
                <a:gd name="T13" fmla="*/ 24 h 110"/>
                <a:gd name="T14" fmla="*/ 108 w 109"/>
                <a:gd name="T15" fmla="*/ 35 h 110"/>
                <a:gd name="T16" fmla="*/ 64 w 109"/>
                <a:gd name="T17" fmla="*/ 35 h 110"/>
                <a:gd name="T18" fmla="*/ 109 w 109"/>
                <a:gd name="T19" fmla="*/ 100 h 110"/>
                <a:gd name="T20" fmla="*/ 109 w 109"/>
                <a:gd name="T21" fmla="*/ 110 h 110"/>
                <a:gd name="T22" fmla="*/ 55 w 109"/>
                <a:gd name="T23" fmla="*/ 66 h 110"/>
                <a:gd name="T24" fmla="*/ 0 w 109"/>
                <a:gd name="T25" fmla="*/ 110 h 110"/>
                <a:gd name="T26" fmla="*/ 0 w 109"/>
                <a:gd name="T27" fmla="*/ 100 h 110"/>
                <a:gd name="T28" fmla="*/ 45 w 109"/>
                <a:gd name="T29" fmla="*/ 35 h 110"/>
                <a:gd name="T30" fmla="*/ 1 w 109"/>
                <a:gd name="T31" fmla="*/ 3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10">
                  <a:moveTo>
                    <a:pt x="1" y="35"/>
                  </a:moveTo>
                  <a:cubicBezTo>
                    <a:pt x="1" y="24"/>
                    <a:pt x="1" y="24"/>
                    <a:pt x="1" y="24"/>
                  </a:cubicBezTo>
                  <a:cubicBezTo>
                    <a:pt x="46" y="24"/>
                    <a:pt x="46" y="24"/>
                    <a:pt x="46" y="24"/>
                  </a:cubicBezTo>
                  <a:cubicBezTo>
                    <a:pt x="46" y="0"/>
                    <a:pt x="46" y="0"/>
                    <a:pt x="46" y="0"/>
                  </a:cubicBezTo>
                  <a:cubicBezTo>
                    <a:pt x="63" y="0"/>
                    <a:pt x="63" y="0"/>
                    <a:pt x="63" y="0"/>
                  </a:cubicBezTo>
                  <a:cubicBezTo>
                    <a:pt x="63" y="24"/>
                    <a:pt x="63" y="24"/>
                    <a:pt x="63" y="24"/>
                  </a:cubicBezTo>
                  <a:cubicBezTo>
                    <a:pt x="108" y="24"/>
                    <a:pt x="108" y="24"/>
                    <a:pt x="108" y="24"/>
                  </a:cubicBezTo>
                  <a:cubicBezTo>
                    <a:pt x="108" y="35"/>
                    <a:pt x="108" y="35"/>
                    <a:pt x="108" y="35"/>
                  </a:cubicBezTo>
                  <a:cubicBezTo>
                    <a:pt x="64" y="35"/>
                    <a:pt x="64" y="35"/>
                    <a:pt x="64" y="35"/>
                  </a:cubicBezTo>
                  <a:cubicBezTo>
                    <a:pt x="65" y="65"/>
                    <a:pt x="81" y="86"/>
                    <a:pt x="109" y="100"/>
                  </a:cubicBezTo>
                  <a:cubicBezTo>
                    <a:pt x="109" y="110"/>
                    <a:pt x="109" y="110"/>
                    <a:pt x="109" y="110"/>
                  </a:cubicBezTo>
                  <a:cubicBezTo>
                    <a:pt x="82" y="100"/>
                    <a:pt x="64" y="85"/>
                    <a:pt x="55" y="66"/>
                  </a:cubicBezTo>
                  <a:cubicBezTo>
                    <a:pt x="46" y="85"/>
                    <a:pt x="27" y="100"/>
                    <a:pt x="0" y="110"/>
                  </a:cubicBezTo>
                  <a:cubicBezTo>
                    <a:pt x="0" y="100"/>
                    <a:pt x="0" y="100"/>
                    <a:pt x="0" y="100"/>
                  </a:cubicBezTo>
                  <a:cubicBezTo>
                    <a:pt x="29" y="86"/>
                    <a:pt x="44" y="64"/>
                    <a:pt x="45" y="35"/>
                  </a:cubicBezTo>
                  <a:lnTo>
                    <a:pt x="1"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46"/>
            <p:cNvSpPr>
              <a:spLocks noEditPoints="1"/>
            </p:cNvSpPr>
            <p:nvPr/>
          </p:nvSpPr>
          <p:spPr bwMode="auto">
            <a:xfrm>
              <a:off x="4050" y="2276"/>
              <a:ext cx="260" cy="260"/>
            </a:xfrm>
            <a:custGeom>
              <a:avLst/>
              <a:gdLst>
                <a:gd name="T0" fmla="*/ 13 w 110"/>
                <a:gd name="T1" fmla="*/ 24 h 110"/>
                <a:gd name="T2" fmla="*/ 30 w 110"/>
                <a:gd name="T3" fmla="*/ 18 h 110"/>
                <a:gd name="T4" fmla="*/ 44 w 110"/>
                <a:gd name="T5" fmla="*/ 24 h 110"/>
                <a:gd name="T6" fmla="*/ 65 w 110"/>
                <a:gd name="T7" fmla="*/ 18 h 110"/>
                <a:gd name="T8" fmla="*/ 79 w 110"/>
                <a:gd name="T9" fmla="*/ 24 h 110"/>
                <a:gd name="T10" fmla="*/ 97 w 110"/>
                <a:gd name="T11" fmla="*/ 31 h 110"/>
                <a:gd name="T12" fmla="*/ 79 w 110"/>
                <a:gd name="T13" fmla="*/ 37 h 110"/>
                <a:gd name="T14" fmla="*/ 100 w 110"/>
                <a:gd name="T15" fmla="*/ 44 h 110"/>
                <a:gd name="T16" fmla="*/ 79 w 110"/>
                <a:gd name="T17" fmla="*/ 51 h 110"/>
                <a:gd name="T18" fmla="*/ 108 w 110"/>
                <a:gd name="T19" fmla="*/ 59 h 110"/>
                <a:gd name="T20" fmla="*/ 110 w 110"/>
                <a:gd name="T21" fmla="*/ 73 h 110"/>
                <a:gd name="T22" fmla="*/ 90 w 110"/>
                <a:gd name="T23" fmla="*/ 75 h 110"/>
                <a:gd name="T24" fmla="*/ 76 w 110"/>
                <a:gd name="T25" fmla="*/ 93 h 110"/>
                <a:gd name="T26" fmla="*/ 34 w 110"/>
                <a:gd name="T27" fmla="*/ 74 h 110"/>
                <a:gd name="T28" fmla="*/ 20 w 110"/>
                <a:gd name="T29" fmla="*/ 93 h 110"/>
                <a:gd name="T30" fmla="*/ 0 w 110"/>
                <a:gd name="T31" fmla="*/ 80 h 110"/>
                <a:gd name="T32" fmla="*/ 25 w 110"/>
                <a:gd name="T33" fmla="*/ 59 h 110"/>
                <a:gd name="T34" fmla="*/ 1 w 110"/>
                <a:gd name="T35" fmla="*/ 51 h 110"/>
                <a:gd name="T36" fmla="*/ 30 w 110"/>
                <a:gd name="T37" fmla="*/ 44 h 110"/>
                <a:gd name="T38" fmla="*/ 10 w 110"/>
                <a:gd name="T39" fmla="*/ 37 h 110"/>
                <a:gd name="T40" fmla="*/ 30 w 110"/>
                <a:gd name="T41" fmla="*/ 31 h 110"/>
                <a:gd name="T42" fmla="*/ 2 w 110"/>
                <a:gd name="T43" fmla="*/ 23 h 110"/>
                <a:gd name="T44" fmla="*/ 46 w 110"/>
                <a:gd name="T45" fmla="*/ 6 h 110"/>
                <a:gd name="T46" fmla="*/ 64 w 110"/>
                <a:gd name="T47" fmla="*/ 0 h 110"/>
                <a:gd name="T48" fmla="*/ 107 w 110"/>
                <a:gd name="T49" fmla="*/ 6 h 110"/>
                <a:gd name="T50" fmla="*/ 93 w 110"/>
                <a:gd name="T51" fmla="*/ 23 h 110"/>
                <a:gd name="T52" fmla="*/ 17 w 110"/>
                <a:gd name="T53" fmla="*/ 14 h 110"/>
                <a:gd name="T54" fmla="*/ 2 w 110"/>
                <a:gd name="T55" fmla="*/ 23 h 110"/>
                <a:gd name="T56" fmla="*/ 4 w 110"/>
                <a:gd name="T57" fmla="*/ 102 h 110"/>
                <a:gd name="T58" fmla="*/ 47 w 110"/>
                <a:gd name="T59" fmla="*/ 77 h 110"/>
                <a:gd name="T60" fmla="*/ 63 w 110"/>
                <a:gd name="T61" fmla="*/ 81 h 110"/>
                <a:gd name="T62" fmla="*/ 105 w 110"/>
                <a:gd name="T63" fmla="*/ 110 h 110"/>
                <a:gd name="T64" fmla="*/ 4 w 110"/>
                <a:gd name="T65" fmla="*/ 110 h 110"/>
                <a:gd name="T66" fmla="*/ 34 w 110"/>
                <a:gd name="T67" fmla="*/ 66 h 110"/>
                <a:gd name="T68" fmla="*/ 67 w 110"/>
                <a:gd name="T69" fmla="*/ 59 h 110"/>
                <a:gd name="T70" fmla="*/ 44 w 110"/>
                <a:gd name="T71" fmla="*/ 31 h 110"/>
                <a:gd name="T72" fmla="*/ 65 w 110"/>
                <a:gd name="T73" fmla="*/ 37 h 110"/>
                <a:gd name="T74" fmla="*/ 44 w 110"/>
                <a:gd name="T75" fmla="*/ 31 h 110"/>
                <a:gd name="T76" fmla="*/ 44 w 110"/>
                <a:gd name="T77" fmla="*/ 51 h 110"/>
                <a:gd name="T78" fmla="*/ 65 w 110"/>
                <a:gd name="T79"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13" y="31"/>
                  </a:moveTo>
                  <a:cubicBezTo>
                    <a:pt x="13" y="24"/>
                    <a:pt x="13" y="24"/>
                    <a:pt x="13" y="24"/>
                  </a:cubicBezTo>
                  <a:cubicBezTo>
                    <a:pt x="30" y="24"/>
                    <a:pt x="30" y="24"/>
                    <a:pt x="30" y="24"/>
                  </a:cubicBezTo>
                  <a:cubicBezTo>
                    <a:pt x="30" y="18"/>
                    <a:pt x="30" y="18"/>
                    <a:pt x="30" y="18"/>
                  </a:cubicBezTo>
                  <a:cubicBezTo>
                    <a:pt x="44" y="18"/>
                    <a:pt x="44" y="18"/>
                    <a:pt x="44" y="18"/>
                  </a:cubicBezTo>
                  <a:cubicBezTo>
                    <a:pt x="44" y="24"/>
                    <a:pt x="44" y="24"/>
                    <a:pt x="44" y="24"/>
                  </a:cubicBezTo>
                  <a:cubicBezTo>
                    <a:pt x="65" y="24"/>
                    <a:pt x="65" y="24"/>
                    <a:pt x="65" y="24"/>
                  </a:cubicBezTo>
                  <a:cubicBezTo>
                    <a:pt x="65" y="18"/>
                    <a:pt x="65" y="18"/>
                    <a:pt x="65" y="18"/>
                  </a:cubicBezTo>
                  <a:cubicBezTo>
                    <a:pt x="79" y="18"/>
                    <a:pt x="79" y="18"/>
                    <a:pt x="79" y="18"/>
                  </a:cubicBezTo>
                  <a:cubicBezTo>
                    <a:pt x="79" y="24"/>
                    <a:pt x="79" y="24"/>
                    <a:pt x="79" y="24"/>
                  </a:cubicBezTo>
                  <a:cubicBezTo>
                    <a:pt x="97" y="24"/>
                    <a:pt x="97" y="24"/>
                    <a:pt x="97" y="24"/>
                  </a:cubicBezTo>
                  <a:cubicBezTo>
                    <a:pt x="97" y="31"/>
                    <a:pt x="97" y="31"/>
                    <a:pt x="97" y="31"/>
                  </a:cubicBezTo>
                  <a:cubicBezTo>
                    <a:pt x="79" y="31"/>
                    <a:pt x="79" y="31"/>
                    <a:pt x="79" y="31"/>
                  </a:cubicBezTo>
                  <a:cubicBezTo>
                    <a:pt x="79" y="37"/>
                    <a:pt x="79" y="37"/>
                    <a:pt x="79" y="37"/>
                  </a:cubicBezTo>
                  <a:cubicBezTo>
                    <a:pt x="100" y="37"/>
                    <a:pt x="100" y="37"/>
                    <a:pt x="100" y="37"/>
                  </a:cubicBezTo>
                  <a:cubicBezTo>
                    <a:pt x="100" y="44"/>
                    <a:pt x="100" y="44"/>
                    <a:pt x="100" y="44"/>
                  </a:cubicBezTo>
                  <a:cubicBezTo>
                    <a:pt x="79" y="44"/>
                    <a:pt x="79" y="44"/>
                    <a:pt x="79" y="44"/>
                  </a:cubicBezTo>
                  <a:cubicBezTo>
                    <a:pt x="79" y="51"/>
                    <a:pt x="79" y="51"/>
                    <a:pt x="79" y="51"/>
                  </a:cubicBezTo>
                  <a:cubicBezTo>
                    <a:pt x="108" y="51"/>
                    <a:pt x="108" y="51"/>
                    <a:pt x="108" y="51"/>
                  </a:cubicBezTo>
                  <a:cubicBezTo>
                    <a:pt x="108" y="59"/>
                    <a:pt x="108" y="59"/>
                    <a:pt x="108" y="59"/>
                  </a:cubicBezTo>
                  <a:cubicBezTo>
                    <a:pt x="84" y="59"/>
                    <a:pt x="84" y="59"/>
                    <a:pt x="84" y="59"/>
                  </a:cubicBezTo>
                  <a:cubicBezTo>
                    <a:pt x="90" y="64"/>
                    <a:pt x="99" y="69"/>
                    <a:pt x="110" y="73"/>
                  </a:cubicBezTo>
                  <a:cubicBezTo>
                    <a:pt x="110" y="80"/>
                    <a:pt x="110" y="80"/>
                    <a:pt x="110" y="80"/>
                  </a:cubicBezTo>
                  <a:cubicBezTo>
                    <a:pt x="102" y="79"/>
                    <a:pt x="96" y="77"/>
                    <a:pt x="90" y="75"/>
                  </a:cubicBezTo>
                  <a:cubicBezTo>
                    <a:pt x="90" y="93"/>
                    <a:pt x="90" y="93"/>
                    <a:pt x="90" y="93"/>
                  </a:cubicBezTo>
                  <a:cubicBezTo>
                    <a:pt x="76" y="93"/>
                    <a:pt x="76" y="93"/>
                    <a:pt x="76" y="93"/>
                  </a:cubicBezTo>
                  <a:cubicBezTo>
                    <a:pt x="76" y="74"/>
                    <a:pt x="76" y="74"/>
                    <a:pt x="76" y="74"/>
                  </a:cubicBezTo>
                  <a:cubicBezTo>
                    <a:pt x="34" y="74"/>
                    <a:pt x="34" y="74"/>
                    <a:pt x="34" y="74"/>
                  </a:cubicBezTo>
                  <a:cubicBezTo>
                    <a:pt x="34" y="93"/>
                    <a:pt x="34" y="93"/>
                    <a:pt x="34" y="93"/>
                  </a:cubicBezTo>
                  <a:cubicBezTo>
                    <a:pt x="20" y="93"/>
                    <a:pt x="20" y="93"/>
                    <a:pt x="20" y="93"/>
                  </a:cubicBezTo>
                  <a:cubicBezTo>
                    <a:pt x="20" y="74"/>
                    <a:pt x="20" y="74"/>
                    <a:pt x="20" y="74"/>
                  </a:cubicBezTo>
                  <a:cubicBezTo>
                    <a:pt x="15" y="77"/>
                    <a:pt x="8" y="79"/>
                    <a:pt x="0" y="80"/>
                  </a:cubicBezTo>
                  <a:cubicBezTo>
                    <a:pt x="0" y="73"/>
                    <a:pt x="0" y="73"/>
                    <a:pt x="0" y="73"/>
                  </a:cubicBezTo>
                  <a:cubicBezTo>
                    <a:pt x="11" y="69"/>
                    <a:pt x="19" y="65"/>
                    <a:pt x="25" y="59"/>
                  </a:cubicBezTo>
                  <a:cubicBezTo>
                    <a:pt x="1" y="59"/>
                    <a:pt x="1" y="59"/>
                    <a:pt x="1" y="59"/>
                  </a:cubicBezTo>
                  <a:cubicBezTo>
                    <a:pt x="1" y="51"/>
                    <a:pt x="1" y="51"/>
                    <a:pt x="1" y="51"/>
                  </a:cubicBezTo>
                  <a:cubicBezTo>
                    <a:pt x="30" y="51"/>
                    <a:pt x="30" y="51"/>
                    <a:pt x="30" y="51"/>
                  </a:cubicBezTo>
                  <a:cubicBezTo>
                    <a:pt x="30" y="44"/>
                    <a:pt x="30" y="44"/>
                    <a:pt x="30" y="44"/>
                  </a:cubicBezTo>
                  <a:cubicBezTo>
                    <a:pt x="10" y="44"/>
                    <a:pt x="10" y="44"/>
                    <a:pt x="10" y="44"/>
                  </a:cubicBezTo>
                  <a:cubicBezTo>
                    <a:pt x="10" y="37"/>
                    <a:pt x="10" y="37"/>
                    <a:pt x="10" y="37"/>
                  </a:cubicBezTo>
                  <a:cubicBezTo>
                    <a:pt x="30" y="37"/>
                    <a:pt x="30" y="37"/>
                    <a:pt x="30" y="37"/>
                  </a:cubicBezTo>
                  <a:cubicBezTo>
                    <a:pt x="30" y="31"/>
                    <a:pt x="30" y="31"/>
                    <a:pt x="30" y="31"/>
                  </a:cubicBezTo>
                  <a:lnTo>
                    <a:pt x="13" y="31"/>
                  </a:lnTo>
                  <a:close/>
                  <a:moveTo>
                    <a:pt x="2" y="23"/>
                  </a:moveTo>
                  <a:cubicBezTo>
                    <a:pt x="2" y="6"/>
                    <a:pt x="2" y="6"/>
                    <a:pt x="2" y="6"/>
                  </a:cubicBezTo>
                  <a:cubicBezTo>
                    <a:pt x="46" y="6"/>
                    <a:pt x="46" y="6"/>
                    <a:pt x="46" y="6"/>
                  </a:cubicBezTo>
                  <a:cubicBezTo>
                    <a:pt x="46" y="0"/>
                    <a:pt x="46" y="0"/>
                    <a:pt x="46" y="0"/>
                  </a:cubicBezTo>
                  <a:cubicBezTo>
                    <a:pt x="64" y="0"/>
                    <a:pt x="64" y="0"/>
                    <a:pt x="64" y="0"/>
                  </a:cubicBezTo>
                  <a:cubicBezTo>
                    <a:pt x="64" y="6"/>
                    <a:pt x="64" y="6"/>
                    <a:pt x="64" y="6"/>
                  </a:cubicBezTo>
                  <a:cubicBezTo>
                    <a:pt x="107" y="6"/>
                    <a:pt x="107" y="6"/>
                    <a:pt x="107" y="6"/>
                  </a:cubicBezTo>
                  <a:cubicBezTo>
                    <a:pt x="107" y="23"/>
                    <a:pt x="107" y="23"/>
                    <a:pt x="107" y="23"/>
                  </a:cubicBezTo>
                  <a:cubicBezTo>
                    <a:pt x="93" y="23"/>
                    <a:pt x="93" y="23"/>
                    <a:pt x="93" y="23"/>
                  </a:cubicBezTo>
                  <a:cubicBezTo>
                    <a:pt x="93" y="14"/>
                    <a:pt x="93" y="14"/>
                    <a:pt x="93" y="14"/>
                  </a:cubicBezTo>
                  <a:cubicBezTo>
                    <a:pt x="17" y="14"/>
                    <a:pt x="17" y="14"/>
                    <a:pt x="17" y="14"/>
                  </a:cubicBezTo>
                  <a:cubicBezTo>
                    <a:pt x="17" y="23"/>
                    <a:pt x="17" y="23"/>
                    <a:pt x="17" y="23"/>
                  </a:cubicBezTo>
                  <a:lnTo>
                    <a:pt x="2" y="23"/>
                  </a:lnTo>
                  <a:close/>
                  <a:moveTo>
                    <a:pt x="4" y="110"/>
                  </a:moveTo>
                  <a:cubicBezTo>
                    <a:pt x="4" y="102"/>
                    <a:pt x="4" y="102"/>
                    <a:pt x="4" y="102"/>
                  </a:cubicBezTo>
                  <a:cubicBezTo>
                    <a:pt x="34" y="99"/>
                    <a:pt x="48" y="93"/>
                    <a:pt x="47" y="82"/>
                  </a:cubicBezTo>
                  <a:cubicBezTo>
                    <a:pt x="47" y="77"/>
                    <a:pt x="47" y="77"/>
                    <a:pt x="47" y="77"/>
                  </a:cubicBezTo>
                  <a:cubicBezTo>
                    <a:pt x="63" y="77"/>
                    <a:pt x="63" y="77"/>
                    <a:pt x="63" y="77"/>
                  </a:cubicBezTo>
                  <a:cubicBezTo>
                    <a:pt x="63" y="81"/>
                    <a:pt x="63" y="81"/>
                    <a:pt x="63" y="81"/>
                  </a:cubicBezTo>
                  <a:cubicBezTo>
                    <a:pt x="62" y="92"/>
                    <a:pt x="76" y="99"/>
                    <a:pt x="105" y="102"/>
                  </a:cubicBezTo>
                  <a:cubicBezTo>
                    <a:pt x="105" y="110"/>
                    <a:pt x="105" y="110"/>
                    <a:pt x="105" y="110"/>
                  </a:cubicBezTo>
                  <a:cubicBezTo>
                    <a:pt x="81" y="109"/>
                    <a:pt x="64" y="105"/>
                    <a:pt x="55" y="97"/>
                  </a:cubicBezTo>
                  <a:cubicBezTo>
                    <a:pt x="48" y="105"/>
                    <a:pt x="31" y="109"/>
                    <a:pt x="4" y="110"/>
                  </a:cubicBezTo>
                  <a:close/>
                  <a:moveTo>
                    <a:pt x="42" y="59"/>
                  </a:moveTo>
                  <a:cubicBezTo>
                    <a:pt x="40" y="62"/>
                    <a:pt x="37" y="64"/>
                    <a:pt x="34" y="66"/>
                  </a:cubicBezTo>
                  <a:cubicBezTo>
                    <a:pt x="75" y="66"/>
                    <a:pt x="75" y="66"/>
                    <a:pt x="75" y="66"/>
                  </a:cubicBezTo>
                  <a:cubicBezTo>
                    <a:pt x="72" y="64"/>
                    <a:pt x="69" y="62"/>
                    <a:pt x="67" y="59"/>
                  </a:cubicBezTo>
                  <a:lnTo>
                    <a:pt x="42" y="59"/>
                  </a:lnTo>
                  <a:close/>
                  <a:moveTo>
                    <a:pt x="44" y="31"/>
                  </a:moveTo>
                  <a:cubicBezTo>
                    <a:pt x="44" y="37"/>
                    <a:pt x="44" y="37"/>
                    <a:pt x="44" y="37"/>
                  </a:cubicBezTo>
                  <a:cubicBezTo>
                    <a:pt x="65" y="37"/>
                    <a:pt x="65" y="37"/>
                    <a:pt x="65" y="37"/>
                  </a:cubicBezTo>
                  <a:cubicBezTo>
                    <a:pt x="65" y="31"/>
                    <a:pt x="65" y="31"/>
                    <a:pt x="65" y="31"/>
                  </a:cubicBezTo>
                  <a:lnTo>
                    <a:pt x="44" y="31"/>
                  </a:lnTo>
                  <a:close/>
                  <a:moveTo>
                    <a:pt x="44" y="44"/>
                  </a:moveTo>
                  <a:cubicBezTo>
                    <a:pt x="44" y="51"/>
                    <a:pt x="44" y="51"/>
                    <a:pt x="44" y="51"/>
                  </a:cubicBezTo>
                  <a:cubicBezTo>
                    <a:pt x="65" y="51"/>
                    <a:pt x="65" y="51"/>
                    <a:pt x="65" y="51"/>
                  </a:cubicBezTo>
                  <a:cubicBezTo>
                    <a:pt x="65" y="44"/>
                    <a:pt x="65" y="44"/>
                    <a:pt x="65" y="44"/>
                  </a:cubicBezTo>
                  <a:lnTo>
                    <a:pt x="44" y="4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47"/>
            <p:cNvSpPr/>
            <p:nvPr/>
          </p:nvSpPr>
          <p:spPr bwMode="auto">
            <a:xfrm>
              <a:off x="1582" y="2626"/>
              <a:ext cx="73" cy="92"/>
            </a:xfrm>
            <a:custGeom>
              <a:avLst/>
              <a:gdLst>
                <a:gd name="T0" fmla="*/ 0 w 31"/>
                <a:gd name="T1" fmla="*/ 31 h 39"/>
                <a:gd name="T2" fmla="*/ 0 w 31"/>
                <a:gd name="T3" fmla="*/ 26 h 39"/>
                <a:gd name="T4" fmla="*/ 16 w 31"/>
                <a:gd name="T5" fmla="*/ 35 h 39"/>
                <a:gd name="T6" fmla="*/ 25 w 31"/>
                <a:gd name="T7" fmla="*/ 29 h 39"/>
                <a:gd name="T8" fmla="*/ 16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8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6" y="35"/>
                  </a:cubicBezTo>
                  <a:cubicBezTo>
                    <a:pt x="22" y="35"/>
                    <a:pt x="25" y="33"/>
                    <a:pt x="25" y="29"/>
                  </a:cubicBezTo>
                  <a:cubicBezTo>
                    <a:pt x="25" y="25"/>
                    <a:pt x="22" y="22"/>
                    <a:pt x="16" y="21"/>
                  </a:cubicBezTo>
                  <a:cubicBezTo>
                    <a:pt x="6" y="20"/>
                    <a:pt x="1" y="16"/>
                    <a:pt x="1" y="10"/>
                  </a:cubicBezTo>
                  <a:cubicBezTo>
                    <a:pt x="1" y="3"/>
                    <a:pt x="6" y="0"/>
                    <a:pt x="15" y="0"/>
                  </a:cubicBezTo>
                  <a:cubicBezTo>
                    <a:pt x="24" y="0"/>
                    <a:pt x="29" y="4"/>
                    <a:pt x="30" y="11"/>
                  </a:cubicBezTo>
                  <a:cubicBezTo>
                    <a:pt x="24" y="11"/>
                    <a:pt x="24" y="11"/>
                    <a:pt x="24" y="11"/>
                  </a:cubicBezTo>
                  <a:cubicBezTo>
                    <a:pt x="23" y="6"/>
                    <a:pt x="20" y="4"/>
                    <a:pt x="15" y="4"/>
                  </a:cubicBezTo>
                  <a:cubicBezTo>
                    <a:pt x="10" y="4"/>
                    <a:pt x="8" y="6"/>
                    <a:pt x="8" y="10"/>
                  </a:cubicBezTo>
                  <a:cubicBezTo>
                    <a:pt x="7" y="14"/>
                    <a:pt x="10" y="16"/>
                    <a:pt x="16" y="17"/>
                  </a:cubicBezTo>
                  <a:cubicBezTo>
                    <a:pt x="26" y="18"/>
                    <a:pt x="31" y="22"/>
                    <a:pt x="31" y="28"/>
                  </a:cubicBezTo>
                  <a:cubicBezTo>
                    <a:pt x="31" y="35"/>
                    <a:pt x="26" y="39"/>
                    <a:pt x="16" y="39"/>
                  </a:cubicBezTo>
                  <a:cubicBezTo>
                    <a:pt x="9" y="39"/>
                    <a:pt x="4" y="36"/>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48"/>
            <p:cNvSpPr/>
            <p:nvPr/>
          </p:nvSpPr>
          <p:spPr bwMode="auto">
            <a:xfrm>
              <a:off x="1669" y="2626"/>
              <a:ext cx="76" cy="90"/>
            </a:xfrm>
            <a:custGeom>
              <a:avLst/>
              <a:gdLst>
                <a:gd name="T0" fmla="*/ 0 w 76"/>
                <a:gd name="T1" fmla="*/ 90 h 90"/>
                <a:gd name="T2" fmla="*/ 0 w 76"/>
                <a:gd name="T3" fmla="*/ 0 h 90"/>
                <a:gd name="T4" fmla="*/ 14 w 76"/>
                <a:gd name="T5" fmla="*/ 0 h 90"/>
                <a:gd name="T6" fmla="*/ 14 w 76"/>
                <a:gd name="T7" fmla="*/ 40 h 90"/>
                <a:gd name="T8" fmla="*/ 62 w 76"/>
                <a:gd name="T9" fmla="*/ 40 h 90"/>
                <a:gd name="T10" fmla="*/ 62 w 76"/>
                <a:gd name="T11" fmla="*/ 0 h 90"/>
                <a:gd name="T12" fmla="*/ 76 w 76"/>
                <a:gd name="T13" fmla="*/ 0 h 90"/>
                <a:gd name="T14" fmla="*/ 76 w 76"/>
                <a:gd name="T15" fmla="*/ 90 h 90"/>
                <a:gd name="T16" fmla="*/ 62 w 76"/>
                <a:gd name="T17" fmla="*/ 90 h 90"/>
                <a:gd name="T18" fmla="*/ 62 w 76"/>
                <a:gd name="T19" fmla="*/ 49 h 90"/>
                <a:gd name="T20" fmla="*/ 14 w 76"/>
                <a:gd name="T21" fmla="*/ 49 h 90"/>
                <a:gd name="T22" fmla="*/ 14 w 76"/>
                <a:gd name="T23" fmla="*/ 90 h 90"/>
                <a:gd name="T24" fmla="*/ 0 w 7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90">
                  <a:moveTo>
                    <a:pt x="0" y="90"/>
                  </a:moveTo>
                  <a:lnTo>
                    <a:pt x="0" y="0"/>
                  </a:lnTo>
                  <a:lnTo>
                    <a:pt x="14" y="0"/>
                  </a:lnTo>
                  <a:lnTo>
                    <a:pt x="14" y="40"/>
                  </a:lnTo>
                  <a:lnTo>
                    <a:pt x="62" y="40"/>
                  </a:lnTo>
                  <a:lnTo>
                    <a:pt x="62" y="0"/>
                  </a:lnTo>
                  <a:lnTo>
                    <a:pt x="76" y="0"/>
                  </a:lnTo>
                  <a:lnTo>
                    <a:pt x="76" y="90"/>
                  </a:lnTo>
                  <a:lnTo>
                    <a:pt x="62" y="90"/>
                  </a:lnTo>
                  <a:lnTo>
                    <a:pt x="62" y="49"/>
                  </a:lnTo>
                  <a:lnTo>
                    <a:pt x="14" y="49"/>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9"/>
            <p:cNvSpPr/>
            <p:nvPr/>
          </p:nvSpPr>
          <p:spPr bwMode="auto">
            <a:xfrm>
              <a:off x="1759"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6 w 69"/>
                <a:gd name="T13" fmla="*/ 40 h 90"/>
                <a:gd name="T14" fmla="*/ 66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6" y="40"/>
                  </a:lnTo>
                  <a:lnTo>
                    <a:pt x="66" y="49"/>
                  </a:lnTo>
                  <a:lnTo>
                    <a:pt x="14" y="49"/>
                  </a:lnTo>
                  <a:lnTo>
                    <a:pt x="14" y="82"/>
                  </a:lnTo>
                  <a:lnTo>
                    <a:pt x="69" y="82"/>
                  </a:lnTo>
                  <a:lnTo>
                    <a:pt x="6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0"/>
            <p:cNvSpPr/>
            <p:nvPr/>
          </p:nvSpPr>
          <p:spPr bwMode="auto">
            <a:xfrm>
              <a:off x="1839" y="2626"/>
              <a:ext cx="76" cy="90"/>
            </a:xfrm>
            <a:custGeom>
              <a:avLst/>
              <a:gdLst>
                <a:gd name="T0" fmla="*/ 0 w 76"/>
                <a:gd name="T1" fmla="*/ 90 h 90"/>
                <a:gd name="T2" fmla="*/ 0 w 76"/>
                <a:gd name="T3" fmla="*/ 0 h 90"/>
                <a:gd name="T4" fmla="*/ 15 w 76"/>
                <a:gd name="T5" fmla="*/ 0 h 90"/>
                <a:gd name="T6" fmla="*/ 62 w 76"/>
                <a:gd name="T7" fmla="*/ 71 h 90"/>
                <a:gd name="T8" fmla="*/ 62 w 76"/>
                <a:gd name="T9" fmla="*/ 0 h 90"/>
                <a:gd name="T10" fmla="*/ 76 w 76"/>
                <a:gd name="T11" fmla="*/ 0 h 90"/>
                <a:gd name="T12" fmla="*/ 76 w 76"/>
                <a:gd name="T13" fmla="*/ 90 h 90"/>
                <a:gd name="T14" fmla="*/ 62 w 76"/>
                <a:gd name="T15" fmla="*/ 90 h 90"/>
                <a:gd name="T16" fmla="*/ 15 w 76"/>
                <a:gd name="T17" fmla="*/ 21 h 90"/>
                <a:gd name="T18" fmla="*/ 15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0"/>
                  </a:lnTo>
                  <a:lnTo>
                    <a:pt x="15" y="0"/>
                  </a:lnTo>
                  <a:lnTo>
                    <a:pt x="62" y="71"/>
                  </a:lnTo>
                  <a:lnTo>
                    <a:pt x="62" y="0"/>
                  </a:lnTo>
                  <a:lnTo>
                    <a:pt x="76" y="0"/>
                  </a:lnTo>
                  <a:lnTo>
                    <a:pt x="76" y="90"/>
                  </a:lnTo>
                  <a:lnTo>
                    <a:pt x="62" y="90"/>
                  </a:lnTo>
                  <a:lnTo>
                    <a:pt x="15" y="21"/>
                  </a:lnTo>
                  <a:lnTo>
                    <a:pt x="15"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1"/>
            <p:cNvSpPr/>
            <p:nvPr/>
          </p:nvSpPr>
          <p:spPr bwMode="auto">
            <a:xfrm>
              <a:off x="1924" y="2626"/>
              <a:ext cx="88" cy="90"/>
            </a:xfrm>
            <a:custGeom>
              <a:avLst/>
              <a:gdLst>
                <a:gd name="T0" fmla="*/ 36 w 88"/>
                <a:gd name="T1" fmla="*/ 90 h 90"/>
                <a:gd name="T2" fmla="*/ 36 w 88"/>
                <a:gd name="T3" fmla="*/ 54 h 90"/>
                <a:gd name="T4" fmla="*/ 0 w 88"/>
                <a:gd name="T5" fmla="*/ 0 h 90"/>
                <a:gd name="T6" fmla="*/ 17 w 88"/>
                <a:gd name="T7" fmla="*/ 0 h 90"/>
                <a:gd name="T8" fmla="*/ 45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5" y="42"/>
                  </a:lnTo>
                  <a:lnTo>
                    <a:pt x="71" y="0"/>
                  </a:lnTo>
                  <a:lnTo>
                    <a:pt x="88" y="0"/>
                  </a:lnTo>
                  <a:lnTo>
                    <a:pt x="50" y="54"/>
                  </a:lnTo>
                  <a:lnTo>
                    <a:pt x="50" y="90"/>
                  </a:lnTo>
                  <a:lnTo>
                    <a:pt x="36"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52"/>
            <p:cNvSpPr>
              <a:spLocks noEditPoints="1"/>
            </p:cNvSpPr>
            <p:nvPr/>
          </p:nvSpPr>
          <p:spPr bwMode="auto">
            <a:xfrm>
              <a:off x="2014" y="2626"/>
              <a:ext cx="90" cy="90"/>
            </a:xfrm>
            <a:custGeom>
              <a:avLst/>
              <a:gdLst>
                <a:gd name="T0" fmla="*/ 0 w 90"/>
                <a:gd name="T1" fmla="*/ 90 h 90"/>
                <a:gd name="T2" fmla="*/ 36 w 90"/>
                <a:gd name="T3" fmla="*/ 0 h 90"/>
                <a:gd name="T4" fmla="*/ 55 w 90"/>
                <a:gd name="T5" fmla="*/ 0 h 90"/>
                <a:gd name="T6" fmla="*/ 90 w 90"/>
                <a:gd name="T7" fmla="*/ 90 h 90"/>
                <a:gd name="T8" fmla="*/ 73 w 90"/>
                <a:gd name="T9" fmla="*/ 90 h 90"/>
                <a:gd name="T10" fmla="*/ 64 w 90"/>
                <a:gd name="T11" fmla="*/ 66 h 90"/>
                <a:gd name="T12" fmla="*/ 26 w 90"/>
                <a:gd name="T13" fmla="*/ 66 h 90"/>
                <a:gd name="T14" fmla="*/ 14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5" y="0"/>
                  </a:lnTo>
                  <a:lnTo>
                    <a:pt x="90" y="90"/>
                  </a:lnTo>
                  <a:lnTo>
                    <a:pt x="73" y="90"/>
                  </a:lnTo>
                  <a:lnTo>
                    <a:pt x="64" y="66"/>
                  </a:lnTo>
                  <a:lnTo>
                    <a:pt x="26" y="66"/>
                  </a:lnTo>
                  <a:lnTo>
                    <a:pt x="14"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53"/>
            <p:cNvSpPr/>
            <p:nvPr/>
          </p:nvSpPr>
          <p:spPr bwMode="auto">
            <a:xfrm>
              <a:off x="2111" y="2626"/>
              <a:ext cx="78" cy="90"/>
            </a:xfrm>
            <a:custGeom>
              <a:avLst/>
              <a:gdLst>
                <a:gd name="T0" fmla="*/ 0 w 78"/>
                <a:gd name="T1" fmla="*/ 90 h 90"/>
                <a:gd name="T2" fmla="*/ 0 w 78"/>
                <a:gd name="T3" fmla="*/ 0 h 90"/>
                <a:gd name="T4" fmla="*/ 14 w 78"/>
                <a:gd name="T5" fmla="*/ 0 h 90"/>
                <a:gd name="T6" fmla="*/ 61 w 78"/>
                <a:gd name="T7" fmla="*/ 71 h 90"/>
                <a:gd name="T8" fmla="*/ 61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1" y="71"/>
                  </a:lnTo>
                  <a:lnTo>
                    <a:pt x="61" y="0"/>
                  </a:lnTo>
                  <a:lnTo>
                    <a:pt x="78" y="0"/>
                  </a:lnTo>
                  <a:lnTo>
                    <a:pt x="78" y="90"/>
                  </a:lnTo>
                  <a:lnTo>
                    <a:pt x="64" y="90"/>
                  </a:lnTo>
                  <a:lnTo>
                    <a:pt x="14" y="21"/>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54"/>
            <p:cNvSpPr/>
            <p:nvPr/>
          </p:nvSpPr>
          <p:spPr bwMode="auto">
            <a:xfrm>
              <a:off x="2201" y="2626"/>
              <a:ext cx="85" cy="92"/>
            </a:xfrm>
            <a:custGeom>
              <a:avLst/>
              <a:gdLst>
                <a:gd name="T0" fmla="*/ 36 w 36"/>
                <a:gd name="T1" fmla="*/ 11 h 39"/>
                <a:gd name="T2" fmla="*/ 29 w 36"/>
                <a:gd name="T3" fmla="*/ 11 h 39"/>
                <a:gd name="T4" fmla="*/ 19 w 36"/>
                <a:gd name="T5" fmla="*/ 4 h 39"/>
                <a:gd name="T6" fmla="*/ 6 w 36"/>
                <a:gd name="T7" fmla="*/ 20 h 39"/>
                <a:gd name="T8" fmla="*/ 19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19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29" y="11"/>
                    <a:pt x="29" y="11"/>
                    <a:pt x="29" y="11"/>
                  </a:cubicBezTo>
                  <a:cubicBezTo>
                    <a:pt x="28" y="6"/>
                    <a:pt x="24" y="4"/>
                    <a:pt x="19" y="4"/>
                  </a:cubicBezTo>
                  <a:cubicBezTo>
                    <a:pt x="11" y="4"/>
                    <a:pt x="7" y="10"/>
                    <a:pt x="6" y="20"/>
                  </a:cubicBezTo>
                  <a:cubicBezTo>
                    <a:pt x="7" y="29"/>
                    <a:pt x="11" y="35"/>
                    <a:pt x="19" y="35"/>
                  </a:cubicBezTo>
                  <a:cubicBezTo>
                    <a:pt x="24"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7" y="39"/>
                    <a:pt x="19" y="39"/>
                  </a:cubicBezTo>
                  <a:cubicBezTo>
                    <a:pt x="7" y="39"/>
                    <a:pt x="0" y="32"/>
                    <a:pt x="0" y="20"/>
                  </a:cubicBezTo>
                  <a:cubicBezTo>
                    <a:pt x="1" y="7"/>
                    <a:pt x="7" y="0"/>
                    <a:pt x="19" y="0"/>
                  </a:cubicBezTo>
                  <a:cubicBezTo>
                    <a:pt x="28" y="0"/>
                    <a:pt x="33" y="4"/>
                    <a:pt x="36"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5"/>
            <p:cNvSpPr/>
            <p:nvPr/>
          </p:nvSpPr>
          <p:spPr bwMode="auto">
            <a:xfrm>
              <a:off x="2295" y="2626"/>
              <a:ext cx="76" cy="90"/>
            </a:xfrm>
            <a:custGeom>
              <a:avLst/>
              <a:gdLst>
                <a:gd name="T0" fmla="*/ 0 w 76"/>
                <a:gd name="T1" fmla="*/ 90 h 90"/>
                <a:gd name="T2" fmla="*/ 0 w 76"/>
                <a:gd name="T3" fmla="*/ 82 h 90"/>
                <a:gd name="T4" fmla="*/ 57 w 76"/>
                <a:gd name="T5" fmla="*/ 9 h 90"/>
                <a:gd name="T6" fmla="*/ 3 w 76"/>
                <a:gd name="T7" fmla="*/ 9 h 90"/>
                <a:gd name="T8" fmla="*/ 3 w 76"/>
                <a:gd name="T9" fmla="*/ 0 h 90"/>
                <a:gd name="T10" fmla="*/ 76 w 76"/>
                <a:gd name="T11" fmla="*/ 0 h 90"/>
                <a:gd name="T12" fmla="*/ 76 w 76"/>
                <a:gd name="T13" fmla="*/ 9 h 90"/>
                <a:gd name="T14" fmla="*/ 17 w 76"/>
                <a:gd name="T15" fmla="*/ 82 h 90"/>
                <a:gd name="T16" fmla="*/ 76 w 76"/>
                <a:gd name="T17" fmla="*/ 82 h 90"/>
                <a:gd name="T18" fmla="*/ 76 w 76"/>
                <a:gd name="T19" fmla="*/ 90 h 90"/>
                <a:gd name="T20" fmla="*/ 0 w 76"/>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90">
                  <a:moveTo>
                    <a:pt x="0" y="90"/>
                  </a:moveTo>
                  <a:lnTo>
                    <a:pt x="0" y="82"/>
                  </a:lnTo>
                  <a:lnTo>
                    <a:pt x="57" y="9"/>
                  </a:lnTo>
                  <a:lnTo>
                    <a:pt x="3" y="9"/>
                  </a:lnTo>
                  <a:lnTo>
                    <a:pt x="3" y="0"/>
                  </a:lnTo>
                  <a:lnTo>
                    <a:pt x="76" y="0"/>
                  </a:lnTo>
                  <a:lnTo>
                    <a:pt x="76" y="9"/>
                  </a:lnTo>
                  <a:lnTo>
                    <a:pt x="17" y="82"/>
                  </a:lnTo>
                  <a:lnTo>
                    <a:pt x="76" y="82"/>
                  </a:lnTo>
                  <a:lnTo>
                    <a:pt x="7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56"/>
            <p:cNvSpPr/>
            <p:nvPr/>
          </p:nvSpPr>
          <p:spPr bwMode="auto">
            <a:xfrm>
              <a:off x="2383" y="2626"/>
              <a:ext cx="78" cy="90"/>
            </a:xfrm>
            <a:custGeom>
              <a:avLst/>
              <a:gdLst>
                <a:gd name="T0" fmla="*/ 0 w 78"/>
                <a:gd name="T1" fmla="*/ 90 h 90"/>
                <a:gd name="T2" fmla="*/ 0 w 78"/>
                <a:gd name="T3" fmla="*/ 0 h 90"/>
                <a:gd name="T4" fmla="*/ 16 w 78"/>
                <a:gd name="T5" fmla="*/ 0 h 90"/>
                <a:gd name="T6" fmla="*/ 16 w 78"/>
                <a:gd name="T7" fmla="*/ 40 h 90"/>
                <a:gd name="T8" fmla="*/ 61 w 78"/>
                <a:gd name="T9" fmla="*/ 40 h 90"/>
                <a:gd name="T10" fmla="*/ 61 w 78"/>
                <a:gd name="T11" fmla="*/ 0 h 90"/>
                <a:gd name="T12" fmla="*/ 78 w 78"/>
                <a:gd name="T13" fmla="*/ 0 h 90"/>
                <a:gd name="T14" fmla="*/ 78 w 78"/>
                <a:gd name="T15" fmla="*/ 90 h 90"/>
                <a:gd name="T16" fmla="*/ 61 w 78"/>
                <a:gd name="T17" fmla="*/ 90 h 90"/>
                <a:gd name="T18" fmla="*/ 61 w 78"/>
                <a:gd name="T19" fmla="*/ 49 h 90"/>
                <a:gd name="T20" fmla="*/ 16 w 78"/>
                <a:gd name="T21" fmla="*/ 49 h 90"/>
                <a:gd name="T22" fmla="*/ 16 w 78"/>
                <a:gd name="T23" fmla="*/ 90 h 90"/>
                <a:gd name="T24" fmla="*/ 0 w 7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90">
                  <a:moveTo>
                    <a:pt x="0" y="90"/>
                  </a:moveTo>
                  <a:lnTo>
                    <a:pt x="0" y="0"/>
                  </a:lnTo>
                  <a:lnTo>
                    <a:pt x="16" y="0"/>
                  </a:lnTo>
                  <a:lnTo>
                    <a:pt x="16" y="40"/>
                  </a:lnTo>
                  <a:lnTo>
                    <a:pt x="61" y="40"/>
                  </a:lnTo>
                  <a:lnTo>
                    <a:pt x="61" y="0"/>
                  </a:lnTo>
                  <a:lnTo>
                    <a:pt x="78" y="0"/>
                  </a:lnTo>
                  <a:lnTo>
                    <a:pt x="78" y="90"/>
                  </a:lnTo>
                  <a:lnTo>
                    <a:pt x="61" y="90"/>
                  </a:lnTo>
                  <a:lnTo>
                    <a:pt x="61" y="49"/>
                  </a:lnTo>
                  <a:lnTo>
                    <a:pt x="16" y="49"/>
                  </a:lnTo>
                  <a:lnTo>
                    <a:pt x="1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Rectangle 57"/>
            <p:cNvSpPr>
              <a:spLocks noChangeArrowheads="1"/>
            </p:cNvSpPr>
            <p:nvPr/>
          </p:nvSpPr>
          <p:spPr bwMode="auto">
            <a:xfrm>
              <a:off x="2475"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4" name="Freeform 58"/>
            <p:cNvSpPr/>
            <p:nvPr/>
          </p:nvSpPr>
          <p:spPr bwMode="auto">
            <a:xfrm>
              <a:off x="2498" y="2626"/>
              <a:ext cx="88" cy="90"/>
            </a:xfrm>
            <a:custGeom>
              <a:avLst/>
              <a:gdLst>
                <a:gd name="T0" fmla="*/ 36 w 88"/>
                <a:gd name="T1" fmla="*/ 90 h 90"/>
                <a:gd name="T2" fmla="*/ 36 w 88"/>
                <a:gd name="T3" fmla="*/ 54 h 90"/>
                <a:gd name="T4" fmla="*/ 0 w 88"/>
                <a:gd name="T5" fmla="*/ 0 h 90"/>
                <a:gd name="T6" fmla="*/ 17 w 88"/>
                <a:gd name="T7" fmla="*/ 0 h 90"/>
                <a:gd name="T8" fmla="*/ 43 w 88"/>
                <a:gd name="T9" fmla="*/ 42 h 90"/>
                <a:gd name="T10" fmla="*/ 71 w 88"/>
                <a:gd name="T11" fmla="*/ 0 h 90"/>
                <a:gd name="T12" fmla="*/ 88 w 88"/>
                <a:gd name="T13" fmla="*/ 0 h 90"/>
                <a:gd name="T14" fmla="*/ 50 w 88"/>
                <a:gd name="T15" fmla="*/ 54 h 90"/>
                <a:gd name="T16" fmla="*/ 50 w 88"/>
                <a:gd name="T17" fmla="*/ 90 h 90"/>
                <a:gd name="T18" fmla="*/ 36 w 88"/>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0">
                  <a:moveTo>
                    <a:pt x="36" y="90"/>
                  </a:moveTo>
                  <a:lnTo>
                    <a:pt x="36" y="54"/>
                  </a:lnTo>
                  <a:lnTo>
                    <a:pt x="0" y="0"/>
                  </a:lnTo>
                  <a:lnTo>
                    <a:pt x="17" y="0"/>
                  </a:lnTo>
                  <a:lnTo>
                    <a:pt x="43" y="42"/>
                  </a:lnTo>
                  <a:lnTo>
                    <a:pt x="71" y="0"/>
                  </a:lnTo>
                  <a:lnTo>
                    <a:pt x="88" y="0"/>
                  </a:lnTo>
                  <a:lnTo>
                    <a:pt x="50" y="54"/>
                  </a:lnTo>
                  <a:lnTo>
                    <a:pt x="50" y="90"/>
                  </a:lnTo>
                  <a:lnTo>
                    <a:pt x="36"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9"/>
            <p:cNvSpPr/>
            <p:nvPr/>
          </p:nvSpPr>
          <p:spPr bwMode="auto">
            <a:xfrm>
              <a:off x="2593" y="2626"/>
              <a:ext cx="68" cy="90"/>
            </a:xfrm>
            <a:custGeom>
              <a:avLst/>
              <a:gdLst>
                <a:gd name="T0" fmla="*/ 0 w 68"/>
                <a:gd name="T1" fmla="*/ 90 h 90"/>
                <a:gd name="T2" fmla="*/ 0 w 68"/>
                <a:gd name="T3" fmla="*/ 0 h 90"/>
                <a:gd name="T4" fmla="*/ 68 w 68"/>
                <a:gd name="T5" fmla="*/ 0 h 90"/>
                <a:gd name="T6" fmla="*/ 68 w 68"/>
                <a:gd name="T7" fmla="*/ 9 h 90"/>
                <a:gd name="T8" fmla="*/ 14 w 68"/>
                <a:gd name="T9" fmla="*/ 9 h 90"/>
                <a:gd name="T10" fmla="*/ 14 w 68"/>
                <a:gd name="T11" fmla="*/ 40 h 90"/>
                <a:gd name="T12" fmla="*/ 66 w 68"/>
                <a:gd name="T13" fmla="*/ 40 h 90"/>
                <a:gd name="T14" fmla="*/ 66 w 68"/>
                <a:gd name="T15" fmla="*/ 49 h 90"/>
                <a:gd name="T16" fmla="*/ 14 w 68"/>
                <a:gd name="T17" fmla="*/ 49 h 90"/>
                <a:gd name="T18" fmla="*/ 14 w 68"/>
                <a:gd name="T19" fmla="*/ 82 h 90"/>
                <a:gd name="T20" fmla="*/ 68 w 68"/>
                <a:gd name="T21" fmla="*/ 82 h 90"/>
                <a:gd name="T22" fmla="*/ 68 w 68"/>
                <a:gd name="T23" fmla="*/ 90 h 90"/>
                <a:gd name="T24" fmla="*/ 0 w 68"/>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90">
                  <a:moveTo>
                    <a:pt x="0" y="90"/>
                  </a:moveTo>
                  <a:lnTo>
                    <a:pt x="0" y="0"/>
                  </a:lnTo>
                  <a:lnTo>
                    <a:pt x="68" y="0"/>
                  </a:lnTo>
                  <a:lnTo>
                    <a:pt x="68" y="9"/>
                  </a:lnTo>
                  <a:lnTo>
                    <a:pt x="14" y="9"/>
                  </a:lnTo>
                  <a:lnTo>
                    <a:pt x="14" y="40"/>
                  </a:lnTo>
                  <a:lnTo>
                    <a:pt x="66" y="40"/>
                  </a:lnTo>
                  <a:lnTo>
                    <a:pt x="66" y="49"/>
                  </a:lnTo>
                  <a:lnTo>
                    <a:pt x="14" y="49"/>
                  </a:lnTo>
                  <a:lnTo>
                    <a:pt x="14" y="82"/>
                  </a:lnTo>
                  <a:lnTo>
                    <a:pt x="68" y="82"/>
                  </a:lnTo>
                  <a:lnTo>
                    <a:pt x="68"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60"/>
            <p:cNvSpPr/>
            <p:nvPr/>
          </p:nvSpPr>
          <p:spPr bwMode="auto">
            <a:xfrm>
              <a:off x="2669" y="2626"/>
              <a:ext cx="87" cy="90"/>
            </a:xfrm>
            <a:custGeom>
              <a:avLst/>
              <a:gdLst>
                <a:gd name="T0" fmla="*/ 35 w 87"/>
                <a:gd name="T1" fmla="*/ 90 h 90"/>
                <a:gd name="T2" fmla="*/ 35 w 87"/>
                <a:gd name="T3" fmla="*/ 54 h 90"/>
                <a:gd name="T4" fmla="*/ 0 w 87"/>
                <a:gd name="T5" fmla="*/ 0 h 90"/>
                <a:gd name="T6" fmla="*/ 16 w 87"/>
                <a:gd name="T7" fmla="*/ 0 h 90"/>
                <a:gd name="T8" fmla="*/ 42 w 87"/>
                <a:gd name="T9" fmla="*/ 42 h 90"/>
                <a:gd name="T10" fmla="*/ 70 w 87"/>
                <a:gd name="T11" fmla="*/ 0 h 90"/>
                <a:gd name="T12" fmla="*/ 87 w 87"/>
                <a:gd name="T13" fmla="*/ 0 h 90"/>
                <a:gd name="T14" fmla="*/ 49 w 87"/>
                <a:gd name="T15" fmla="*/ 54 h 90"/>
                <a:gd name="T16" fmla="*/ 49 w 87"/>
                <a:gd name="T17" fmla="*/ 90 h 90"/>
                <a:gd name="T18" fmla="*/ 35 w 87"/>
                <a:gd name="T1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90">
                  <a:moveTo>
                    <a:pt x="35" y="90"/>
                  </a:moveTo>
                  <a:lnTo>
                    <a:pt x="35" y="54"/>
                  </a:lnTo>
                  <a:lnTo>
                    <a:pt x="0" y="0"/>
                  </a:lnTo>
                  <a:lnTo>
                    <a:pt x="16" y="0"/>
                  </a:lnTo>
                  <a:lnTo>
                    <a:pt x="42" y="42"/>
                  </a:lnTo>
                  <a:lnTo>
                    <a:pt x="70" y="0"/>
                  </a:lnTo>
                  <a:lnTo>
                    <a:pt x="87" y="0"/>
                  </a:lnTo>
                  <a:lnTo>
                    <a:pt x="49" y="54"/>
                  </a:lnTo>
                  <a:lnTo>
                    <a:pt x="49" y="90"/>
                  </a:lnTo>
                  <a:lnTo>
                    <a:pt x="35"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61"/>
            <p:cNvSpPr/>
            <p:nvPr/>
          </p:nvSpPr>
          <p:spPr bwMode="auto">
            <a:xfrm>
              <a:off x="2763" y="2626"/>
              <a:ext cx="80" cy="94"/>
            </a:xfrm>
            <a:custGeom>
              <a:avLst/>
              <a:gdLst>
                <a:gd name="T0" fmla="*/ 1 w 34"/>
                <a:gd name="T1" fmla="*/ 22 h 40"/>
                <a:gd name="T2" fmla="*/ 1 w 34"/>
                <a:gd name="T3" fmla="*/ 0 h 40"/>
                <a:gd name="T4" fmla="*/ 7 w 34"/>
                <a:gd name="T5" fmla="*/ 0 h 40"/>
                <a:gd name="T6" fmla="*/ 7 w 34"/>
                <a:gd name="T7" fmla="*/ 24 h 40"/>
                <a:gd name="T8" fmla="*/ 17 w 34"/>
                <a:gd name="T9" fmla="*/ 35 h 40"/>
                <a:gd name="T10" fmla="*/ 27 w 34"/>
                <a:gd name="T11" fmla="*/ 24 h 40"/>
                <a:gd name="T12" fmla="*/ 27 w 34"/>
                <a:gd name="T13" fmla="*/ 0 h 40"/>
                <a:gd name="T14" fmla="*/ 33 w 34"/>
                <a:gd name="T15" fmla="*/ 0 h 40"/>
                <a:gd name="T16" fmla="*/ 33 w 34"/>
                <a:gd name="T17" fmla="*/ 22 h 40"/>
                <a:gd name="T18" fmla="*/ 17 w 34"/>
                <a:gd name="T19" fmla="*/ 39 h 40"/>
                <a:gd name="T20" fmla="*/ 1 w 34"/>
                <a:gd name="T2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0">
                  <a:moveTo>
                    <a:pt x="1" y="22"/>
                  </a:moveTo>
                  <a:cubicBezTo>
                    <a:pt x="1" y="0"/>
                    <a:pt x="1" y="0"/>
                    <a:pt x="1" y="0"/>
                  </a:cubicBezTo>
                  <a:cubicBezTo>
                    <a:pt x="7" y="0"/>
                    <a:pt x="7" y="0"/>
                    <a:pt x="7" y="0"/>
                  </a:cubicBezTo>
                  <a:cubicBezTo>
                    <a:pt x="7" y="24"/>
                    <a:pt x="7" y="24"/>
                    <a:pt x="7" y="24"/>
                  </a:cubicBezTo>
                  <a:cubicBezTo>
                    <a:pt x="7" y="32"/>
                    <a:pt x="10" y="35"/>
                    <a:pt x="17" y="35"/>
                  </a:cubicBezTo>
                  <a:cubicBezTo>
                    <a:pt x="24" y="36"/>
                    <a:pt x="27" y="32"/>
                    <a:pt x="27" y="24"/>
                  </a:cubicBezTo>
                  <a:cubicBezTo>
                    <a:pt x="27" y="0"/>
                    <a:pt x="27" y="0"/>
                    <a:pt x="27" y="0"/>
                  </a:cubicBezTo>
                  <a:cubicBezTo>
                    <a:pt x="33" y="0"/>
                    <a:pt x="33" y="0"/>
                    <a:pt x="33" y="0"/>
                  </a:cubicBezTo>
                  <a:cubicBezTo>
                    <a:pt x="33" y="22"/>
                    <a:pt x="33" y="22"/>
                    <a:pt x="33" y="22"/>
                  </a:cubicBezTo>
                  <a:cubicBezTo>
                    <a:pt x="34" y="34"/>
                    <a:pt x="28" y="40"/>
                    <a:pt x="17" y="39"/>
                  </a:cubicBezTo>
                  <a:cubicBezTo>
                    <a:pt x="6" y="39"/>
                    <a:pt x="0" y="34"/>
                    <a:pt x="1"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62"/>
            <p:cNvSpPr>
              <a:spLocks noEditPoints="1"/>
            </p:cNvSpPr>
            <p:nvPr/>
          </p:nvSpPr>
          <p:spPr bwMode="auto">
            <a:xfrm>
              <a:off x="2848" y="2626"/>
              <a:ext cx="90" cy="90"/>
            </a:xfrm>
            <a:custGeom>
              <a:avLst/>
              <a:gdLst>
                <a:gd name="T0" fmla="*/ 0 w 90"/>
                <a:gd name="T1" fmla="*/ 90 h 90"/>
                <a:gd name="T2" fmla="*/ 35 w 90"/>
                <a:gd name="T3" fmla="*/ 0 h 90"/>
                <a:gd name="T4" fmla="*/ 54 w 90"/>
                <a:gd name="T5" fmla="*/ 0 h 90"/>
                <a:gd name="T6" fmla="*/ 90 w 90"/>
                <a:gd name="T7" fmla="*/ 90 h 90"/>
                <a:gd name="T8" fmla="*/ 73 w 90"/>
                <a:gd name="T9" fmla="*/ 90 h 90"/>
                <a:gd name="T10" fmla="*/ 64 w 90"/>
                <a:gd name="T11" fmla="*/ 66 h 90"/>
                <a:gd name="T12" fmla="*/ 26 w 90"/>
                <a:gd name="T13" fmla="*/ 66 h 90"/>
                <a:gd name="T14" fmla="*/ 17 w 90"/>
                <a:gd name="T15" fmla="*/ 90 h 90"/>
                <a:gd name="T16" fmla="*/ 0 w 90"/>
                <a:gd name="T17" fmla="*/ 90 h 90"/>
                <a:gd name="T18" fmla="*/ 45 w 90"/>
                <a:gd name="T19" fmla="*/ 14 h 90"/>
                <a:gd name="T20" fmla="*/ 28 w 90"/>
                <a:gd name="T21" fmla="*/ 56 h 90"/>
                <a:gd name="T22" fmla="*/ 61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0"/>
                  </a:lnTo>
                  <a:lnTo>
                    <a:pt x="54" y="0"/>
                  </a:lnTo>
                  <a:lnTo>
                    <a:pt x="90" y="90"/>
                  </a:lnTo>
                  <a:lnTo>
                    <a:pt x="73" y="90"/>
                  </a:lnTo>
                  <a:lnTo>
                    <a:pt x="64" y="66"/>
                  </a:lnTo>
                  <a:lnTo>
                    <a:pt x="26" y="66"/>
                  </a:lnTo>
                  <a:lnTo>
                    <a:pt x="17" y="90"/>
                  </a:lnTo>
                  <a:lnTo>
                    <a:pt x="0" y="90"/>
                  </a:lnTo>
                  <a:close/>
                  <a:moveTo>
                    <a:pt x="45" y="14"/>
                  </a:moveTo>
                  <a:lnTo>
                    <a:pt x="28" y="56"/>
                  </a:lnTo>
                  <a:lnTo>
                    <a:pt x="61"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63"/>
            <p:cNvSpPr/>
            <p:nvPr/>
          </p:nvSpPr>
          <p:spPr bwMode="auto">
            <a:xfrm>
              <a:off x="2945" y="2626"/>
              <a:ext cx="78" cy="90"/>
            </a:xfrm>
            <a:custGeom>
              <a:avLst/>
              <a:gdLst>
                <a:gd name="T0" fmla="*/ 0 w 78"/>
                <a:gd name="T1" fmla="*/ 90 h 90"/>
                <a:gd name="T2" fmla="*/ 0 w 78"/>
                <a:gd name="T3" fmla="*/ 0 h 90"/>
                <a:gd name="T4" fmla="*/ 16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6 w 78"/>
                <a:gd name="T17" fmla="*/ 21 h 90"/>
                <a:gd name="T18" fmla="*/ 16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6" y="0"/>
                  </a:lnTo>
                  <a:lnTo>
                    <a:pt x="64" y="71"/>
                  </a:lnTo>
                  <a:lnTo>
                    <a:pt x="64" y="0"/>
                  </a:lnTo>
                  <a:lnTo>
                    <a:pt x="78" y="0"/>
                  </a:lnTo>
                  <a:lnTo>
                    <a:pt x="78" y="90"/>
                  </a:lnTo>
                  <a:lnTo>
                    <a:pt x="64" y="90"/>
                  </a:lnTo>
                  <a:lnTo>
                    <a:pt x="16" y="21"/>
                  </a:lnTo>
                  <a:lnTo>
                    <a:pt x="16"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64"/>
            <p:cNvSpPr/>
            <p:nvPr/>
          </p:nvSpPr>
          <p:spPr bwMode="auto">
            <a:xfrm>
              <a:off x="3030" y="2626"/>
              <a:ext cx="90" cy="90"/>
            </a:xfrm>
            <a:custGeom>
              <a:avLst/>
              <a:gdLst>
                <a:gd name="T0" fmla="*/ 0 w 90"/>
                <a:gd name="T1" fmla="*/ 90 h 90"/>
                <a:gd name="T2" fmla="*/ 35 w 90"/>
                <a:gd name="T3" fmla="*/ 45 h 90"/>
                <a:gd name="T4" fmla="*/ 2 w 90"/>
                <a:gd name="T5" fmla="*/ 0 h 90"/>
                <a:gd name="T6" fmla="*/ 21 w 90"/>
                <a:gd name="T7" fmla="*/ 0 h 90"/>
                <a:gd name="T8" fmla="*/ 45 w 90"/>
                <a:gd name="T9" fmla="*/ 35 h 90"/>
                <a:gd name="T10" fmla="*/ 68 w 90"/>
                <a:gd name="T11" fmla="*/ 0 h 90"/>
                <a:gd name="T12" fmla="*/ 85 w 90"/>
                <a:gd name="T13" fmla="*/ 0 h 90"/>
                <a:gd name="T14" fmla="*/ 54 w 90"/>
                <a:gd name="T15" fmla="*/ 45 h 90"/>
                <a:gd name="T16" fmla="*/ 90 w 90"/>
                <a:gd name="T17" fmla="*/ 90 h 90"/>
                <a:gd name="T18" fmla="*/ 71 w 90"/>
                <a:gd name="T19" fmla="*/ 90 h 90"/>
                <a:gd name="T20" fmla="*/ 45 w 90"/>
                <a:gd name="T21" fmla="*/ 54 h 90"/>
                <a:gd name="T22" fmla="*/ 19 w 90"/>
                <a:gd name="T23" fmla="*/ 90 h 90"/>
                <a:gd name="T24" fmla="*/ 0 w 90"/>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5" y="45"/>
                  </a:lnTo>
                  <a:lnTo>
                    <a:pt x="2" y="0"/>
                  </a:lnTo>
                  <a:lnTo>
                    <a:pt x="21" y="0"/>
                  </a:lnTo>
                  <a:lnTo>
                    <a:pt x="45" y="35"/>
                  </a:lnTo>
                  <a:lnTo>
                    <a:pt x="68" y="0"/>
                  </a:lnTo>
                  <a:lnTo>
                    <a:pt x="85" y="0"/>
                  </a:lnTo>
                  <a:lnTo>
                    <a:pt x="54" y="45"/>
                  </a:lnTo>
                  <a:lnTo>
                    <a:pt x="90" y="90"/>
                  </a:lnTo>
                  <a:lnTo>
                    <a:pt x="71" y="90"/>
                  </a:lnTo>
                  <a:lnTo>
                    <a:pt x="45" y="54"/>
                  </a:lnTo>
                  <a:lnTo>
                    <a:pt x="1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Rectangle 65"/>
            <p:cNvSpPr>
              <a:spLocks noChangeArrowheads="1"/>
            </p:cNvSpPr>
            <p:nvPr/>
          </p:nvSpPr>
          <p:spPr bwMode="auto">
            <a:xfrm>
              <a:off x="3127"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2" name="Freeform 66"/>
            <p:cNvSpPr>
              <a:spLocks noEditPoints="1"/>
            </p:cNvSpPr>
            <p:nvPr/>
          </p:nvSpPr>
          <p:spPr bwMode="auto">
            <a:xfrm>
              <a:off x="3150" y="2626"/>
              <a:ext cx="90" cy="90"/>
            </a:xfrm>
            <a:custGeom>
              <a:avLst/>
              <a:gdLst>
                <a:gd name="T0" fmla="*/ 0 w 90"/>
                <a:gd name="T1" fmla="*/ 90 h 90"/>
                <a:gd name="T2" fmla="*/ 36 w 90"/>
                <a:gd name="T3" fmla="*/ 0 h 90"/>
                <a:gd name="T4" fmla="*/ 52 w 90"/>
                <a:gd name="T5" fmla="*/ 0 h 90"/>
                <a:gd name="T6" fmla="*/ 90 w 90"/>
                <a:gd name="T7" fmla="*/ 90 h 90"/>
                <a:gd name="T8" fmla="*/ 74 w 90"/>
                <a:gd name="T9" fmla="*/ 90 h 90"/>
                <a:gd name="T10" fmla="*/ 64 w 90"/>
                <a:gd name="T11" fmla="*/ 66 h 90"/>
                <a:gd name="T12" fmla="*/ 24 w 90"/>
                <a:gd name="T13" fmla="*/ 66 h 90"/>
                <a:gd name="T14" fmla="*/ 15 w 90"/>
                <a:gd name="T15" fmla="*/ 90 h 90"/>
                <a:gd name="T16" fmla="*/ 0 w 90"/>
                <a:gd name="T17" fmla="*/ 90 h 90"/>
                <a:gd name="T18" fmla="*/ 45 w 90"/>
                <a:gd name="T19" fmla="*/ 14 h 90"/>
                <a:gd name="T20" fmla="*/ 29 w 90"/>
                <a:gd name="T21" fmla="*/ 56 h 90"/>
                <a:gd name="T22" fmla="*/ 59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6" y="0"/>
                  </a:lnTo>
                  <a:lnTo>
                    <a:pt x="52" y="0"/>
                  </a:lnTo>
                  <a:lnTo>
                    <a:pt x="90" y="90"/>
                  </a:lnTo>
                  <a:lnTo>
                    <a:pt x="74" y="90"/>
                  </a:lnTo>
                  <a:lnTo>
                    <a:pt x="64" y="66"/>
                  </a:lnTo>
                  <a:lnTo>
                    <a:pt x="24" y="66"/>
                  </a:lnTo>
                  <a:lnTo>
                    <a:pt x="15" y="90"/>
                  </a:lnTo>
                  <a:lnTo>
                    <a:pt x="0" y="90"/>
                  </a:lnTo>
                  <a:close/>
                  <a:moveTo>
                    <a:pt x="45" y="14"/>
                  </a:moveTo>
                  <a:lnTo>
                    <a:pt x="29" y="56"/>
                  </a:lnTo>
                  <a:lnTo>
                    <a:pt x="59"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67"/>
            <p:cNvSpPr>
              <a:spLocks noEditPoints="1"/>
            </p:cNvSpPr>
            <p:nvPr/>
          </p:nvSpPr>
          <p:spPr bwMode="auto">
            <a:xfrm>
              <a:off x="3245" y="2626"/>
              <a:ext cx="90" cy="92"/>
            </a:xfrm>
            <a:custGeom>
              <a:avLst/>
              <a:gdLst>
                <a:gd name="T0" fmla="*/ 19 w 38"/>
                <a:gd name="T1" fmla="*/ 39 h 39"/>
                <a:gd name="T2" fmla="*/ 0 w 38"/>
                <a:gd name="T3" fmla="*/ 20 h 39"/>
                <a:gd name="T4" fmla="*/ 19 w 38"/>
                <a:gd name="T5" fmla="*/ 0 h 39"/>
                <a:gd name="T6" fmla="*/ 38 w 38"/>
                <a:gd name="T7" fmla="*/ 20 h 39"/>
                <a:gd name="T8" fmla="*/ 19 w 38"/>
                <a:gd name="T9" fmla="*/ 39 h 39"/>
                <a:gd name="T10" fmla="*/ 19 w 38"/>
                <a:gd name="T11" fmla="*/ 35 h 39"/>
                <a:gd name="T12" fmla="*/ 31 w 38"/>
                <a:gd name="T13" fmla="*/ 20 h 39"/>
                <a:gd name="T14" fmla="*/ 19 w 38"/>
                <a:gd name="T15" fmla="*/ 4 h 39"/>
                <a:gd name="T16" fmla="*/ 6 w 38"/>
                <a:gd name="T17" fmla="*/ 20 h 39"/>
                <a:gd name="T18" fmla="*/ 19 w 38"/>
                <a:gd name="T19"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9" y="39"/>
                  </a:moveTo>
                  <a:cubicBezTo>
                    <a:pt x="7" y="38"/>
                    <a:pt x="1" y="32"/>
                    <a:pt x="0" y="20"/>
                  </a:cubicBezTo>
                  <a:cubicBezTo>
                    <a:pt x="1" y="7"/>
                    <a:pt x="7" y="0"/>
                    <a:pt x="19" y="0"/>
                  </a:cubicBezTo>
                  <a:cubicBezTo>
                    <a:pt x="31" y="0"/>
                    <a:pt x="37" y="7"/>
                    <a:pt x="38" y="20"/>
                  </a:cubicBezTo>
                  <a:cubicBezTo>
                    <a:pt x="37" y="32"/>
                    <a:pt x="31" y="39"/>
                    <a:pt x="19" y="39"/>
                  </a:cubicBezTo>
                  <a:close/>
                  <a:moveTo>
                    <a:pt x="19" y="35"/>
                  </a:moveTo>
                  <a:cubicBezTo>
                    <a:pt x="27" y="35"/>
                    <a:pt x="31" y="30"/>
                    <a:pt x="31" y="20"/>
                  </a:cubicBezTo>
                  <a:cubicBezTo>
                    <a:pt x="31" y="10"/>
                    <a:pt x="27" y="4"/>
                    <a:pt x="19" y="4"/>
                  </a:cubicBezTo>
                  <a:cubicBezTo>
                    <a:pt x="11" y="4"/>
                    <a:pt x="7" y="10"/>
                    <a:pt x="6" y="20"/>
                  </a:cubicBezTo>
                  <a:cubicBezTo>
                    <a:pt x="7" y="30"/>
                    <a:pt x="11" y="35"/>
                    <a:pt x="19"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68"/>
            <p:cNvSpPr/>
            <p:nvPr/>
          </p:nvSpPr>
          <p:spPr bwMode="auto">
            <a:xfrm>
              <a:off x="3344" y="2626"/>
              <a:ext cx="59" cy="92"/>
            </a:xfrm>
            <a:custGeom>
              <a:avLst/>
              <a:gdLst>
                <a:gd name="T0" fmla="*/ 0 w 25"/>
                <a:gd name="T1" fmla="*/ 34 h 39"/>
                <a:gd name="T2" fmla="*/ 0 w 25"/>
                <a:gd name="T3" fmla="*/ 30 h 39"/>
                <a:gd name="T4" fmla="*/ 11 w 25"/>
                <a:gd name="T5" fmla="*/ 35 h 39"/>
                <a:gd name="T6" fmla="*/ 19 w 25"/>
                <a:gd name="T7" fmla="*/ 25 h 39"/>
                <a:gd name="T8" fmla="*/ 19 w 25"/>
                <a:gd name="T9" fmla="*/ 0 h 39"/>
                <a:gd name="T10" fmla="*/ 25 w 25"/>
                <a:gd name="T11" fmla="*/ 0 h 39"/>
                <a:gd name="T12" fmla="*/ 25 w 25"/>
                <a:gd name="T13" fmla="*/ 25 h 39"/>
                <a:gd name="T14" fmla="*/ 13 w 25"/>
                <a:gd name="T15" fmla="*/ 39 h 39"/>
                <a:gd name="T16" fmla="*/ 0 w 25"/>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9">
                  <a:moveTo>
                    <a:pt x="0" y="34"/>
                  </a:moveTo>
                  <a:cubicBezTo>
                    <a:pt x="0" y="30"/>
                    <a:pt x="0" y="30"/>
                    <a:pt x="0" y="30"/>
                  </a:cubicBezTo>
                  <a:cubicBezTo>
                    <a:pt x="3" y="33"/>
                    <a:pt x="7" y="35"/>
                    <a:pt x="11" y="35"/>
                  </a:cubicBezTo>
                  <a:cubicBezTo>
                    <a:pt x="17" y="35"/>
                    <a:pt x="19" y="32"/>
                    <a:pt x="19" y="25"/>
                  </a:cubicBezTo>
                  <a:cubicBezTo>
                    <a:pt x="19" y="0"/>
                    <a:pt x="19" y="0"/>
                    <a:pt x="19" y="0"/>
                  </a:cubicBezTo>
                  <a:cubicBezTo>
                    <a:pt x="25" y="0"/>
                    <a:pt x="25" y="0"/>
                    <a:pt x="25" y="0"/>
                  </a:cubicBezTo>
                  <a:cubicBezTo>
                    <a:pt x="25" y="25"/>
                    <a:pt x="25" y="25"/>
                    <a:pt x="25" y="25"/>
                  </a:cubicBezTo>
                  <a:cubicBezTo>
                    <a:pt x="25" y="34"/>
                    <a:pt x="21" y="39"/>
                    <a:pt x="13" y="39"/>
                  </a:cubicBezTo>
                  <a:cubicBezTo>
                    <a:pt x="7" y="39"/>
                    <a:pt x="3" y="38"/>
                    <a:pt x="0"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Rectangle 69"/>
            <p:cNvSpPr>
              <a:spLocks noChangeArrowheads="1"/>
            </p:cNvSpPr>
            <p:nvPr/>
          </p:nvSpPr>
          <p:spPr bwMode="auto">
            <a:xfrm>
              <a:off x="3420" y="2626"/>
              <a:ext cx="14"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6" name="Freeform 70"/>
            <p:cNvSpPr/>
            <p:nvPr/>
          </p:nvSpPr>
          <p:spPr bwMode="auto">
            <a:xfrm>
              <a:off x="3448" y="2626"/>
              <a:ext cx="78" cy="90"/>
            </a:xfrm>
            <a:custGeom>
              <a:avLst/>
              <a:gdLst>
                <a:gd name="T0" fmla="*/ 0 w 78"/>
                <a:gd name="T1" fmla="*/ 90 h 90"/>
                <a:gd name="T2" fmla="*/ 0 w 78"/>
                <a:gd name="T3" fmla="*/ 0 h 90"/>
                <a:gd name="T4" fmla="*/ 14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4 w 78"/>
                <a:gd name="T17" fmla="*/ 21 h 90"/>
                <a:gd name="T18" fmla="*/ 14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4" y="0"/>
                  </a:lnTo>
                  <a:lnTo>
                    <a:pt x="64" y="71"/>
                  </a:lnTo>
                  <a:lnTo>
                    <a:pt x="64" y="0"/>
                  </a:lnTo>
                  <a:lnTo>
                    <a:pt x="78" y="0"/>
                  </a:lnTo>
                  <a:lnTo>
                    <a:pt x="78" y="90"/>
                  </a:lnTo>
                  <a:lnTo>
                    <a:pt x="64" y="90"/>
                  </a:lnTo>
                  <a:lnTo>
                    <a:pt x="14" y="21"/>
                  </a:lnTo>
                  <a:lnTo>
                    <a:pt x="14"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71"/>
            <p:cNvSpPr/>
            <p:nvPr/>
          </p:nvSpPr>
          <p:spPr bwMode="auto">
            <a:xfrm>
              <a:off x="3540" y="2626"/>
              <a:ext cx="69" cy="90"/>
            </a:xfrm>
            <a:custGeom>
              <a:avLst/>
              <a:gdLst>
                <a:gd name="T0" fmla="*/ 0 w 69"/>
                <a:gd name="T1" fmla="*/ 90 h 90"/>
                <a:gd name="T2" fmla="*/ 0 w 69"/>
                <a:gd name="T3" fmla="*/ 0 h 90"/>
                <a:gd name="T4" fmla="*/ 69 w 69"/>
                <a:gd name="T5" fmla="*/ 0 h 90"/>
                <a:gd name="T6" fmla="*/ 69 w 69"/>
                <a:gd name="T7" fmla="*/ 9 h 90"/>
                <a:gd name="T8" fmla="*/ 14 w 69"/>
                <a:gd name="T9" fmla="*/ 9 h 90"/>
                <a:gd name="T10" fmla="*/ 14 w 69"/>
                <a:gd name="T11" fmla="*/ 40 h 90"/>
                <a:gd name="T12" fmla="*/ 64 w 69"/>
                <a:gd name="T13" fmla="*/ 40 h 90"/>
                <a:gd name="T14" fmla="*/ 64 w 69"/>
                <a:gd name="T15" fmla="*/ 49 h 90"/>
                <a:gd name="T16" fmla="*/ 14 w 69"/>
                <a:gd name="T17" fmla="*/ 49 h 90"/>
                <a:gd name="T18" fmla="*/ 14 w 69"/>
                <a:gd name="T19" fmla="*/ 82 h 90"/>
                <a:gd name="T20" fmla="*/ 69 w 69"/>
                <a:gd name="T21" fmla="*/ 82 h 90"/>
                <a:gd name="T22" fmla="*/ 69 w 69"/>
                <a:gd name="T23" fmla="*/ 90 h 90"/>
                <a:gd name="T24" fmla="*/ 0 w 69"/>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90">
                  <a:moveTo>
                    <a:pt x="0" y="90"/>
                  </a:moveTo>
                  <a:lnTo>
                    <a:pt x="0" y="0"/>
                  </a:lnTo>
                  <a:lnTo>
                    <a:pt x="69" y="0"/>
                  </a:lnTo>
                  <a:lnTo>
                    <a:pt x="69" y="9"/>
                  </a:lnTo>
                  <a:lnTo>
                    <a:pt x="14" y="9"/>
                  </a:lnTo>
                  <a:lnTo>
                    <a:pt x="14" y="40"/>
                  </a:lnTo>
                  <a:lnTo>
                    <a:pt x="64" y="40"/>
                  </a:lnTo>
                  <a:lnTo>
                    <a:pt x="64" y="49"/>
                  </a:lnTo>
                  <a:lnTo>
                    <a:pt x="14" y="49"/>
                  </a:lnTo>
                  <a:lnTo>
                    <a:pt x="14" y="82"/>
                  </a:lnTo>
                  <a:lnTo>
                    <a:pt x="69" y="82"/>
                  </a:lnTo>
                  <a:lnTo>
                    <a:pt x="69"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72"/>
            <p:cNvSpPr/>
            <p:nvPr/>
          </p:nvSpPr>
          <p:spPr bwMode="auto">
            <a:xfrm>
              <a:off x="3618" y="2626"/>
              <a:ext cx="78" cy="90"/>
            </a:xfrm>
            <a:custGeom>
              <a:avLst/>
              <a:gdLst>
                <a:gd name="T0" fmla="*/ 0 w 78"/>
                <a:gd name="T1" fmla="*/ 90 h 90"/>
                <a:gd name="T2" fmla="*/ 0 w 78"/>
                <a:gd name="T3" fmla="*/ 0 h 90"/>
                <a:gd name="T4" fmla="*/ 17 w 78"/>
                <a:gd name="T5" fmla="*/ 0 h 90"/>
                <a:gd name="T6" fmla="*/ 64 w 78"/>
                <a:gd name="T7" fmla="*/ 71 h 90"/>
                <a:gd name="T8" fmla="*/ 64 w 78"/>
                <a:gd name="T9" fmla="*/ 0 h 90"/>
                <a:gd name="T10" fmla="*/ 78 w 78"/>
                <a:gd name="T11" fmla="*/ 0 h 90"/>
                <a:gd name="T12" fmla="*/ 78 w 78"/>
                <a:gd name="T13" fmla="*/ 90 h 90"/>
                <a:gd name="T14" fmla="*/ 64 w 78"/>
                <a:gd name="T15" fmla="*/ 90 h 90"/>
                <a:gd name="T16" fmla="*/ 17 w 78"/>
                <a:gd name="T17" fmla="*/ 21 h 90"/>
                <a:gd name="T18" fmla="*/ 17 w 78"/>
                <a:gd name="T19" fmla="*/ 90 h 90"/>
                <a:gd name="T20" fmla="*/ 0 w 78"/>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90">
                  <a:moveTo>
                    <a:pt x="0" y="90"/>
                  </a:moveTo>
                  <a:lnTo>
                    <a:pt x="0" y="0"/>
                  </a:lnTo>
                  <a:lnTo>
                    <a:pt x="17" y="0"/>
                  </a:lnTo>
                  <a:lnTo>
                    <a:pt x="64" y="71"/>
                  </a:lnTo>
                  <a:lnTo>
                    <a:pt x="64" y="0"/>
                  </a:lnTo>
                  <a:lnTo>
                    <a:pt x="78" y="0"/>
                  </a:lnTo>
                  <a:lnTo>
                    <a:pt x="78" y="90"/>
                  </a:lnTo>
                  <a:lnTo>
                    <a:pt x="64" y="90"/>
                  </a:lnTo>
                  <a:lnTo>
                    <a:pt x="17" y="21"/>
                  </a:lnTo>
                  <a:lnTo>
                    <a:pt x="17" y="90"/>
                  </a:lnTo>
                  <a:lnTo>
                    <a:pt x="0" y="9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73"/>
            <p:cNvSpPr/>
            <p:nvPr/>
          </p:nvSpPr>
          <p:spPr bwMode="auto">
            <a:xfrm>
              <a:off x="3708" y="2626"/>
              <a:ext cx="85" cy="92"/>
            </a:xfrm>
            <a:custGeom>
              <a:avLst/>
              <a:gdLst>
                <a:gd name="T0" fmla="*/ 36 w 36"/>
                <a:gd name="T1" fmla="*/ 11 h 39"/>
                <a:gd name="T2" fmla="*/ 30 w 36"/>
                <a:gd name="T3" fmla="*/ 11 h 39"/>
                <a:gd name="T4" fmla="*/ 19 w 36"/>
                <a:gd name="T5" fmla="*/ 4 h 39"/>
                <a:gd name="T6" fmla="*/ 7 w 36"/>
                <a:gd name="T7" fmla="*/ 20 h 39"/>
                <a:gd name="T8" fmla="*/ 20 w 36"/>
                <a:gd name="T9" fmla="*/ 35 h 39"/>
                <a:gd name="T10" fmla="*/ 30 w 36"/>
                <a:gd name="T11" fmla="*/ 29 h 39"/>
                <a:gd name="T12" fmla="*/ 30 w 36"/>
                <a:gd name="T13" fmla="*/ 21 h 39"/>
                <a:gd name="T14" fmla="*/ 18 w 36"/>
                <a:gd name="T15" fmla="*/ 21 h 39"/>
                <a:gd name="T16" fmla="*/ 18 w 36"/>
                <a:gd name="T17" fmla="*/ 17 h 39"/>
                <a:gd name="T18" fmla="*/ 36 w 36"/>
                <a:gd name="T19" fmla="*/ 17 h 39"/>
                <a:gd name="T20" fmla="*/ 36 w 36"/>
                <a:gd name="T21" fmla="*/ 32 h 39"/>
                <a:gd name="T22" fmla="*/ 20 w 36"/>
                <a:gd name="T23" fmla="*/ 39 h 39"/>
                <a:gd name="T24" fmla="*/ 0 w 36"/>
                <a:gd name="T25" fmla="*/ 20 h 39"/>
                <a:gd name="T26" fmla="*/ 19 w 36"/>
                <a:gd name="T27" fmla="*/ 0 h 39"/>
                <a:gd name="T28" fmla="*/ 36 w 36"/>
                <a:gd name="T29"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9">
                  <a:moveTo>
                    <a:pt x="36" y="11"/>
                  </a:moveTo>
                  <a:cubicBezTo>
                    <a:pt x="30" y="11"/>
                    <a:pt x="30" y="11"/>
                    <a:pt x="30" y="11"/>
                  </a:cubicBezTo>
                  <a:cubicBezTo>
                    <a:pt x="28" y="6"/>
                    <a:pt x="24" y="4"/>
                    <a:pt x="19" y="4"/>
                  </a:cubicBezTo>
                  <a:cubicBezTo>
                    <a:pt x="11" y="4"/>
                    <a:pt x="7" y="10"/>
                    <a:pt x="7" y="20"/>
                  </a:cubicBezTo>
                  <a:cubicBezTo>
                    <a:pt x="7" y="29"/>
                    <a:pt x="11" y="35"/>
                    <a:pt x="20" y="35"/>
                  </a:cubicBezTo>
                  <a:cubicBezTo>
                    <a:pt x="25" y="35"/>
                    <a:pt x="28" y="33"/>
                    <a:pt x="30" y="29"/>
                  </a:cubicBezTo>
                  <a:cubicBezTo>
                    <a:pt x="30" y="21"/>
                    <a:pt x="30" y="21"/>
                    <a:pt x="30" y="21"/>
                  </a:cubicBezTo>
                  <a:cubicBezTo>
                    <a:pt x="18" y="21"/>
                    <a:pt x="18" y="21"/>
                    <a:pt x="18" y="21"/>
                  </a:cubicBezTo>
                  <a:cubicBezTo>
                    <a:pt x="18" y="17"/>
                    <a:pt x="18" y="17"/>
                    <a:pt x="18" y="17"/>
                  </a:cubicBezTo>
                  <a:cubicBezTo>
                    <a:pt x="36" y="17"/>
                    <a:pt x="36" y="17"/>
                    <a:pt x="36" y="17"/>
                  </a:cubicBezTo>
                  <a:cubicBezTo>
                    <a:pt x="36" y="32"/>
                    <a:pt x="36" y="32"/>
                    <a:pt x="36" y="32"/>
                  </a:cubicBezTo>
                  <a:cubicBezTo>
                    <a:pt x="33" y="37"/>
                    <a:pt x="28" y="39"/>
                    <a:pt x="20" y="39"/>
                  </a:cubicBezTo>
                  <a:cubicBezTo>
                    <a:pt x="7" y="39"/>
                    <a:pt x="1" y="32"/>
                    <a:pt x="0" y="20"/>
                  </a:cubicBezTo>
                  <a:cubicBezTo>
                    <a:pt x="1" y="7"/>
                    <a:pt x="7" y="0"/>
                    <a:pt x="19" y="0"/>
                  </a:cubicBezTo>
                  <a:cubicBezTo>
                    <a:pt x="28" y="0"/>
                    <a:pt x="34" y="4"/>
                    <a:pt x="36"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74"/>
            <p:cNvSpPr>
              <a:spLocks noEditPoints="1"/>
            </p:cNvSpPr>
            <p:nvPr/>
          </p:nvSpPr>
          <p:spPr bwMode="auto">
            <a:xfrm>
              <a:off x="3807" y="2626"/>
              <a:ext cx="78" cy="92"/>
            </a:xfrm>
            <a:custGeom>
              <a:avLst/>
              <a:gdLst>
                <a:gd name="T0" fmla="*/ 0 w 33"/>
                <a:gd name="T1" fmla="*/ 38 h 39"/>
                <a:gd name="T2" fmla="*/ 0 w 33"/>
                <a:gd name="T3" fmla="*/ 0 h 39"/>
                <a:gd name="T4" fmla="*/ 12 w 33"/>
                <a:gd name="T5" fmla="*/ 0 h 39"/>
                <a:gd name="T6" fmla="*/ 32 w 33"/>
                <a:gd name="T7" fmla="*/ 19 h 39"/>
                <a:gd name="T8" fmla="*/ 13 w 33"/>
                <a:gd name="T9" fmla="*/ 38 h 39"/>
                <a:gd name="T10" fmla="*/ 0 w 33"/>
                <a:gd name="T11" fmla="*/ 38 h 39"/>
                <a:gd name="T12" fmla="*/ 6 w 33"/>
                <a:gd name="T13" fmla="*/ 35 h 39"/>
                <a:gd name="T14" fmla="*/ 12 w 33"/>
                <a:gd name="T15" fmla="*/ 35 h 39"/>
                <a:gd name="T16" fmla="*/ 26 w 33"/>
                <a:gd name="T17" fmla="*/ 19 h 39"/>
                <a:gd name="T18" fmla="*/ 12 w 33"/>
                <a:gd name="T19" fmla="*/ 4 h 39"/>
                <a:gd name="T20" fmla="*/ 6 w 33"/>
                <a:gd name="T21" fmla="*/ 4 h 39"/>
                <a:gd name="T22" fmla="*/ 6 w 33"/>
                <a:gd name="T23"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9">
                  <a:moveTo>
                    <a:pt x="0" y="38"/>
                  </a:moveTo>
                  <a:cubicBezTo>
                    <a:pt x="0" y="0"/>
                    <a:pt x="0" y="0"/>
                    <a:pt x="0" y="0"/>
                  </a:cubicBezTo>
                  <a:cubicBezTo>
                    <a:pt x="12" y="0"/>
                    <a:pt x="12" y="0"/>
                    <a:pt x="12" y="0"/>
                  </a:cubicBezTo>
                  <a:cubicBezTo>
                    <a:pt x="26" y="0"/>
                    <a:pt x="32" y="6"/>
                    <a:pt x="32" y="19"/>
                  </a:cubicBezTo>
                  <a:cubicBezTo>
                    <a:pt x="33" y="33"/>
                    <a:pt x="26" y="39"/>
                    <a:pt x="13" y="38"/>
                  </a:cubicBezTo>
                  <a:lnTo>
                    <a:pt x="0" y="38"/>
                  </a:lnTo>
                  <a:close/>
                  <a:moveTo>
                    <a:pt x="6" y="35"/>
                  </a:moveTo>
                  <a:cubicBezTo>
                    <a:pt x="12" y="35"/>
                    <a:pt x="12" y="35"/>
                    <a:pt x="12" y="35"/>
                  </a:cubicBezTo>
                  <a:cubicBezTo>
                    <a:pt x="21" y="35"/>
                    <a:pt x="26" y="30"/>
                    <a:pt x="26" y="19"/>
                  </a:cubicBezTo>
                  <a:cubicBezTo>
                    <a:pt x="26" y="9"/>
                    <a:pt x="21" y="4"/>
                    <a:pt x="12" y="4"/>
                  </a:cubicBezTo>
                  <a:cubicBezTo>
                    <a:pt x="6" y="4"/>
                    <a:pt x="6" y="4"/>
                    <a:pt x="6" y="4"/>
                  </a:cubicBezTo>
                  <a:lnTo>
                    <a:pt x="6"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75"/>
            <p:cNvSpPr>
              <a:spLocks noEditPoints="1"/>
            </p:cNvSpPr>
            <p:nvPr/>
          </p:nvSpPr>
          <p:spPr bwMode="auto">
            <a:xfrm>
              <a:off x="3887" y="2626"/>
              <a:ext cx="90" cy="90"/>
            </a:xfrm>
            <a:custGeom>
              <a:avLst/>
              <a:gdLst>
                <a:gd name="T0" fmla="*/ 0 w 90"/>
                <a:gd name="T1" fmla="*/ 90 h 90"/>
                <a:gd name="T2" fmla="*/ 38 w 90"/>
                <a:gd name="T3" fmla="*/ 0 h 90"/>
                <a:gd name="T4" fmla="*/ 55 w 90"/>
                <a:gd name="T5" fmla="*/ 0 h 90"/>
                <a:gd name="T6" fmla="*/ 90 w 90"/>
                <a:gd name="T7" fmla="*/ 90 h 90"/>
                <a:gd name="T8" fmla="*/ 74 w 90"/>
                <a:gd name="T9" fmla="*/ 90 h 90"/>
                <a:gd name="T10" fmla="*/ 67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4" y="90"/>
                  </a:lnTo>
                  <a:lnTo>
                    <a:pt x="67" y="66"/>
                  </a:lnTo>
                  <a:lnTo>
                    <a:pt x="26" y="66"/>
                  </a:lnTo>
                  <a:lnTo>
                    <a:pt x="17"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76"/>
            <p:cNvSpPr/>
            <p:nvPr/>
          </p:nvSpPr>
          <p:spPr bwMode="auto">
            <a:xfrm>
              <a:off x="3984" y="2626"/>
              <a:ext cx="74" cy="92"/>
            </a:xfrm>
            <a:custGeom>
              <a:avLst/>
              <a:gdLst>
                <a:gd name="T0" fmla="*/ 0 w 31"/>
                <a:gd name="T1" fmla="*/ 31 h 39"/>
                <a:gd name="T2" fmla="*/ 0 w 31"/>
                <a:gd name="T3" fmla="*/ 26 h 39"/>
                <a:gd name="T4" fmla="*/ 15 w 31"/>
                <a:gd name="T5" fmla="*/ 35 h 39"/>
                <a:gd name="T6" fmla="*/ 25 w 31"/>
                <a:gd name="T7" fmla="*/ 29 h 39"/>
                <a:gd name="T8" fmla="*/ 15 w 31"/>
                <a:gd name="T9" fmla="*/ 21 h 39"/>
                <a:gd name="T10" fmla="*/ 1 w 31"/>
                <a:gd name="T11" fmla="*/ 10 h 39"/>
                <a:gd name="T12" fmla="*/ 15 w 31"/>
                <a:gd name="T13" fmla="*/ 0 h 39"/>
                <a:gd name="T14" fmla="*/ 30 w 31"/>
                <a:gd name="T15" fmla="*/ 11 h 39"/>
                <a:gd name="T16" fmla="*/ 24 w 31"/>
                <a:gd name="T17" fmla="*/ 11 h 39"/>
                <a:gd name="T18" fmla="*/ 15 w 31"/>
                <a:gd name="T19" fmla="*/ 4 h 39"/>
                <a:gd name="T20" fmla="*/ 7 w 31"/>
                <a:gd name="T21" fmla="*/ 10 h 39"/>
                <a:gd name="T22" fmla="*/ 16 w 31"/>
                <a:gd name="T23" fmla="*/ 17 h 39"/>
                <a:gd name="T24" fmla="*/ 31 w 31"/>
                <a:gd name="T25" fmla="*/ 28 h 39"/>
                <a:gd name="T26" fmla="*/ 16 w 31"/>
                <a:gd name="T27" fmla="*/ 39 h 39"/>
                <a:gd name="T28" fmla="*/ 0 w 31"/>
                <a:gd name="T2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9">
                  <a:moveTo>
                    <a:pt x="0" y="31"/>
                  </a:moveTo>
                  <a:cubicBezTo>
                    <a:pt x="0" y="26"/>
                    <a:pt x="0" y="26"/>
                    <a:pt x="0" y="26"/>
                  </a:cubicBezTo>
                  <a:cubicBezTo>
                    <a:pt x="4" y="32"/>
                    <a:pt x="9" y="35"/>
                    <a:pt x="15" y="35"/>
                  </a:cubicBezTo>
                  <a:cubicBezTo>
                    <a:pt x="21" y="35"/>
                    <a:pt x="24" y="33"/>
                    <a:pt x="25" y="29"/>
                  </a:cubicBezTo>
                  <a:cubicBezTo>
                    <a:pt x="25" y="25"/>
                    <a:pt x="22" y="22"/>
                    <a:pt x="15" y="21"/>
                  </a:cubicBezTo>
                  <a:cubicBezTo>
                    <a:pt x="5" y="20"/>
                    <a:pt x="0" y="16"/>
                    <a:pt x="1" y="10"/>
                  </a:cubicBezTo>
                  <a:cubicBezTo>
                    <a:pt x="1" y="3"/>
                    <a:pt x="6" y="0"/>
                    <a:pt x="15" y="0"/>
                  </a:cubicBezTo>
                  <a:cubicBezTo>
                    <a:pt x="23" y="0"/>
                    <a:pt x="28" y="4"/>
                    <a:pt x="30" y="11"/>
                  </a:cubicBezTo>
                  <a:cubicBezTo>
                    <a:pt x="24" y="11"/>
                    <a:pt x="24" y="11"/>
                    <a:pt x="24" y="11"/>
                  </a:cubicBezTo>
                  <a:cubicBezTo>
                    <a:pt x="23" y="6"/>
                    <a:pt x="20" y="4"/>
                    <a:pt x="15" y="4"/>
                  </a:cubicBezTo>
                  <a:cubicBezTo>
                    <a:pt x="10" y="4"/>
                    <a:pt x="7" y="6"/>
                    <a:pt x="7" y="10"/>
                  </a:cubicBezTo>
                  <a:cubicBezTo>
                    <a:pt x="7" y="14"/>
                    <a:pt x="10" y="16"/>
                    <a:pt x="16" y="17"/>
                  </a:cubicBezTo>
                  <a:cubicBezTo>
                    <a:pt x="26" y="18"/>
                    <a:pt x="31" y="22"/>
                    <a:pt x="31" y="28"/>
                  </a:cubicBezTo>
                  <a:cubicBezTo>
                    <a:pt x="31" y="35"/>
                    <a:pt x="26" y="39"/>
                    <a:pt x="16" y="39"/>
                  </a:cubicBezTo>
                  <a:cubicBezTo>
                    <a:pt x="9" y="39"/>
                    <a:pt x="3" y="36"/>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77"/>
            <p:cNvSpPr>
              <a:spLocks noEditPoints="1"/>
            </p:cNvSpPr>
            <p:nvPr/>
          </p:nvSpPr>
          <p:spPr bwMode="auto">
            <a:xfrm>
              <a:off x="4062" y="2626"/>
              <a:ext cx="90" cy="90"/>
            </a:xfrm>
            <a:custGeom>
              <a:avLst/>
              <a:gdLst>
                <a:gd name="T0" fmla="*/ 0 w 90"/>
                <a:gd name="T1" fmla="*/ 90 h 90"/>
                <a:gd name="T2" fmla="*/ 38 w 90"/>
                <a:gd name="T3" fmla="*/ 0 h 90"/>
                <a:gd name="T4" fmla="*/ 55 w 90"/>
                <a:gd name="T5" fmla="*/ 0 h 90"/>
                <a:gd name="T6" fmla="*/ 90 w 90"/>
                <a:gd name="T7" fmla="*/ 90 h 90"/>
                <a:gd name="T8" fmla="*/ 76 w 90"/>
                <a:gd name="T9" fmla="*/ 90 h 90"/>
                <a:gd name="T10" fmla="*/ 66 w 90"/>
                <a:gd name="T11" fmla="*/ 66 h 90"/>
                <a:gd name="T12" fmla="*/ 26 w 90"/>
                <a:gd name="T13" fmla="*/ 66 h 90"/>
                <a:gd name="T14" fmla="*/ 17 w 90"/>
                <a:gd name="T15" fmla="*/ 90 h 90"/>
                <a:gd name="T16" fmla="*/ 0 w 90"/>
                <a:gd name="T17" fmla="*/ 90 h 90"/>
                <a:gd name="T18" fmla="*/ 45 w 90"/>
                <a:gd name="T19" fmla="*/ 14 h 90"/>
                <a:gd name="T20" fmla="*/ 29 w 90"/>
                <a:gd name="T21" fmla="*/ 56 h 90"/>
                <a:gd name="T22" fmla="*/ 62 w 90"/>
                <a:gd name="T23" fmla="*/ 56 h 90"/>
                <a:gd name="T24" fmla="*/ 45 w 90"/>
                <a:gd name="T25" fmla="*/ 1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90">
                  <a:moveTo>
                    <a:pt x="0" y="90"/>
                  </a:moveTo>
                  <a:lnTo>
                    <a:pt x="38" y="0"/>
                  </a:lnTo>
                  <a:lnTo>
                    <a:pt x="55" y="0"/>
                  </a:lnTo>
                  <a:lnTo>
                    <a:pt x="90" y="90"/>
                  </a:lnTo>
                  <a:lnTo>
                    <a:pt x="76" y="90"/>
                  </a:lnTo>
                  <a:lnTo>
                    <a:pt x="66" y="66"/>
                  </a:lnTo>
                  <a:lnTo>
                    <a:pt x="26" y="66"/>
                  </a:lnTo>
                  <a:lnTo>
                    <a:pt x="17" y="90"/>
                  </a:lnTo>
                  <a:lnTo>
                    <a:pt x="0" y="90"/>
                  </a:lnTo>
                  <a:close/>
                  <a:moveTo>
                    <a:pt x="45" y="14"/>
                  </a:moveTo>
                  <a:lnTo>
                    <a:pt x="29" y="56"/>
                  </a:lnTo>
                  <a:lnTo>
                    <a:pt x="62" y="56"/>
                  </a:lnTo>
                  <a:lnTo>
                    <a:pt x="45"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Rectangle 78"/>
            <p:cNvSpPr>
              <a:spLocks noChangeArrowheads="1"/>
            </p:cNvSpPr>
            <p:nvPr/>
          </p:nvSpPr>
          <p:spPr bwMode="auto">
            <a:xfrm>
              <a:off x="4161" y="2626"/>
              <a:ext cx="15" cy="9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cxnSp>
        <p:nvCxnSpPr>
          <p:cNvPr id="6" name="直接连接符 5"/>
          <p:cNvCxnSpPr/>
          <p:nvPr/>
        </p:nvCxnSpPr>
        <p:spPr>
          <a:xfrm flipH="1">
            <a:off x="7524328" y="4876006"/>
            <a:ext cx="3744416"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899592" y="1059582"/>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0"/>
            <a:ext cx="532859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2017</a:t>
            </a:r>
            <a:r>
              <a:rPr lang="zh-CN" altLang="en-US" b="1" spc="300" dirty="0" smtClean="0">
                <a:solidFill>
                  <a:schemeClr val="bg1"/>
                </a:solidFill>
                <a:latin typeface="微软雅黑" pitchFamily="34" charset="-122"/>
                <a:ea typeface="微软雅黑" pitchFamily="34" charset="-122"/>
              </a:rPr>
              <a:t>年沈阳职业院校技能大赛总结</a:t>
            </a:r>
            <a:endParaRPr lang="zh-CN" altLang="en-US" b="1" spc="300" dirty="0">
              <a:solidFill>
                <a:schemeClr val="bg1"/>
              </a:solidFill>
              <a:latin typeface="微软雅黑" pitchFamily="34" charset="-122"/>
              <a:ea typeface="微软雅黑" pitchFamily="34" charset="-122"/>
            </a:endParaRPr>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6" name="矩形 5"/>
          <p:cNvSpPr/>
          <p:nvPr/>
        </p:nvSpPr>
        <p:spPr>
          <a:xfrm>
            <a:off x="1475656" y="1275606"/>
            <a:ext cx="6120680" cy="2862322"/>
          </a:xfrm>
          <a:prstGeom prst="rect">
            <a:avLst/>
          </a:prstGeom>
        </p:spPr>
        <p:txBody>
          <a:bodyPr wrap="square">
            <a:spAutoFit/>
          </a:bodyPr>
          <a:lstStyle/>
          <a:p>
            <a:r>
              <a:rPr lang="en-US" altLang="zh-CN" sz="2000" b="1" dirty="0" smtClean="0"/>
              <a:t>2017</a:t>
            </a:r>
            <a:r>
              <a:rPr lang="zh-CN" altLang="zh-CN" sz="2000" b="1" dirty="0" smtClean="0"/>
              <a:t>年沈阳职业院校技能大赛设置中职赛项</a:t>
            </a:r>
            <a:r>
              <a:rPr lang="en-US" altLang="zh-CN" sz="2000" b="1" dirty="0" smtClean="0"/>
              <a:t>34</a:t>
            </a:r>
            <a:r>
              <a:rPr lang="zh-CN" altLang="zh-CN" sz="2000" b="1" dirty="0" smtClean="0"/>
              <a:t>个，高职赛项</a:t>
            </a:r>
            <a:r>
              <a:rPr lang="en-US" altLang="zh-CN" sz="2000" b="1" dirty="0" smtClean="0"/>
              <a:t>12</a:t>
            </a:r>
            <a:r>
              <a:rPr lang="zh-CN" altLang="zh-CN" sz="2000" b="1" dirty="0" smtClean="0"/>
              <a:t>个，共设立</a:t>
            </a:r>
            <a:r>
              <a:rPr lang="en-US" altLang="zh-CN" sz="2000" b="1" dirty="0" smtClean="0"/>
              <a:t>18</a:t>
            </a:r>
            <a:r>
              <a:rPr lang="zh-CN" altLang="zh-CN" sz="2000" b="1" dirty="0" smtClean="0"/>
              <a:t>个赛场，分别由沈阳职业技术学院、辽宁现代服务职业技术学院、辽宁丰田金杯技师学院、沈阳市装备工程学校</a:t>
            </a:r>
            <a:r>
              <a:rPr lang="zh-CN" altLang="en-US" sz="2000" b="1" dirty="0" smtClean="0"/>
              <a:t>等</a:t>
            </a:r>
            <a:r>
              <a:rPr lang="en-US" altLang="zh-CN" sz="2000" b="1" dirty="0" smtClean="0"/>
              <a:t>18</a:t>
            </a:r>
            <a:r>
              <a:rPr lang="zh-CN" altLang="zh-CN" sz="2000" b="1" dirty="0" smtClean="0"/>
              <a:t>所院校承办赛事，来自沈阳经济区八城市</a:t>
            </a:r>
            <a:r>
              <a:rPr lang="en-US" altLang="zh-CN" sz="2000" b="1" dirty="0" smtClean="0"/>
              <a:t>78</a:t>
            </a:r>
            <a:r>
              <a:rPr lang="zh-CN" altLang="zh-CN" sz="2000" b="1" dirty="0" smtClean="0"/>
              <a:t>所学校，共有</a:t>
            </a:r>
            <a:r>
              <a:rPr lang="en-US" altLang="zh-CN" sz="2000" b="1" dirty="0" smtClean="0"/>
              <a:t>904</a:t>
            </a:r>
            <a:r>
              <a:rPr lang="zh-CN" altLang="zh-CN" sz="2000" b="1" dirty="0" smtClean="0"/>
              <a:t>名选手报名参赛，最终有</a:t>
            </a:r>
            <a:r>
              <a:rPr lang="en-US" altLang="zh-CN" sz="2000" b="1" dirty="0" smtClean="0"/>
              <a:t>530</a:t>
            </a:r>
            <a:r>
              <a:rPr lang="zh-CN" altLang="zh-CN" sz="2000" b="1" dirty="0" smtClean="0"/>
              <a:t>人获奖，其中一等奖</a:t>
            </a:r>
            <a:r>
              <a:rPr lang="en-US" altLang="zh-CN" sz="2000" b="1" dirty="0" smtClean="0"/>
              <a:t>103</a:t>
            </a:r>
            <a:r>
              <a:rPr lang="zh-CN" altLang="zh-CN" sz="2000" b="1" dirty="0" smtClean="0"/>
              <a:t>人，二等奖</a:t>
            </a:r>
            <a:r>
              <a:rPr lang="en-US" altLang="zh-CN" sz="2000" b="1" dirty="0" smtClean="0"/>
              <a:t>169</a:t>
            </a:r>
            <a:r>
              <a:rPr lang="zh-CN" altLang="zh-CN" sz="2000" b="1" dirty="0" smtClean="0"/>
              <a:t>人，三等奖</a:t>
            </a:r>
            <a:r>
              <a:rPr lang="en-US" altLang="zh-CN" sz="2000" b="1" dirty="0" smtClean="0"/>
              <a:t>258</a:t>
            </a:r>
            <a:r>
              <a:rPr lang="zh-CN" altLang="zh-CN" sz="2000" b="1" dirty="0" smtClean="0"/>
              <a:t>人。</a:t>
            </a:r>
            <a:r>
              <a:rPr lang="zh-CN" altLang="en-US" sz="2000" b="1" dirty="0" smtClean="0"/>
              <a:t>经济区七城市，</a:t>
            </a:r>
            <a:r>
              <a:rPr lang="en-US" altLang="zh-CN" sz="2000" b="1" dirty="0" smtClean="0"/>
              <a:t>19</a:t>
            </a:r>
            <a:r>
              <a:rPr lang="zh-CN" altLang="en-US" sz="2000" b="1" dirty="0" smtClean="0"/>
              <a:t>所学校参赛，</a:t>
            </a:r>
            <a:r>
              <a:rPr lang="en-US" altLang="zh-CN" sz="2000" b="1" dirty="0" smtClean="0"/>
              <a:t>138</a:t>
            </a:r>
            <a:r>
              <a:rPr lang="zh-CN" altLang="en-US" sz="2000" b="1" dirty="0" smtClean="0"/>
              <a:t>人参赛，</a:t>
            </a:r>
            <a:r>
              <a:rPr lang="en-US" altLang="zh-CN" sz="2000" b="1" dirty="0" smtClean="0"/>
              <a:t>63</a:t>
            </a:r>
            <a:r>
              <a:rPr lang="zh-CN" altLang="en-US" sz="2000" b="1" dirty="0" smtClean="0"/>
              <a:t>人获奖，一等奖</a:t>
            </a:r>
            <a:r>
              <a:rPr lang="en-US" altLang="zh-CN" sz="2000" b="1" dirty="0" smtClean="0"/>
              <a:t>8</a:t>
            </a:r>
            <a:r>
              <a:rPr lang="zh-CN" altLang="en-US" sz="2000" b="1" dirty="0" smtClean="0"/>
              <a:t>人，二等奖</a:t>
            </a:r>
            <a:r>
              <a:rPr lang="en-US" altLang="zh-CN" sz="2000" b="1" dirty="0" smtClean="0"/>
              <a:t>16</a:t>
            </a:r>
            <a:r>
              <a:rPr lang="zh-CN" altLang="en-US" sz="2000" b="1" dirty="0" smtClean="0"/>
              <a:t>人，三等奖</a:t>
            </a:r>
            <a:r>
              <a:rPr lang="en-US" altLang="zh-CN" sz="2000" b="1" dirty="0" smtClean="0"/>
              <a:t>39</a:t>
            </a:r>
            <a:r>
              <a:rPr lang="zh-CN" altLang="en-US" sz="2000" b="1" dirty="0" smtClean="0"/>
              <a:t>人。</a:t>
            </a:r>
            <a:endParaRPr lang="zh-CN" altLang="en-US"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928662" y="1428742"/>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0"/>
            <a:ext cx="532859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2017</a:t>
            </a:r>
            <a:r>
              <a:rPr lang="zh-CN" altLang="en-US" b="1" spc="300" dirty="0" smtClean="0">
                <a:solidFill>
                  <a:schemeClr val="bg1"/>
                </a:solidFill>
                <a:latin typeface="微软雅黑" pitchFamily="34" charset="-122"/>
                <a:ea typeface="微软雅黑" pitchFamily="34" charset="-122"/>
              </a:rPr>
              <a:t>年沈阳职业院校技能大赛总结</a:t>
            </a:r>
            <a:endParaRPr lang="zh-CN" altLang="en-US" b="1" spc="300" dirty="0">
              <a:solidFill>
                <a:schemeClr val="bg1"/>
              </a:solidFill>
              <a:latin typeface="微软雅黑" pitchFamily="34" charset="-122"/>
              <a:ea typeface="微软雅黑" pitchFamily="34" charset="-122"/>
            </a:endParaRPr>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graphicFrame>
        <p:nvGraphicFramePr>
          <p:cNvPr id="8" name="对象 7">
            <a:hlinkClick r:id="rId3" action="ppaction://hlinkfile"/>
          </p:cNvPr>
          <p:cNvGraphicFramePr>
            <a:graphicFrameLocks noChangeAspect="1"/>
          </p:cNvGraphicFramePr>
          <p:nvPr/>
        </p:nvGraphicFramePr>
        <p:xfrm>
          <a:off x="4114800" y="2157413"/>
          <a:ext cx="914400" cy="828675"/>
        </p:xfrm>
        <a:graphic>
          <a:graphicData uri="http://schemas.openxmlformats.org/presentationml/2006/ole">
            <p:oleObj spid="_x0000_s29699" name="工作表" showAsIcon="1" r:id="rId4" imgW="914400" imgH="828720" progId="Excel.Sheet.12">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875621" y="1851670"/>
            <a:ext cx="2016224" cy="1944216"/>
          </a:xfrm>
          <a:prstGeom prst="rect">
            <a:avLst/>
          </a:prstGeom>
          <a:ln>
            <a:solidFill>
              <a:srgbClr val="00679F"/>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矩形 39"/>
          <p:cNvSpPr/>
          <p:nvPr/>
        </p:nvSpPr>
        <p:spPr>
          <a:xfrm>
            <a:off x="6516216" y="1851670"/>
            <a:ext cx="2016224" cy="1944216"/>
          </a:xfrm>
          <a:prstGeom prst="rect">
            <a:avLst/>
          </a:prstGeom>
          <a:ln>
            <a:solidFill>
              <a:srgbClr val="901C83"/>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矩形 37"/>
          <p:cNvSpPr/>
          <p:nvPr/>
        </p:nvSpPr>
        <p:spPr>
          <a:xfrm>
            <a:off x="1177929" y="1851670"/>
            <a:ext cx="2016224" cy="1944216"/>
          </a:xfrm>
          <a:prstGeom prst="rect">
            <a:avLst/>
          </a:prstGeom>
          <a:ln>
            <a:solidFill>
              <a:srgbClr val="EC9A1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669291" y="1060072"/>
            <a:ext cx="5753735" cy="447040"/>
          </a:xfrm>
          <a:prstGeom prst="rect">
            <a:avLst/>
          </a:prstGeom>
        </p:spPr>
        <p:txBody>
          <a:bodyPr wrap="none">
            <a:spAutoFit/>
          </a:bodyPr>
          <a:lstStyle/>
          <a:p>
            <a:pPr>
              <a:lnSpc>
                <a:spcPts val="2800"/>
              </a:lnSpc>
            </a:pPr>
            <a:r>
              <a:rPr lang="zh-CN" altLang="zh-CN" b="1" kern="100" dirty="0">
                <a:solidFill>
                  <a:srgbClr val="00679F"/>
                </a:solidFill>
                <a:latin typeface="微软雅黑" pitchFamily="34" charset="-122"/>
                <a:ea typeface="微软雅黑" pitchFamily="34" charset="-122"/>
                <a:cs typeface="仿宋" pitchFamily="49" charset="-122"/>
              </a:rPr>
              <a:t>在</a:t>
            </a:r>
            <a:r>
              <a:rPr lang="en-US" altLang="zh-CN" b="1" kern="100" dirty="0">
                <a:solidFill>
                  <a:srgbClr val="00679F"/>
                </a:solidFill>
                <a:latin typeface="微软雅黑" pitchFamily="34" charset="-122"/>
                <a:ea typeface="微软雅黑" pitchFamily="34" charset="-122"/>
                <a:cs typeface="仿宋" pitchFamily="49" charset="-122"/>
              </a:rPr>
              <a:t>2016-2018</a:t>
            </a:r>
            <a:r>
              <a:rPr lang="zh-CN" altLang="zh-CN" b="1" kern="100" dirty="0">
                <a:solidFill>
                  <a:srgbClr val="00679F"/>
                </a:solidFill>
                <a:latin typeface="微软雅黑" pitchFamily="34" charset="-122"/>
                <a:ea typeface="微软雅黑" pitchFamily="34" charset="-122"/>
                <a:cs typeface="仿宋" pitchFamily="49" charset="-122"/>
              </a:rPr>
              <a:t>年全国职业院校技能大赛中</a:t>
            </a:r>
            <a:r>
              <a:rPr lang="zh-CN" altLang="en-US" b="1" kern="100" dirty="0">
                <a:solidFill>
                  <a:srgbClr val="00679F"/>
                </a:solidFill>
                <a:latin typeface="微软雅黑" pitchFamily="34" charset="-122"/>
                <a:ea typeface="微软雅黑" pitchFamily="34" charset="-122"/>
                <a:cs typeface="仿宋" pitchFamily="49" charset="-122"/>
              </a:rPr>
              <a:t>，我市获得：</a:t>
            </a:r>
          </a:p>
        </p:txBody>
      </p:sp>
      <p:pic>
        <p:nvPicPr>
          <p:cNvPr id="6" name="图片 5"/>
          <p:cNvPicPr>
            <a:picLocks noChangeAspect="1"/>
          </p:cNvPicPr>
          <p:nvPr/>
        </p:nvPicPr>
        <p:blipFill>
          <a:blip r:embed="rId2" cstate="print"/>
          <a:stretch>
            <a:fillRect/>
          </a:stretch>
        </p:blipFill>
        <p:spPr>
          <a:xfrm>
            <a:off x="3350566" y="2211710"/>
            <a:ext cx="1087042" cy="1262670"/>
          </a:xfrm>
          <a:prstGeom prst="rect">
            <a:avLst/>
          </a:prstGeom>
        </p:spPr>
      </p:pic>
      <p:pic>
        <p:nvPicPr>
          <p:cNvPr id="18" name="图片 17"/>
          <p:cNvPicPr>
            <a:picLocks noChangeAspect="1"/>
          </p:cNvPicPr>
          <p:nvPr/>
        </p:nvPicPr>
        <p:blipFill>
          <a:blip r:embed="rId3" cstate="print"/>
          <a:stretch>
            <a:fillRect/>
          </a:stretch>
        </p:blipFill>
        <p:spPr>
          <a:xfrm>
            <a:off x="637780" y="2191132"/>
            <a:ext cx="1087042" cy="1262670"/>
          </a:xfrm>
          <a:prstGeom prst="rect">
            <a:avLst/>
          </a:prstGeom>
        </p:spPr>
      </p:pic>
      <p:pic>
        <p:nvPicPr>
          <p:cNvPr id="19" name="图片 18"/>
          <p:cNvPicPr>
            <a:picLocks noChangeAspect="1"/>
          </p:cNvPicPr>
          <p:nvPr/>
        </p:nvPicPr>
        <p:blipFill>
          <a:blip r:embed="rId4" cstate="print"/>
          <a:stretch>
            <a:fillRect/>
          </a:stretch>
        </p:blipFill>
        <p:spPr>
          <a:xfrm>
            <a:off x="6002465" y="2211710"/>
            <a:ext cx="1087042" cy="1262670"/>
          </a:xfrm>
          <a:prstGeom prst="rect">
            <a:avLst/>
          </a:prstGeom>
        </p:spPr>
      </p:pic>
      <p:sp>
        <p:nvSpPr>
          <p:cNvPr id="20" name="矩形 19"/>
          <p:cNvSpPr/>
          <p:nvPr/>
        </p:nvSpPr>
        <p:spPr>
          <a:xfrm>
            <a:off x="1825074" y="2405878"/>
            <a:ext cx="646331" cy="416589"/>
          </a:xfrm>
          <a:prstGeom prst="rect">
            <a:avLst/>
          </a:prstGeom>
        </p:spPr>
        <p:txBody>
          <a:bodyPr wrap="none">
            <a:spAutoFit/>
          </a:bodyPr>
          <a:lstStyle/>
          <a:p>
            <a:pPr>
              <a:lnSpc>
                <a:spcPts val="2800"/>
              </a:lnSpc>
            </a:pPr>
            <a:r>
              <a:rPr lang="zh-CN" altLang="zh-CN" dirty="0"/>
              <a:t>金牌</a:t>
            </a:r>
            <a:endParaRPr lang="zh-CN" altLang="en-US" kern="100" dirty="0">
              <a:solidFill>
                <a:srgbClr val="00679F"/>
              </a:solidFill>
              <a:latin typeface="微软雅黑" pitchFamily="34" charset="-122"/>
              <a:ea typeface="微软雅黑" pitchFamily="34" charset="-122"/>
              <a:cs typeface="仿宋" pitchFamily="49" charset="-122"/>
            </a:endParaRPr>
          </a:p>
        </p:txBody>
      </p:sp>
      <p:sp>
        <p:nvSpPr>
          <p:cNvPr id="21" name="矩形 20"/>
          <p:cNvSpPr/>
          <p:nvPr/>
        </p:nvSpPr>
        <p:spPr>
          <a:xfrm>
            <a:off x="1825074" y="2804181"/>
            <a:ext cx="614680" cy="579120"/>
          </a:xfrm>
          <a:prstGeom prst="rect">
            <a:avLst/>
          </a:prstGeom>
        </p:spPr>
        <p:txBody>
          <a:bodyPr wrap="none">
            <a:spAutoFit/>
          </a:bodyPr>
          <a:lstStyle/>
          <a:p>
            <a:r>
              <a:rPr lang="en-US" altLang="zh-CN" sz="3200" dirty="0">
                <a:solidFill>
                  <a:srgbClr val="EC9A12"/>
                </a:solidFill>
                <a:latin typeface="Rosenrot" pitchFamily="2" charset="0"/>
                <a:ea typeface="方正大黑简体" pitchFamily="65" charset="-122"/>
              </a:rPr>
              <a:t>6</a:t>
            </a:r>
            <a:r>
              <a:rPr lang="zh-CN" altLang="zh-CN" dirty="0"/>
              <a:t>块</a:t>
            </a:r>
            <a:endParaRPr lang="zh-CN" altLang="en-US" dirty="0"/>
          </a:p>
        </p:txBody>
      </p:sp>
      <p:sp>
        <p:nvSpPr>
          <p:cNvPr id="22" name="矩形 21"/>
          <p:cNvSpPr/>
          <p:nvPr/>
        </p:nvSpPr>
        <p:spPr>
          <a:xfrm>
            <a:off x="1910407" y="2807599"/>
            <a:ext cx="1152128" cy="45719"/>
          </a:xfrm>
          <a:prstGeom prst="rect">
            <a:avLst/>
          </a:prstGeom>
          <a:solidFill>
            <a:srgbClr val="EC9A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燕尾形 22"/>
          <p:cNvSpPr/>
          <p:nvPr/>
        </p:nvSpPr>
        <p:spPr>
          <a:xfrm>
            <a:off x="2434614"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燕尾形 23"/>
          <p:cNvSpPr/>
          <p:nvPr/>
        </p:nvSpPr>
        <p:spPr>
          <a:xfrm>
            <a:off x="2551802"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矩形 24"/>
          <p:cNvSpPr/>
          <p:nvPr/>
        </p:nvSpPr>
        <p:spPr>
          <a:xfrm>
            <a:off x="876644" y="2480133"/>
            <a:ext cx="633507" cy="584775"/>
          </a:xfrm>
          <a:prstGeom prst="rect">
            <a:avLst/>
          </a:prstGeom>
        </p:spPr>
        <p:txBody>
          <a:bodyPr wrap="none">
            <a:spAutoFit/>
          </a:bodyPr>
          <a:lstStyle/>
          <a:p>
            <a:pPr algn="ctr"/>
            <a:r>
              <a:rPr lang="zh-CN" altLang="zh-CN" sz="3200" spc="300" dirty="0">
                <a:solidFill>
                  <a:schemeClr val="tx1">
                    <a:alpha val="50000"/>
                  </a:schemeClr>
                </a:solidFill>
                <a:latin typeface="方正正中黑简体" pitchFamily="2" charset="-122"/>
                <a:ea typeface="方正正中黑简体" pitchFamily="2" charset="-122"/>
                <a:cs typeface="宋体" pitchFamily="2" charset="-122"/>
              </a:rPr>
              <a:t>金</a:t>
            </a:r>
            <a:endParaRPr lang="zh-CN" altLang="en-US" sz="3200" spc="300" dirty="0">
              <a:solidFill>
                <a:schemeClr val="tx1">
                  <a:alpha val="50000"/>
                </a:schemeClr>
              </a:solidFill>
              <a:latin typeface="方正正中黑简体" pitchFamily="2" charset="-122"/>
              <a:ea typeface="方正正中黑简体" pitchFamily="2" charset="-122"/>
              <a:cs typeface="宋体" pitchFamily="2" charset="-122"/>
            </a:endParaRPr>
          </a:p>
        </p:txBody>
      </p:sp>
      <p:sp>
        <p:nvSpPr>
          <p:cNvPr id="26" name="矩形 25"/>
          <p:cNvSpPr/>
          <p:nvPr/>
        </p:nvSpPr>
        <p:spPr>
          <a:xfrm>
            <a:off x="3591732" y="2480133"/>
            <a:ext cx="633507" cy="584775"/>
          </a:xfrm>
          <a:prstGeom prst="rect">
            <a:avLst/>
          </a:prstGeom>
        </p:spPr>
        <p:txBody>
          <a:bodyPr wrap="none">
            <a:spAutoFit/>
          </a:bodyPr>
          <a:lstStyle/>
          <a:p>
            <a:pPr algn="ctr"/>
            <a:r>
              <a:rPr lang="zh-CN" altLang="en-US" sz="3200" spc="300" dirty="0">
                <a:solidFill>
                  <a:schemeClr val="tx1">
                    <a:alpha val="50000"/>
                  </a:schemeClr>
                </a:solidFill>
                <a:latin typeface="方正正中黑简体" pitchFamily="2" charset="-122"/>
                <a:ea typeface="方正正中黑简体" pitchFamily="2" charset="-122"/>
                <a:cs typeface="宋体" pitchFamily="2" charset="-122"/>
              </a:rPr>
              <a:t>银</a:t>
            </a:r>
          </a:p>
        </p:txBody>
      </p:sp>
      <p:sp>
        <p:nvSpPr>
          <p:cNvPr id="27" name="矩形 26"/>
          <p:cNvSpPr/>
          <p:nvPr/>
        </p:nvSpPr>
        <p:spPr>
          <a:xfrm>
            <a:off x="6248076" y="2480133"/>
            <a:ext cx="633507" cy="584775"/>
          </a:xfrm>
          <a:prstGeom prst="rect">
            <a:avLst/>
          </a:prstGeom>
        </p:spPr>
        <p:txBody>
          <a:bodyPr wrap="none">
            <a:spAutoFit/>
          </a:bodyPr>
          <a:lstStyle/>
          <a:p>
            <a:pPr algn="ctr"/>
            <a:r>
              <a:rPr lang="zh-CN" altLang="en-US" sz="3200" spc="300" dirty="0" smtClean="0">
                <a:solidFill>
                  <a:schemeClr val="tx1">
                    <a:alpha val="50000"/>
                  </a:schemeClr>
                </a:solidFill>
                <a:latin typeface="方正正中黑简体" pitchFamily="2" charset="-122"/>
                <a:ea typeface="方正正中黑简体" pitchFamily="2" charset="-122"/>
                <a:cs typeface="宋体" pitchFamily="2" charset="-122"/>
              </a:rPr>
              <a:t>铜</a:t>
            </a:r>
            <a:endParaRPr lang="zh-CN" altLang="en-US" sz="3200" spc="300" dirty="0">
              <a:solidFill>
                <a:schemeClr val="tx1">
                  <a:alpha val="50000"/>
                </a:schemeClr>
              </a:solidFill>
              <a:latin typeface="方正正中黑简体" pitchFamily="2" charset="-122"/>
              <a:ea typeface="方正正中黑简体" pitchFamily="2" charset="-122"/>
              <a:cs typeface="宋体" pitchFamily="2" charset="-122"/>
            </a:endParaRPr>
          </a:p>
        </p:txBody>
      </p:sp>
      <p:sp>
        <p:nvSpPr>
          <p:cNvPr id="28" name="矩形 27"/>
          <p:cNvSpPr/>
          <p:nvPr/>
        </p:nvSpPr>
        <p:spPr>
          <a:xfrm>
            <a:off x="4562305" y="2405878"/>
            <a:ext cx="646331" cy="416589"/>
          </a:xfrm>
          <a:prstGeom prst="rect">
            <a:avLst/>
          </a:prstGeom>
        </p:spPr>
        <p:txBody>
          <a:bodyPr wrap="none">
            <a:spAutoFit/>
          </a:bodyPr>
          <a:lstStyle/>
          <a:p>
            <a:pPr>
              <a:lnSpc>
                <a:spcPts val="2800"/>
              </a:lnSpc>
            </a:pPr>
            <a:r>
              <a:rPr lang="zh-CN" altLang="en-US" dirty="0"/>
              <a:t>银牌</a:t>
            </a:r>
            <a:endParaRPr lang="zh-CN" altLang="en-US" kern="100" dirty="0">
              <a:solidFill>
                <a:srgbClr val="00679F"/>
              </a:solidFill>
              <a:latin typeface="微软雅黑" pitchFamily="34" charset="-122"/>
              <a:ea typeface="微软雅黑" pitchFamily="34" charset="-122"/>
              <a:cs typeface="仿宋" pitchFamily="49" charset="-122"/>
            </a:endParaRPr>
          </a:p>
        </p:txBody>
      </p:sp>
      <p:sp>
        <p:nvSpPr>
          <p:cNvPr id="29" name="矩形 28"/>
          <p:cNvSpPr/>
          <p:nvPr/>
        </p:nvSpPr>
        <p:spPr>
          <a:xfrm>
            <a:off x="4562305" y="2804181"/>
            <a:ext cx="817880" cy="579120"/>
          </a:xfrm>
          <a:prstGeom prst="rect">
            <a:avLst/>
          </a:prstGeom>
        </p:spPr>
        <p:txBody>
          <a:bodyPr wrap="none">
            <a:spAutoFit/>
          </a:bodyPr>
          <a:lstStyle/>
          <a:p>
            <a:r>
              <a:rPr lang="en-US" altLang="zh-CN" sz="3200" dirty="0" smtClean="0">
                <a:solidFill>
                  <a:srgbClr val="00679F"/>
                </a:solidFill>
                <a:latin typeface="Rosenrot" pitchFamily="2" charset="0"/>
                <a:ea typeface="方正大黑简体" pitchFamily="65" charset="-122"/>
              </a:rPr>
              <a:t>26</a:t>
            </a:r>
            <a:r>
              <a:rPr lang="zh-CN" altLang="zh-CN" dirty="0" smtClean="0"/>
              <a:t>块</a:t>
            </a:r>
            <a:endParaRPr lang="zh-CN" altLang="en-US" dirty="0"/>
          </a:p>
        </p:txBody>
      </p:sp>
      <p:sp>
        <p:nvSpPr>
          <p:cNvPr id="30" name="矩形 29"/>
          <p:cNvSpPr/>
          <p:nvPr/>
        </p:nvSpPr>
        <p:spPr>
          <a:xfrm>
            <a:off x="4647638" y="2807599"/>
            <a:ext cx="1152128" cy="45719"/>
          </a:xfrm>
          <a:prstGeom prst="rect">
            <a:avLst/>
          </a:prstGeom>
          <a:solidFill>
            <a:srgbClr val="0067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燕尾形 30"/>
          <p:cNvSpPr/>
          <p:nvPr/>
        </p:nvSpPr>
        <p:spPr>
          <a:xfrm>
            <a:off x="5171845"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燕尾形 31"/>
          <p:cNvSpPr/>
          <p:nvPr/>
        </p:nvSpPr>
        <p:spPr>
          <a:xfrm>
            <a:off x="5289033"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矩形 32"/>
          <p:cNvSpPr/>
          <p:nvPr/>
        </p:nvSpPr>
        <p:spPr>
          <a:xfrm>
            <a:off x="7154593" y="2405878"/>
            <a:ext cx="646331" cy="451406"/>
          </a:xfrm>
          <a:prstGeom prst="rect">
            <a:avLst/>
          </a:prstGeom>
        </p:spPr>
        <p:txBody>
          <a:bodyPr wrap="none">
            <a:spAutoFit/>
          </a:bodyPr>
          <a:lstStyle/>
          <a:p>
            <a:pPr>
              <a:lnSpc>
                <a:spcPts val="2800"/>
              </a:lnSpc>
            </a:pPr>
            <a:r>
              <a:rPr lang="zh-CN" altLang="en-US" kern="100" dirty="0">
                <a:solidFill>
                  <a:schemeClr val="tx1">
                    <a:lumMod val="75000"/>
                    <a:lumOff val="25000"/>
                  </a:schemeClr>
                </a:solidFill>
                <a:latin typeface="微软雅黑" pitchFamily="34" charset="-122"/>
                <a:ea typeface="微软雅黑" pitchFamily="34" charset="-122"/>
                <a:cs typeface="仿宋" pitchFamily="49" charset="-122"/>
              </a:rPr>
              <a:t>铜牌</a:t>
            </a:r>
          </a:p>
        </p:txBody>
      </p:sp>
      <p:sp>
        <p:nvSpPr>
          <p:cNvPr id="34" name="矩形 33"/>
          <p:cNvSpPr/>
          <p:nvPr/>
        </p:nvSpPr>
        <p:spPr>
          <a:xfrm>
            <a:off x="7154593" y="2804181"/>
            <a:ext cx="817880" cy="579120"/>
          </a:xfrm>
          <a:prstGeom prst="rect">
            <a:avLst/>
          </a:prstGeom>
        </p:spPr>
        <p:txBody>
          <a:bodyPr wrap="none">
            <a:spAutoFit/>
          </a:bodyPr>
          <a:lstStyle/>
          <a:p>
            <a:r>
              <a:rPr lang="en-US" altLang="zh-CN" sz="3200" dirty="0" smtClean="0">
                <a:solidFill>
                  <a:srgbClr val="901C83"/>
                </a:solidFill>
                <a:latin typeface="Rosenrot" pitchFamily="2" charset="0"/>
                <a:ea typeface="方正大黑简体" pitchFamily="65" charset="-122"/>
              </a:rPr>
              <a:t>38</a:t>
            </a:r>
            <a:r>
              <a:rPr lang="zh-CN" altLang="zh-CN" dirty="0" smtClean="0"/>
              <a:t>块</a:t>
            </a:r>
            <a:endParaRPr lang="zh-CN" altLang="en-US" dirty="0"/>
          </a:p>
        </p:txBody>
      </p:sp>
      <p:sp>
        <p:nvSpPr>
          <p:cNvPr id="35" name="矩形 34"/>
          <p:cNvSpPr/>
          <p:nvPr/>
        </p:nvSpPr>
        <p:spPr>
          <a:xfrm>
            <a:off x="7239926" y="2807599"/>
            <a:ext cx="1152128" cy="45719"/>
          </a:xfrm>
          <a:prstGeom prst="rect">
            <a:avLst/>
          </a:prstGeom>
          <a:solidFill>
            <a:srgbClr val="901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燕尾形 35"/>
          <p:cNvSpPr/>
          <p:nvPr/>
        </p:nvSpPr>
        <p:spPr>
          <a:xfrm>
            <a:off x="7764133"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7881321" y="2580555"/>
            <a:ext cx="147945" cy="147945"/>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矩形 40"/>
          <p:cNvSpPr/>
          <p:nvPr/>
        </p:nvSpPr>
        <p:spPr>
          <a:xfrm>
            <a:off x="857224" y="0"/>
            <a:ext cx="3467735" cy="802640"/>
          </a:xfrm>
          <a:prstGeom prst="rect">
            <a:avLst/>
          </a:prstGeom>
        </p:spPr>
        <p:txBody>
          <a:bodyPr wrap="none">
            <a:spAutoFit/>
          </a:bodyPr>
          <a:lstStyle/>
          <a:p>
            <a:pPr>
              <a:lnSpc>
                <a:spcPts val="2800"/>
              </a:lnSpc>
            </a:pPr>
            <a:r>
              <a:rPr lang="en-US" altLang="zh-CN" b="1" kern="100" dirty="0" smtClean="0">
                <a:solidFill>
                  <a:schemeClr val="bg1"/>
                </a:solidFill>
                <a:latin typeface="微软雅黑" pitchFamily="34" charset="-122"/>
                <a:ea typeface="微软雅黑" pitchFamily="34" charset="-122"/>
                <a:cs typeface="仿宋" pitchFamily="49" charset="-122"/>
              </a:rPr>
              <a:t>2016-2018</a:t>
            </a:r>
            <a:r>
              <a:rPr lang="zh-CN" altLang="en-US" b="1" kern="100" dirty="0" smtClean="0">
                <a:solidFill>
                  <a:schemeClr val="bg1"/>
                </a:solidFill>
                <a:latin typeface="微软雅黑" pitchFamily="34" charset="-122"/>
                <a:ea typeface="微软雅黑" pitchFamily="34" charset="-122"/>
                <a:cs typeface="仿宋" pitchFamily="49" charset="-122"/>
              </a:rPr>
              <a:t>年国家大赛获得成绩</a:t>
            </a:r>
          </a:p>
          <a:p>
            <a:pPr>
              <a:lnSpc>
                <a:spcPts val="2800"/>
              </a:lnSpc>
            </a:pPr>
            <a:r>
              <a:rPr lang="zh-CN" altLang="en-US" b="1" kern="100" dirty="0" smtClean="0">
                <a:solidFill>
                  <a:schemeClr val="bg1"/>
                </a:solidFill>
                <a:latin typeface="微软雅黑" pitchFamily="34" charset="-122"/>
                <a:ea typeface="微软雅黑" pitchFamily="34" charset="-122"/>
                <a:cs typeface="仿宋" pitchFamily="49" charset="-122"/>
              </a:rPr>
              <a:t>一、大赛中获得成绩</a:t>
            </a:r>
            <a:endParaRPr lang="zh-CN" altLang="en-US" b="1" kern="100" dirty="0">
              <a:solidFill>
                <a:schemeClr val="bg1"/>
              </a:solidFill>
              <a:latin typeface="微软雅黑" pitchFamily="34" charset="-122"/>
              <a:ea typeface="微软雅黑" pitchFamily="34" charset="-122"/>
              <a:cs typeface="仿宋"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115616" y="987574"/>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20538"/>
            <a:ext cx="453650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年沈阳职业院校技能大赛文件</a:t>
            </a:r>
            <a:endParaRPr lang="zh-CN" altLang="en-US" b="1" spc="300" dirty="0">
              <a:solidFill>
                <a:schemeClr val="bg1"/>
              </a:solidFill>
              <a:latin typeface="微软雅黑" pitchFamily="34" charset="-122"/>
              <a:ea typeface="微软雅黑" pitchFamily="34" charset="-122"/>
            </a:endParaRPr>
          </a:p>
        </p:txBody>
      </p:sp>
      <p:cxnSp>
        <p:nvCxnSpPr>
          <p:cNvPr id="34" name="直接连接符 33"/>
          <p:cNvCxnSpPr/>
          <p:nvPr/>
        </p:nvCxnSpPr>
        <p:spPr>
          <a:xfrm>
            <a:off x="899592" y="4371950"/>
            <a:ext cx="7488833"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graphicFrame>
        <p:nvGraphicFramePr>
          <p:cNvPr id="8" name="对象 7">
            <a:hlinkClick r:id="rId3" action="ppaction://hlinkfile"/>
          </p:cNvPr>
          <p:cNvGraphicFramePr>
            <a:graphicFrameLocks noChangeAspect="1"/>
          </p:cNvGraphicFramePr>
          <p:nvPr/>
        </p:nvGraphicFramePr>
        <p:xfrm>
          <a:off x="4114800" y="2157413"/>
          <a:ext cx="914400" cy="828675"/>
        </p:xfrm>
        <a:graphic>
          <a:graphicData uri="http://schemas.openxmlformats.org/presentationml/2006/ole">
            <p:oleObj spid="_x0000_s1034" name="包装程序外壳对象" showAsIcon="1" r:id="rId4" imgW="914400" imgH="828720" progId="Package">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928662" y="1428742"/>
            <a:ext cx="7488833" cy="0"/>
          </a:xfrm>
          <a:prstGeom prst="line">
            <a:avLst/>
          </a:prstGeom>
          <a:ln>
            <a:solidFill>
              <a:srgbClr val="00679F"/>
            </a:solidFill>
          </a:ln>
        </p:spPr>
        <p:style>
          <a:lnRef idx="1">
            <a:schemeClr val="accent1"/>
          </a:lnRef>
          <a:fillRef idx="0">
            <a:schemeClr val="accent1"/>
          </a:fillRef>
          <a:effectRef idx="0">
            <a:schemeClr val="accent1"/>
          </a:effectRef>
          <a:fontRef idx="minor">
            <a:schemeClr val="tx1"/>
          </a:fontRef>
        </p:style>
      </p:cxnSp>
      <p:sp>
        <p:nvSpPr>
          <p:cNvPr id="2" name="矩形 16384"/>
          <p:cNvSpPr>
            <a:spLocks noChangeArrowheads="1"/>
          </p:cNvSpPr>
          <p:nvPr/>
        </p:nvSpPr>
        <p:spPr bwMode="auto">
          <a:xfrm>
            <a:off x="395536" y="0"/>
            <a:ext cx="532859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endParaRPr lang="zh-CN" altLang="en-US" b="1" spc="300" dirty="0">
              <a:solidFill>
                <a:schemeClr val="bg1"/>
              </a:solidFill>
              <a:latin typeface="微软雅黑" pitchFamily="34" charset="-122"/>
              <a:ea typeface="微软雅黑" pitchFamily="34" charset="-122"/>
            </a:endParaRPr>
          </a:p>
        </p:txBody>
      </p:sp>
      <p:sp>
        <p:nvSpPr>
          <p:cNvPr id="39" name="矩形 38"/>
          <p:cNvSpPr/>
          <p:nvPr/>
        </p:nvSpPr>
        <p:spPr>
          <a:xfrm>
            <a:off x="916006" y="2946597"/>
            <a:ext cx="356188" cy="461665"/>
          </a:xfrm>
          <a:prstGeom prst="rect">
            <a:avLst/>
          </a:prstGeom>
          <a:noFill/>
        </p:spPr>
        <p:txBody>
          <a:bodyPr wrap="none" rtlCol="0">
            <a:spAutoFit/>
          </a:bodyPr>
          <a:lstStyle/>
          <a:p>
            <a:r>
              <a:rPr lang="en-US" altLang="zh-CN" sz="2400" b="1" dirty="0" smtClean="0">
                <a:solidFill>
                  <a:schemeClr val="bg1"/>
                </a:solidFill>
              </a:rPr>
              <a:t>9</a:t>
            </a:r>
            <a:endParaRPr lang="zh-CN" altLang="en-US" sz="2400" b="1" dirty="0">
              <a:solidFill>
                <a:schemeClr val="bg1"/>
              </a:solidFill>
            </a:endParaRPr>
          </a:p>
        </p:txBody>
      </p:sp>
      <p:sp>
        <p:nvSpPr>
          <p:cNvPr id="9" name="矩形 8"/>
          <p:cNvSpPr/>
          <p:nvPr/>
        </p:nvSpPr>
        <p:spPr>
          <a:xfrm>
            <a:off x="1259632" y="1563638"/>
            <a:ext cx="7056784" cy="2616101"/>
          </a:xfrm>
          <a:prstGeom prst="rect">
            <a:avLst/>
          </a:prstGeom>
        </p:spPr>
        <p:txBody>
          <a:bodyPr wrap="square">
            <a:spAutoFit/>
          </a:bodyPr>
          <a:lstStyle/>
          <a:p>
            <a:r>
              <a:rPr lang="zh-CN" altLang="zh-CN" sz="2400" b="1" dirty="0" smtClean="0"/>
              <a:t>赛项设置 </a:t>
            </a:r>
          </a:p>
          <a:p>
            <a:r>
              <a:rPr lang="zh-CN" altLang="zh-CN" sz="2000" dirty="0" smtClean="0"/>
              <a:t>大赛设中职学生组、高职学生组两个组别</a:t>
            </a:r>
            <a:r>
              <a:rPr lang="en-US" altLang="zh-CN" sz="2000" dirty="0" smtClean="0">
                <a:solidFill>
                  <a:srgbClr val="FF0000"/>
                </a:solidFill>
              </a:rPr>
              <a:t>50</a:t>
            </a:r>
            <a:r>
              <a:rPr lang="zh-CN" altLang="zh-CN" sz="2000" dirty="0" smtClean="0">
                <a:solidFill>
                  <a:srgbClr val="FF0000"/>
                </a:solidFill>
              </a:rPr>
              <a:t>个</a:t>
            </a:r>
            <a:r>
              <a:rPr lang="zh-CN" altLang="zh-CN" sz="2000" dirty="0" smtClean="0"/>
              <a:t>项目。其中，中职学生组设</a:t>
            </a:r>
            <a:r>
              <a:rPr lang="en-US" altLang="zh-CN" sz="2000" dirty="0" smtClean="0">
                <a:solidFill>
                  <a:srgbClr val="FF0000"/>
                </a:solidFill>
              </a:rPr>
              <a:t>11</a:t>
            </a:r>
            <a:r>
              <a:rPr lang="zh-CN" altLang="zh-CN" sz="2000" dirty="0" smtClean="0">
                <a:solidFill>
                  <a:srgbClr val="FF0000"/>
                </a:solidFill>
              </a:rPr>
              <a:t>个</a:t>
            </a:r>
            <a:r>
              <a:rPr lang="zh-CN" altLang="zh-CN" sz="2000" dirty="0" smtClean="0"/>
              <a:t>大类专业，</a:t>
            </a:r>
            <a:r>
              <a:rPr lang="en-US" altLang="zh-CN" sz="2000" dirty="0" smtClean="0">
                <a:solidFill>
                  <a:srgbClr val="FF0000"/>
                </a:solidFill>
              </a:rPr>
              <a:t>40</a:t>
            </a:r>
            <a:r>
              <a:rPr lang="zh-CN" altLang="zh-CN" sz="2000" dirty="0" smtClean="0">
                <a:solidFill>
                  <a:srgbClr val="FF0000"/>
                </a:solidFill>
              </a:rPr>
              <a:t>个</a:t>
            </a:r>
            <a:r>
              <a:rPr lang="zh-CN" altLang="zh-CN" sz="2000" dirty="0" smtClean="0"/>
              <a:t>比赛项目；高职学生组设</a:t>
            </a:r>
            <a:r>
              <a:rPr lang="en-US" altLang="zh-CN" sz="2000" dirty="0" smtClean="0"/>
              <a:t>4</a:t>
            </a:r>
            <a:r>
              <a:rPr lang="zh-CN" altLang="zh-CN" sz="2000" dirty="0" smtClean="0">
                <a:solidFill>
                  <a:srgbClr val="FF0000"/>
                </a:solidFill>
              </a:rPr>
              <a:t>个</a:t>
            </a:r>
            <a:r>
              <a:rPr lang="zh-CN" altLang="zh-CN" sz="2000" dirty="0" smtClean="0"/>
              <a:t>大类专业，</a:t>
            </a:r>
            <a:r>
              <a:rPr lang="en-US" altLang="zh-CN" sz="2000" dirty="0" smtClean="0">
                <a:solidFill>
                  <a:srgbClr val="FF0000"/>
                </a:solidFill>
              </a:rPr>
              <a:t>10</a:t>
            </a:r>
            <a:r>
              <a:rPr lang="zh-CN" altLang="zh-CN" sz="2000" dirty="0" smtClean="0">
                <a:solidFill>
                  <a:srgbClr val="FF0000"/>
                </a:solidFill>
              </a:rPr>
              <a:t>个</a:t>
            </a:r>
            <a:r>
              <a:rPr lang="zh-CN" altLang="zh-CN" sz="2000" dirty="0" smtClean="0"/>
              <a:t>比赛项目。具体赛项和承办单位见附件。</a:t>
            </a:r>
          </a:p>
          <a:p>
            <a:r>
              <a:rPr lang="zh-CN" altLang="zh-CN" sz="2000" dirty="0" smtClean="0"/>
              <a:t>本次大赛是沈阳市中职学生参加</a:t>
            </a:r>
            <a:r>
              <a:rPr lang="en-US" altLang="zh-CN" sz="2000" dirty="0" smtClean="0"/>
              <a:t>2019</a:t>
            </a:r>
            <a:r>
              <a:rPr lang="zh-CN" altLang="zh-CN" sz="2000" dirty="0" smtClean="0"/>
              <a:t>年辽宁省职业院校技能大赛的资格选拔赛。同时，在大赛中获得赛项第一名的选手，且符合参赛资格的，可直接参加团市委主办的“振兴杯”沈阳青年职业技能大赛。</a:t>
            </a:r>
            <a:endParaRPr lang="zh-CN" alt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7224" y="571486"/>
            <a:ext cx="3724096" cy="810478"/>
          </a:xfrm>
          <a:prstGeom prst="rect">
            <a:avLst/>
          </a:prstGeom>
        </p:spPr>
        <p:txBody>
          <a:bodyPr wrap="none">
            <a:spAutoFit/>
          </a:bodyPr>
          <a:lstStyle/>
          <a:p>
            <a:pPr>
              <a:lnSpc>
                <a:spcPts val="2800"/>
              </a:lnSpc>
            </a:pPr>
            <a:r>
              <a:rPr lang="zh-CN" altLang="en-US" sz="2400" b="1" dirty="0" smtClean="0"/>
              <a:t>参赛对象</a:t>
            </a:r>
            <a:r>
              <a:rPr lang="zh-CN" altLang="en-US" b="1" kern="100" dirty="0" smtClean="0">
                <a:solidFill>
                  <a:schemeClr val="bg1"/>
                </a:solidFill>
                <a:latin typeface="微软雅黑" panose="020B0503020204020204" pitchFamily="34" charset="-122"/>
                <a:ea typeface="微软雅黑" panose="020B0503020204020204" pitchFamily="34" charset="-122"/>
                <a:cs typeface="仿宋" panose="02010609060101010101" pitchFamily="49" charset="-122"/>
              </a:rPr>
              <a:t>大一、大赛中获得成绩</a:t>
            </a:r>
          </a:p>
          <a:p>
            <a:pPr>
              <a:lnSpc>
                <a:spcPts val="2800"/>
              </a:lnSpc>
            </a:pPr>
            <a:r>
              <a:rPr lang="zh-CN" altLang="en-US" b="1" kern="100" dirty="0" smtClean="0">
                <a:solidFill>
                  <a:schemeClr val="bg1"/>
                </a:solidFill>
                <a:latin typeface="微软雅黑" panose="020B0503020204020204" pitchFamily="34" charset="-122"/>
                <a:ea typeface="微软雅黑" panose="020B0503020204020204" pitchFamily="34" charset="-122"/>
                <a:cs typeface="仿宋" panose="02010609060101010101" pitchFamily="49" charset="-122"/>
              </a:rPr>
              <a:t>赛中获得成绩</a:t>
            </a:r>
            <a:endParaRPr lang="zh-CN" altLang="en-US" b="1" kern="100" dirty="0">
              <a:solidFill>
                <a:schemeClr val="bg1"/>
              </a:solidFill>
              <a:latin typeface="微软雅黑" panose="020B0503020204020204" pitchFamily="34" charset="-122"/>
              <a:ea typeface="微软雅黑" panose="020B0503020204020204" pitchFamily="34" charset="-122"/>
              <a:cs typeface="仿宋" panose="02010609060101010101" pitchFamily="49" charset="-122"/>
            </a:endParaRPr>
          </a:p>
        </p:txBody>
      </p:sp>
      <p:sp>
        <p:nvSpPr>
          <p:cNvPr id="84" name="矩形 83"/>
          <p:cNvSpPr/>
          <p:nvPr/>
        </p:nvSpPr>
        <p:spPr>
          <a:xfrm>
            <a:off x="5011430" y="3075806"/>
            <a:ext cx="1378367"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连接符 97"/>
          <p:cNvCxnSpPr/>
          <p:nvPr/>
        </p:nvCxnSpPr>
        <p:spPr>
          <a:xfrm>
            <a:off x="1000100" y="4357700"/>
            <a:ext cx="3759969" cy="0"/>
          </a:xfrm>
          <a:prstGeom prst="line">
            <a:avLst/>
          </a:prstGeom>
          <a:ln>
            <a:solidFill>
              <a:srgbClr val="EC9A12"/>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929190" y="4357700"/>
            <a:ext cx="3176198" cy="0"/>
          </a:xfrm>
          <a:prstGeom prst="line">
            <a:avLst/>
          </a:prstGeom>
          <a:ln>
            <a:solidFill>
              <a:srgbClr val="901C83"/>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857224" y="0"/>
            <a:ext cx="4410182" cy="369332"/>
          </a:xfrm>
          <a:prstGeom prst="rect">
            <a:avLst/>
          </a:prstGeom>
        </p:spPr>
        <p:txBody>
          <a:bodyPr wrap="none">
            <a:spAutoFit/>
          </a:bodyPr>
          <a:lstStyle/>
          <a:p>
            <a:r>
              <a:rPr lang="en-US" altLang="zh-CN" b="1" spc="300" dirty="0" smtClean="0">
                <a:solidFill>
                  <a:schemeClr val="bg1"/>
                </a:solidFill>
                <a:latin typeface="微软雅黑" pitchFamily="34" charset="-122"/>
                <a:ea typeface="微软雅黑" pitchFamily="34" charset="-122"/>
              </a:rPr>
              <a:t>2018</a:t>
            </a:r>
            <a:r>
              <a:rPr lang="zh-CN" altLang="en-US" b="1" spc="300" dirty="0" smtClean="0">
                <a:solidFill>
                  <a:schemeClr val="bg1"/>
                </a:solidFill>
                <a:latin typeface="微软雅黑" pitchFamily="34" charset="-122"/>
                <a:ea typeface="微软雅黑" pitchFamily="34" charset="-122"/>
              </a:rPr>
              <a:t>年沈阳职业院校技能大赛介绍</a:t>
            </a:r>
            <a:endParaRPr lang="zh-CN" altLang="en-US" b="1" spc="300" dirty="0">
              <a:solidFill>
                <a:schemeClr val="bg1"/>
              </a:solidFill>
              <a:latin typeface="微软雅黑" pitchFamily="34" charset="-122"/>
              <a:ea typeface="微软雅黑" pitchFamily="34" charset="-122"/>
            </a:endParaRPr>
          </a:p>
        </p:txBody>
      </p:sp>
      <p:sp>
        <p:nvSpPr>
          <p:cNvPr id="72705" name="Rectangle 1"/>
          <p:cNvSpPr>
            <a:spLocks noChangeArrowheads="1"/>
          </p:cNvSpPr>
          <p:nvPr/>
        </p:nvSpPr>
        <p:spPr bwMode="auto">
          <a:xfrm>
            <a:off x="1187624" y="1555140"/>
            <a:ext cx="6984776"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06400" algn="l" defTabSz="914400" rtl="0" eaLnBrk="0" fontAlgn="base" latinLnBrk="0" hangingPunct="0">
              <a:lnSpc>
                <a:spcPct val="100000"/>
              </a:lnSpc>
              <a:spcBef>
                <a:spcPct val="0"/>
              </a:spcBef>
              <a:spcAft>
                <a:spcPct val="0"/>
              </a:spcAft>
              <a:buClrTx/>
              <a:buSzTx/>
              <a:buFontTx/>
              <a:buNone/>
              <a:tabLst/>
            </a:pPr>
            <a:endPar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r>
              <a:rPr lang="en-US" altLang="zh-CN" sz="2000" dirty="0" smtClean="0"/>
              <a:t>1.</a:t>
            </a:r>
            <a:r>
              <a:rPr lang="zh-CN" altLang="zh-CN" sz="2000" dirty="0" smtClean="0"/>
              <a:t>中职组。沈阳市各级各类中等职业学校（含原省属中专、直属学校、职业教育中心、行办学校、技工学校、民办中职、高职院校附属中专部）全日制在籍学生。沈阳经济区其他七城市中等职业学校全日制在籍学生。</a:t>
            </a:r>
          </a:p>
          <a:p>
            <a:r>
              <a:rPr lang="en-US" altLang="zh-CN" sz="2000" dirty="0" smtClean="0"/>
              <a:t>2.</a:t>
            </a:r>
            <a:r>
              <a:rPr lang="zh-CN" altLang="zh-CN" sz="2000" dirty="0" smtClean="0"/>
              <a:t>高职组。高职院校相关专业全日制在籍学生。</a:t>
            </a:r>
            <a:endParaRPr kumimoji="0" lang="zh-CN" altLang="en-US" sz="2000"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TotalTime>
  <Words>3038</Words>
  <Application>Microsoft Office PowerPoint</Application>
  <PresentationFormat>全屏显示(16:9)</PresentationFormat>
  <Paragraphs>246</Paragraphs>
  <Slides>37</Slides>
  <Notes>3</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4</vt:i4>
      </vt:variant>
      <vt:variant>
        <vt:lpstr>幻灯片标题</vt:lpstr>
      </vt:variant>
      <vt:variant>
        <vt:i4>37</vt:i4>
      </vt:variant>
    </vt:vector>
  </HeadingPairs>
  <TitlesOfParts>
    <vt:vector size="53" baseType="lpstr">
      <vt:lpstr>Arial</vt:lpstr>
      <vt:lpstr>宋体</vt:lpstr>
      <vt:lpstr>微软雅黑</vt:lpstr>
      <vt:lpstr>方正正中黑简体</vt:lpstr>
      <vt:lpstr>仿宋</vt:lpstr>
      <vt:lpstr>Rosenrot</vt:lpstr>
      <vt:lpstr>方正大黑简体</vt:lpstr>
      <vt:lpstr>Wingdings</vt:lpstr>
      <vt:lpstr>黑体</vt:lpstr>
      <vt:lpstr>Calibri</vt:lpstr>
      <vt:lpstr>Arial Black</vt:lpstr>
      <vt:lpstr>Office 主题</vt:lpstr>
      <vt:lpstr>工作表</vt:lpstr>
      <vt:lpstr>包装程序外壳对象</vt:lpstr>
      <vt:lpstr>Worksheet</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wangwei</dc:creator>
  <cp:lastModifiedBy>bg1</cp:lastModifiedBy>
  <cp:revision>303</cp:revision>
  <dcterms:created xsi:type="dcterms:W3CDTF">2016-03-17T02:44:00Z</dcterms:created>
  <dcterms:modified xsi:type="dcterms:W3CDTF">2018-09-28T10:26:31Z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2052-10.1.0.5458</vt:lpwstr>
  </property>
</Properties>
</file>