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297" r:id="rId2"/>
    <p:sldId id="407" r:id="rId3"/>
    <p:sldId id="408" r:id="rId4"/>
    <p:sldId id="409" r:id="rId5"/>
    <p:sldId id="410" r:id="rId6"/>
    <p:sldId id="411" r:id="rId7"/>
    <p:sldId id="412" r:id="rId8"/>
    <p:sldId id="413" r:id="rId9"/>
    <p:sldId id="423" r:id="rId10"/>
    <p:sldId id="414" r:id="rId11"/>
    <p:sldId id="415" r:id="rId12"/>
    <p:sldId id="416" r:id="rId13"/>
    <p:sldId id="417" r:id="rId14"/>
    <p:sldId id="418" r:id="rId15"/>
    <p:sldId id="419" r:id="rId16"/>
    <p:sldId id="402" r:id="rId17"/>
    <p:sldId id="404" r:id="rId18"/>
    <p:sldId id="406" r:id="rId19"/>
    <p:sldId id="400" r:id="rId20"/>
    <p:sldId id="405" r:id="rId21"/>
    <p:sldId id="268" r:id="rId22"/>
    <p:sldId id="264" r:id="rId23"/>
    <p:sldId id="421" r:id="rId24"/>
    <p:sldId id="258" r:id="rId25"/>
    <p:sldId id="267" r:id="rId26"/>
    <p:sldId id="271" r:id="rId27"/>
    <p:sldId id="272" r:id="rId28"/>
    <p:sldId id="34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395" r:id="rId47"/>
    <p:sldId id="396" r:id="rId48"/>
    <p:sldId id="397" r:id="rId49"/>
    <p:sldId id="296" r:id="rId50"/>
  </p:sldIdLst>
  <p:sldSz cx="9144000" cy="5143500" type="screen16x9"/>
  <p:notesSz cx="6858000" cy="9144000"/>
  <p:embeddedFontLst>
    <p:embeddedFont>
      <p:font typeface="微软雅黑" pitchFamily="34" charset="-122"/>
      <p:regular r:id="rId52"/>
      <p:bold r:id="rId53"/>
    </p:embeddedFont>
    <p:embeddedFont>
      <p:font typeface="方正正中黑简体" charset="-122"/>
      <p:regular r:id="rId54"/>
    </p:embeddedFont>
    <p:embeddedFont>
      <p:font typeface="仿宋" pitchFamily="49" charset="-122"/>
      <p:regular r:id="rId55"/>
    </p:embeddedFont>
    <p:embeddedFont>
      <p:font typeface="Rosenrot" charset="-122"/>
      <p:regular r:id="rId56"/>
    </p:embeddedFont>
    <p:embeddedFont>
      <p:font typeface="方正大黑简体" charset="-122"/>
      <p:regular r:id="rId57"/>
    </p:embeddedFont>
    <p:embeddedFont>
      <p:font typeface="Calibri" pitchFamily="34" charset="0"/>
      <p:regular r:id="rId58"/>
      <p:bold r:id="rId59"/>
      <p:italic r:id="rId60"/>
      <p:boldItalic r:id="rId61"/>
    </p:embeddedFont>
    <p:embeddedFont>
      <p:font typeface="黑体" pitchFamily="49" charset="-122"/>
      <p:regular r:id="rId62"/>
    </p:embeddedFont>
    <p:embeddedFont>
      <p:font typeface="Arial Black" pitchFamily="34" charset="0"/>
      <p:bold r:id="rId6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9"/>
    <a:srgbClr val="EC9A12"/>
    <a:srgbClr val="901C83"/>
    <a:srgbClr val="00679F"/>
    <a:srgbClr val="F8B62D"/>
    <a:srgbClr val="073797"/>
    <a:srgbClr val="1D2088"/>
    <a:srgbClr val="3B9FD2"/>
    <a:srgbClr val="000000"/>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504" y="-204"/>
      </p:cViewPr>
      <p:guideLst>
        <p:guide orient="horz" pos="1619"/>
        <p:guide pos="288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10395-B750-4E0A-AD0D-D932F9A9EFB2}" type="datetimeFigureOut">
              <a:rPr lang="zh-CN" altLang="en-US" smtClean="0"/>
              <a:pPr/>
              <a:t>2017/8/9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F115E-4678-44DC-AF7D-DCD06E63CA7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9F115E-4678-44DC-AF7D-DCD06E63CA7E}" type="slidenum">
              <a:rPr lang="zh-CN" altLang="en-US" smtClean="0"/>
              <a:pPr/>
              <a:t>49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pPr/>
              <a:t>2017/8/9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pPr/>
              <a:t>2017/8/9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矩形 7"/>
          <p:cNvSpPr/>
          <p:nvPr userDrawn="1"/>
        </p:nvSpPr>
        <p:spPr>
          <a:xfrm>
            <a:off x="179512" y="4975016"/>
            <a:ext cx="7848872" cy="81009"/>
          </a:xfrm>
          <a:prstGeom prst="rect">
            <a:avLst/>
          </a:prstGeom>
          <a:gradFill flip="none" rotWithShape="1">
            <a:gsLst>
              <a:gs pos="0">
                <a:srgbClr val="3B9FD2"/>
              </a:gs>
              <a:gs pos="100000">
                <a:srgbClr val="27265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29"/>
          <p:cNvGrpSpPr>
            <a:grpSpLocks noChangeAspect="1"/>
          </p:cNvGrpSpPr>
          <p:nvPr userDrawn="1"/>
        </p:nvGrpSpPr>
        <p:grpSpPr bwMode="auto">
          <a:xfrm>
            <a:off x="8123739" y="4371950"/>
            <a:ext cx="891418" cy="685874"/>
            <a:chOff x="1452" y="521"/>
            <a:chExt cx="2858" cy="2199"/>
          </a:xfrm>
        </p:grpSpPr>
        <p:sp>
          <p:nvSpPr>
            <p:cNvPr id="10" name="Freeform 30"/>
            <p:cNvSpPr/>
            <p:nvPr/>
          </p:nvSpPr>
          <p:spPr bwMode="auto">
            <a:xfrm>
              <a:off x="3011" y="906"/>
              <a:ext cx="735" cy="841"/>
            </a:xfrm>
            <a:custGeom>
              <a:avLst/>
              <a:gdLst>
                <a:gd name="T0" fmla="*/ 76 w 311"/>
                <a:gd name="T1" fmla="*/ 0 h 356"/>
                <a:gd name="T2" fmla="*/ 63 w 311"/>
                <a:gd name="T3" fmla="*/ 125 h 356"/>
                <a:gd name="T4" fmla="*/ 9 w 311"/>
                <a:gd name="T5" fmla="*/ 356 h 356"/>
                <a:gd name="T6" fmla="*/ 202 w 311"/>
                <a:gd name="T7" fmla="*/ 121 h 356"/>
                <a:gd name="T8" fmla="*/ 311 w 311"/>
                <a:gd name="T9" fmla="*/ 128 h 356"/>
                <a:gd name="T10" fmla="*/ 164 w 311"/>
                <a:gd name="T11" fmla="*/ 99 h 356"/>
                <a:gd name="T12" fmla="*/ 105 w 311"/>
                <a:gd name="T13" fmla="*/ 40 h 356"/>
                <a:gd name="T14" fmla="*/ 76 w 311"/>
                <a:gd name="T15" fmla="*/ 0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56">
                  <a:moveTo>
                    <a:pt x="76" y="0"/>
                  </a:moveTo>
                  <a:cubicBezTo>
                    <a:pt x="76" y="0"/>
                    <a:pt x="126" y="57"/>
                    <a:pt x="63" y="125"/>
                  </a:cubicBezTo>
                  <a:cubicBezTo>
                    <a:pt x="0" y="194"/>
                    <a:pt x="5" y="264"/>
                    <a:pt x="9" y="356"/>
                  </a:cubicBezTo>
                  <a:cubicBezTo>
                    <a:pt x="9" y="356"/>
                    <a:pt x="16" y="134"/>
                    <a:pt x="202" y="121"/>
                  </a:cubicBezTo>
                  <a:cubicBezTo>
                    <a:pt x="202" y="121"/>
                    <a:pt x="267" y="113"/>
                    <a:pt x="311" y="128"/>
                  </a:cubicBezTo>
                  <a:cubicBezTo>
                    <a:pt x="311" y="128"/>
                    <a:pt x="264" y="94"/>
                    <a:pt x="164" y="99"/>
                  </a:cubicBezTo>
                  <a:cubicBezTo>
                    <a:pt x="164" y="99"/>
                    <a:pt x="120" y="106"/>
                    <a:pt x="105" y="40"/>
                  </a:cubicBezTo>
                  <a:cubicBezTo>
                    <a:pt x="105" y="40"/>
                    <a:pt x="102" y="14"/>
                    <a:pt x="76" y="0"/>
                  </a:cubicBezTo>
                  <a:close/>
                </a:path>
              </a:pathLst>
            </a:custGeom>
            <a:solidFill>
              <a:srgbClr val="EB9A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1"/>
            <p:cNvSpPr/>
            <p:nvPr/>
          </p:nvSpPr>
          <p:spPr bwMode="auto">
            <a:xfrm>
              <a:off x="3321" y="996"/>
              <a:ext cx="132" cy="111"/>
            </a:xfrm>
            <a:custGeom>
              <a:avLst/>
              <a:gdLst>
                <a:gd name="T0" fmla="*/ 51 w 56"/>
                <a:gd name="T1" fmla="*/ 11 h 47"/>
                <a:gd name="T2" fmla="*/ 37 w 56"/>
                <a:gd name="T3" fmla="*/ 40 h 47"/>
                <a:gd name="T4" fmla="*/ 5 w 56"/>
                <a:gd name="T5" fmla="*/ 37 h 47"/>
                <a:gd name="T6" fmla="*/ 19 w 56"/>
                <a:gd name="T7" fmla="*/ 8 h 47"/>
                <a:gd name="T8" fmla="*/ 51 w 56"/>
                <a:gd name="T9" fmla="*/ 11 h 47"/>
              </a:gdLst>
              <a:ahLst/>
              <a:cxnLst>
                <a:cxn ang="0">
                  <a:pos x="T0" y="T1"/>
                </a:cxn>
                <a:cxn ang="0">
                  <a:pos x="T2" y="T3"/>
                </a:cxn>
                <a:cxn ang="0">
                  <a:pos x="T4" y="T5"/>
                </a:cxn>
                <a:cxn ang="0">
                  <a:pos x="T6" y="T7"/>
                </a:cxn>
                <a:cxn ang="0">
                  <a:pos x="T8" y="T9"/>
                </a:cxn>
              </a:cxnLst>
              <a:rect l="0" t="0" r="r" b="b"/>
              <a:pathLst>
                <a:path w="56" h="47">
                  <a:moveTo>
                    <a:pt x="51" y="11"/>
                  </a:moveTo>
                  <a:cubicBezTo>
                    <a:pt x="56" y="20"/>
                    <a:pt x="50" y="33"/>
                    <a:pt x="37" y="40"/>
                  </a:cubicBezTo>
                  <a:cubicBezTo>
                    <a:pt x="24" y="47"/>
                    <a:pt x="10" y="46"/>
                    <a:pt x="5" y="37"/>
                  </a:cubicBezTo>
                  <a:cubicBezTo>
                    <a:pt x="0" y="28"/>
                    <a:pt x="6" y="15"/>
                    <a:pt x="19" y="8"/>
                  </a:cubicBezTo>
                  <a:cubicBezTo>
                    <a:pt x="32" y="0"/>
                    <a:pt x="46" y="2"/>
                    <a:pt x="51" y="11"/>
                  </a:cubicBezTo>
                  <a:close/>
                </a:path>
              </a:pathLst>
            </a:custGeom>
            <a:solidFill>
              <a:srgbClr val="EB9A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2"/>
            <p:cNvSpPr/>
            <p:nvPr/>
          </p:nvSpPr>
          <p:spPr bwMode="auto">
            <a:xfrm>
              <a:off x="2014" y="757"/>
              <a:ext cx="881" cy="990"/>
            </a:xfrm>
            <a:custGeom>
              <a:avLst/>
              <a:gdLst>
                <a:gd name="T0" fmla="*/ 353 w 373"/>
                <a:gd name="T1" fmla="*/ 419 h 419"/>
                <a:gd name="T2" fmla="*/ 163 w 373"/>
                <a:gd name="T3" fmla="*/ 146 h 419"/>
                <a:gd name="T4" fmla="*/ 0 w 373"/>
                <a:gd name="T5" fmla="*/ 148 h 419"/>
                <a:gd name="T6" fmla="*/ 178 w 373"/>
                <a:gd name="T7" fmla="*/ 114 h 419"/>
                <a:gd name="T8" fmla="*/ 234 w 373"/>
                <a:gd name="T9" fmla="*/ 59 h 419"/>
                <a:gd name="T10" fmla="*/ 268 w 373"/>
                <a:gd name="T11" fmla="*/ 0 h 419"/>
                <a:gd name="T12" fmla="*/ 295 w 373"/>
                <a:gd name="T13" fmla="*/ 150 h 419"/>
                <a:gd name="T14" fmla="*/ 353 w 373"/>
                <a:gd name="T15" fmla="*/ 41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419">
                  <a:moveTo>
                    <a:pt x="353" y="419"/>
                  </a:moveTo>
                  <a:cubicBezTo>
                    <a:pt x="353" y="419"/>
                    <a:pt x="371" y="198"/>
                    <a:pt x="163" y="146"/>
                  </a:cubicBezTo>
                  <a:cubicBezTo>
                    <a:pt x="163" y="146"/>
                    <a:pt x="68" y="128"/>
                    <a:pt x="0" y="148"/>
                  </a:cubicBezTo>
                  <a:cubicBezTo>
                    <a:pt x="0" y="148"/>
                    <a:pt x="52" y="121"/>
                    <a:pt x="178" y="114"/>
                  </a:cubicBezTo>
                  <a:cubicBezTo>
                    <a:pt x="178" y="114"/>
                    <a:pt x="225" y="116"/>
                    <a:pt x="234" y="59"/>
                  </a:cubicBezTo>
                  <a:cubicBezTo>
                    <a:pt x="234" y="59"/>
                    <a:pt x="237" y="22"/>
                    <a:pt x="268" y="0"/>
                  </a:cubicBezTo>
                  <a:cubicBezTo>
                    <a:pt x="268" y="0"/>
                    <a:pt x="217" y="78"/>
                    <a:pt x="295" y="150"/>
                  </a:cubicBezTo>
                  <a:cubicBezTo>
                    <a:pt x="373" y="223"/>
                    <a:pt x="364" y="367"/>
                    <a:pt x="353" y="419"/>
                  </a:cubicBezTo>
                  <a:close/>
                </a:path>
              </a:pathLst>
            </a:custGeom>
            <a:solidFill>
              <a:srgbClr val="2DACD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p:nvPr/>
          </p:nvSpPr>
          <p:spPr bwMode="auto">
            <a:xfrm>
              <a:off x="2371" y="864"/>
              <a:ext cx="146" cy="127"/>
            </a:xfrm>
            <a:custGeom>
              <a:avLst/>
              <a:gdLst>
                <a:gd name="T0" fmla="*/ 6 w 62"/>
                <a:gd name="T1" fmla="*/ 10 h 54"/>
                <a:gd name="T2" fmla="*/ 43 w 62"/>
                <a:gd name="T3" fmla="*/ 10 h 54"/>
                <a:gd name="T4" fmla="*/ 56 w 62"/>
                <a:gd name="T5" fmla="*/ 44 h 54"/>
                <a:gd name="T6" fmla="*/ 19 w 62"/>
                <a:gd name="T7" fmla="*/ 45 h 54"/>
                <a:gd name="T8" fmla="*/ 6 w 62"/>
                <a:gd name="T9" fmla="*/ 10 h 54"/>
              </a:gdLst>
              <a:ahLst/>
              <a:cxnLst>
                <a:cxn ang="0">
                  <a:pos x="T0" y="T1"/>
                </a:cxn>
                <a:cxn ang="0">
                  <a:pos x="T2" y="T3"/>
                </a:cxn>
                <a:cxn ang="0">
                  <a:pos x="T4" y="T5"/>
                </a:cxn>
                <a:cxn ang="0">
                  <a:pos x="T6" y="T7"/>
                </a:cxn>
                <a:cxn ang="0">
                  <a:pos x="T8" y="T9"/>
                </a:cxn>
              </a:cxnLst>
              <a:rect l="0" t="0" r="r" b="b"/>
              <a:pathLst>
                <a:path w="62" h="54">
                  <a:moveTo>
                    <a:pt x="6" y="10"/>
                  </a:moveTo>
                  <a:cubicBezTo>
                    <a:pt x="13" y="1"/>
                    <a:pt x="29" y="0"/>
                    <a:pt x="43" y="10"/>
                  </a:cubicBezTo>
                  <a:cubicBezTo>
                    <a:pt x="57" y="19"/>
                    <a:pt x="62" y="35"/>
                    <a:pt x="56" y="44"/>
                  </a:cubicBezTo>
                  <a:cubicBezTo>
                    <a:pt x="49" y="54"/>
                    <a:pt x="33" y="54"/>
                    <a:pt x="19" y="45"/>
                  </a:cubicBezTo>
                  <a:cubicBezTo>
                    <a:pt x="5" y="35"/>
                    <a:pt x="0" y="20"/>
                    <a:pt x="6" y="10"/>
                  </a:cubicBezTo>
                  <a:close/>
                </a:path>
              </a:pathLst>
            </a:custGeom>
            <a:solidFill>
              <a:srgbClr val="2DACD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4"/>
            <p:cNvSpPr/>
            <p:nvPr/>
          </p:nvSpPr>
          <p:spPr bwMode="auto">
            <a:xfrm>
              <a:off x="2728" y="521"/>
              <a:ext cx="876" cy="1179"/>
            </a:xfrm>
            <a:custGeom>
              <a:avLst/>
              <a:gdLst>
                <a:gd name="T0" fmla="*/ 105 w 371"/>
                <a:gd name="T1" fmla="*/ 499 h 499"/>
                <a:gd name="T2" fmla="*/ 69 w 371"/>
                <a:gd name="T3" fmla="*/ 179 h 499"/>
                <a:gd name="T4" fmla="*/ 0 w 371"/>
                <a:gd name="T5" fmla="*/ 0 h 499"/>
                <a:gd name="T6" fmla="*/ 76 w 371"/>
                <a:gd name="T7" fmla="*/ 53 h 499"/>
                <a:gd name="T8" fmla="*/ 161 w 371"/>
                <a:gd name="T9" fmla="*/ 87 h 499"/>
                <a:gd name="T10" fmla="*/ 237 w 371"/>
                <a:gd name="T11" fmla="*/ 67 h 499"/>
                <a:gd name="T12" fmla="*/ 371 w 371"/>
                <a:gd name="T13" fmla="*/ 47 h 499"/>
                <a:gd name="T14" fmla="*/ 125 w 371"/>
                <a:gd name="T15" fmla="*/ 223 h 499"/>
                <a:gd name="T16" fmla="*/ 105 w 371"/>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499">
                  <a:moveTo>
                    <a:pt x="105" y="499"/>
                  </a:moveTo>
                  <a:cubicBezTo>
                    <a:pt x="105" y="499"/>
                    <a:pt x="38" y="333"/>
                    <a:pt x="69" y="179"/>
                  </a:cubicBezTo>
                  <a:cubicBezTo>
                    <a:pt x="97" y="39"/>
                    <a:pt x="0" y="0"/>
                    <a:pt x="0" y="0"/>
                  </a:cubicBezTo>
                  <a:cubicBezTo>
                    <a:pt x="0" y="0"/>
                    <a:pt x="34" y="2"/>
                    <a:pt x="76" y="53"/>
                  </a:cubicBezTo>
                  <a:cubicBezTo>
                    <a:pt x="117" y="105"/>
                    <a:pt x="133" y="92"/>
                    <a:pt x="161" y="87"/>
                  </a:cubicBezTo>
                  <a:cubicBezTo>
                    <a:pt x="161" y="87"/>
                    <a:pt x="214" y="74"/>
                    <a:pt x="237" y="67"/>
                  </a:cubicBezTo>
                  <a:cubicBezTo>
                    <a:pt x="259" y="60"/>
                    <a:pt x="347" y="38"/>
                    <a:pt x="371" y="47"/>
                  </a:cubicBezTo>
                  <a:cubicBezTo>
                    <a:pt x="371" y="47"/>
                    <a:pt x="202" y="68"/>
                    <a:pt x="125" y="223"/>
                  </a:cubicBezTo>
                  <a:cubicBezTo>
                    <a:pt x="125" y="223"/>
                    <a:pt x="75" y="295"/>
                    <a:pt x="105" y="499"/>
                  </a:cubicBezTo>
                  <a:close/>
                </a:path>
              </a:pathLst>
            </a:custGeom>
            <a:solidFill>
              <a:srgbClr val="901C83"/>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35"/>
            <p:cNvSpPr>
              <a:spLocks noChangeArrowheads="1"/>
            </p:cNvSpPr>
            <p:nvPr/>
          </p:nvSpPr>
          <p:spPr bwMode="auto">
            <a:xfrm>
              <a:off x="2983" y="535"/>
              <a:ext cx="165" cy="166"/>
            </a:xfrm>
            <a:prstGeom prst="ellipse">
              <a:avLst/>
            </a:prstGeom>
            <a:solidFill>
              <a:srgbClr val="901C83"/>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6"/>
            <p:cNvSpPr/>
            <p:nvPr/>
          </p:nvSpPr>
          <p:spPr bwMode="auto">
            <a:xfrm>
              <a:off x="2187" y="1116"/>
              <a:ext cx="1438" cy="974"/>
            </a:xfrm>
            <a:custGeom>
              <a:avLst/>
              <a:gdLst>
                <a:gd name="T0" fmla="*/ 533 w 609"/>
                <a:gd name="T1" fmla="*/ 207 h 412"/>
                <a:gd name="T2" fmla="*/ 593 w 609"/>
                <a:gd name="T3" fmla="*/ 212 h 412"/>
                <a:gd name="T4" fmla="*/ 609 w 609"/>
                <a:gd name="T5" fmla="*/ 151 h 412"/>
                <a:gd name="T6" fmla="*/ 552 w 609"/>
                <a:gd name="T7" fmla="*/ 125 h 412"/>
                <a:gd name="T8" fmla="*/ 551 w 609"/>
                <a:gd name="T9" fmla="*/ 120 h 412"/>
                <a:gd name="T10" fmla="*/ 549 w 609"/>
                <a:gd name="T11" fmla="*/ 77 h 412"/>
                <a:gd name="T12" fmla="*/ 552 w 609"/>
                <a:gd name="T13" fmla="*/ 76 h 412"/>
                <a:gd name="T14" fmla="*/ 601 w 609"/>
                <a:gd name="T15" fmla="*/ 62 h 412"/>
                <a:gd name="T16" fmla="*/ 596 w 609"/>
                <a:gd name="T17" fmla="*/ 40 h 412"/>
                <a:gd name="T18" fmla="*/ 505 w 609"/>
                <a:gd name="T19" fmla="*/ 59 h 412"/>
                <a:gd name="T20" fmla="*/ 356 w 609"/>
                <a:gd name="T21" fmla="*/ 305 h 412"/>
                <a:gd name="T22" fmla="*/ 104 w 609"/>
                <a:gd name="T23" fmla="*/ 157 h 412"/>
                <a:gd name="T24" fmla="*/ 115 w 609"/>
                <a:gd name="T25" fmla="*/ 24 h 412"/>
                <a:gd name="T26" fmla="*/ 15 w 609"/>
                <a:gd name="T27" fmla="*/ 0 h 412"/>
                <a:gd name="T28" fmla="*/ 0 w 609"/>
                <a:gd name="T29" fmla="*/ 60 h 412"/>
                <a:gd name="T30" fmla="*/ 56 w 609"/>
                <a:gd name="T31" fmla="*/ 87 h 412"/>
                <a:gd name="T32" fmla="*/ 56 w 609"/>
                <a:gd name="T33" fmla="*/ 127 h 412"/>
                <a:gd name="T34" fmla="*/ 55 w 609"/>
                <a:gd name="T35" fmla="*/ 128 h 412"/>
                <a:gd name="T36" fmla="*/ 2 w 609"/>
                <a:gd name="T37" fmla="*/ 151 h 412"/>
                <a:gd name="T38" fmla="*/ 17 w 609"/>
                <a:gd name="T39" fmla="*/ 211 h 412"/>
                <a:gd name="T40" fmla="*/ 78 w 609"/>
                <a:gd name="T41" fmla="*/ 208 h 412"/>
                <a:gd name="T42" fmla="*/ 104 w 609"/>
                <a:gd name="T43" fmla="*/ 253 h 412"/>
                <a:gd name="T44" fmla="*/ 103 w 609"/>
                <a:gd name="T45" fmla="*/ 254 h 412"/>
                <a:gd name="T46" fmla="*/ 69 w 609"/>
                <a:gd name="T47" fmla="*/ 304 h 412"/>
                <a:gd name="T48" fmla="*/ 114 w 609"/>
                <a:gd name="T49" fmla="*/ 347 h 412"/>
                <a:gd name="T50" fmla="*/ 165 w 609"/>
                <a:gd name="T51" fmla="*/ 312 h 412"/>
                <a:gd name="T52" fmla="*/ 219 w 609"/>
                <a:gd name="T53" fmla="*/ 339 h 412"/>
                <a:gd name="T54" fmla="*/ 218 w 609"/>
                <a:gd name="T55" fmla="*/ 341 h 412"/>
                <a:gd name="T56" fmla="*/ 218 w 609"/>
                <a:gd name="T57" fmla="*/ 401 h 412"/>
                <a:gd name="T58" fmla="*/ 279 w 609"/>
                <a:gd name="T59" fmla="*/ 412 h 412"/>
                <a:gd name="T60" fmla="*/ 302 w 609"/>
                <a:gd name="T61" fmla="*/ 354 h 412"/>
                <a:gd name="T62" fmla="*/ 302 w 609"/>
                <a:gd name="T63" fmla="*/ 354 h 412"/>
                <a:gd name="T64" fmla="*/ 341 w 609"/>
                <a:gd name="T65" fmla="*/ 352 h 412"/>
                <a:gd name="T66" fmla="*/ 342 w 609"/>
                <a:gd name="T67" fmla="*/ 353 h 412"/>
                <a:gd name="T68" fmla="*/ 370 w 609"/>
                <a:gd name="T69" fmla="*/ 406 h 412"/>
                <a:gd name="T70" fmla="*/ 429 w 609"/>
                <a:gd name="T71" fmla="*/ 387 h 412"/>
                <a:gd name="T72" fmla="*/ 422 w 609"/>
                <a:gd name="T73" fmla="*/ 325 h 412"/>
                <a:gd name="T74" fmla="*/ 421 w 609"/>
                <a:gd name="T75" fmla="*/ 325 h 412"/>
                <a:gd name="T76" fmla="*/ 455 w 609"/>
                <a:gd name="T77" fmla="*/ 303 h 412"/>
                <a:gd name="T78" fmla="*/ 456 w 609"/>
                <a:gd name="T79" fmla="*/ 305 h 412"/>
                <a:gd name="T80" fmla="*/ 507 w 609"/>
                <a:gd name="T81" fmla="*/ 338 h 412"/>
                <a:gd name="T82" fmla="*/ 549 w 609"/>
                <a:gd name="T83" fmla="*/ 292 h 412"/>
                <a:gd name="T84" fmla="*/ 513 w 609"/>
                <a:gd name="T85" fmla="*/ 242 h 412"/>
                <a:gd name="T86" fmla="*/ 512 w 609"/>
                <a:gd name="T87" fmla="*/ 241 h 412"/>
                <a:gd name="T88" fmla="*/ 531 w 609"/>
                <a:gd name="T89" fmla="*/ 206 h 412"/>
                <a:gd name="T90" fmla="*/ 533 w 609"/>
                <a:gd name="T91" fmla="*/ 2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9" h="412">
                  <a:moveTo>
                    <a:pt x="533" y="207"/>
                  </a:moveTo>
                  <a:cubicBezTo>
                    <a:pt x="593" y="212"/>
                    <a:pt x="593" y="212"/>
                    <a:pt x="593" y="212"/>
                  </a:cubicBezTo>
                  <a:cubicBezTo>
                    <a:pt x="609" y="151"/>
                    <a:pt x="609" y="151"/>
                    <a:pt x="609" y="151"/>
                  </a:cubicBezTo>
                  <a:cubicBezTo>
                    <a:pt x="552" y="125"/>
                    <a:pt x="552" y="125"/>
                    <a:pt x="552" y="125"/>
                  </a:cubicBezTo>
                  <a:cubicBezTo>
                    <a:pt x="551" y="120"/>
                    <a:pt x="551" y="120"/>
                    <a:pt x="551" y="120"/>
                  </a:cubicBezTo>
                  <a:cubicBezTo>
                    <a:pt x="552" y="107"/>
                    <a:pt x="552" y="97"/>
                    <a:pt x="549" y="77"/>
                  </a:cubicBezTo>
                  <a:cubicBezTo>
                    <a:pt x="552" y="76"/>
                    <a:pt x="552" y="76"/>
                    <a:pt x="552" y="76"/>
                  </a:cubicBezTo>
                  <a:cubicBezTo>
                    <a:pt x="601" y="62"/>
                    <a:pt x="601" y="62"/>
                    <a:pt x="601" y="62"/>
                  </a:cubicBezTo>
                  <a:cubicBezTo>
                    <a:pt x="596" y="40"/>
                    <a:pt x="596" y="40"/>
                    <a:pt x="596" y="40"/>
                  </a:cubicBezTo>
                  <a:cubicBezTo>
                    <a:pt x="553" y="39"/>
                    <a:pt x="518" y="53"/>
                    <a:pt x="505" y="59"/>
                  </a:cubicBezTo>
                  <a:cubicBezTo>
                    <a:pt x="530" y="167"/>
                    <a:pt x="464" y="277"/>
                    <a:pt x="356" y="305"/>
                  </a:cubicBezTo>
                  <a:cubicBezTo>
                    <a:pt x="245" y="334"/>
                    <a:pt x="133" y="268"/>
                    <a:pt x="104" y="157"/>
                  </a:cubicBezTo>
                  <a:cubicBezTo>
                    <a:pt x="92" y="111"/>
                    <a:pt x="97" y="64"/>
                    <a:pt x="115" y="24"/>
                  </a:cubicBezTo>
                  <a:cubicBezTo>
                    <a:pt x="83" y="7"/>
                    <a:pt x="35" y="2"/>
                    <a:pt x="15" y="0"/>
                  </a:cubicBezTo>
                  <a:cubicBezTo>
                    <a:pt x="0" y="60"/>
                    <a:pt x="0" y="60"/>
                    <a:pt x="0" y="60"/>
                  </a:cubicBezTo>
                  <a:cubicBezTo>
                    <a:pt x="56" y="87"/>
                    <a:pt x="56" y="87"/>
                    <a:pt x="56" y="87"/>
                  </a:cubicBezTo>
                  <a:cubicBezTo>
                    <a:pt x="55" y="100"/>
                    <a:pt x="54" y="107"/>
                    <a:pt x="56" y="127"/>
                  </a:cubicBezTo>
                  <a:cubicBezTo>
                    <a:pt x="55" y="128"/>
                    <a:pt x="55" y="128"/>
                    <a:pt x="55" y="128"/>
                  </a:cubicBezTo>
                  <a:cubicBezTo>
                    <a:pt x="2" y="151"/>
                    <a:pt x="2" y="151"/>
                    <a:pt x="2" y="151"/>
                  </a:cubicBezTo>
                  <a:cubicBezTo>
                    <a:pt x="17" y="211"/>
                    <a:pt x="17" y="211"/>
                    <a:pt x="17" y="211"/>
                  </a:cubicBezTo>
                  <a:cubicBezTo>
                    <a:pt x="78" y="208"/>
                    <a:pt x="78" y="208"/>
                    <a:pt x="78" y="208"/>
                  </a:cubicBezTo>
                  <a:cubicBezTo>
                    <a:pt x="85" y="224"/>
                    <a:pt x="94" y="239"/>
                    <a:pt x="104" y="253"/>
                  </a:cubicBezTo>
                  <a:cubicBezTo>
                    <a:pt x="103" y="254"/>
                    <a:pt x="103" y="254"/>
                    <a:pt x="103" y="254"/>
                  </a:cubicBezTo>
                  <a:cubicBezTo>
                    <a:pt x="69" y="304"/>
                    <a:pt x="69" y="304"/>
                    <a:pt x="69" y="304"/>
                  </a:cubicBezTo>
                  <a:cubicBezTo>
                    <a:pt x="114" y="347"/>
                    <a:pt x="114" y="347"/>
                    <a:pt x="114" y="347"/>
                  </a:cubicBezTo>
                  <a:cubicBezTo>
                    <a:pt x="165" y="312"/>
                    <a:pt x="165" y="312"/>
                    <a:pt x="165" y="312"/>
                  </a:cubicBezTo>
                  <a:cubicBezTo>
                    <a:pt x="182" y="323"/>
                    <a:pt x="200" y="332"/>
                    <a:pt x="219" y="339"/>
                  </a:cubicBezTo>
                  <a:cubicBezTo>
                    <a:pt x="218" y="341"/>
                    <a:pt x="218" y="341"/>
                    <a:pt x="218" y="341"/>
                  </a:cubicBezTo>
                  <a:cubicBezTo>
                    <a:pt x="218" y="401"/>
                    <a:pt x="218" y="401"/>
                    <a:pt x="218" y="401"/>
                  </a:cubicBezTo>
                  <a:cubicBezTo>
                    <a:pt x="279" y="412"/>
                    <a:pt x="279" y="412"/>
                    <a:pt x="279" y="412"/>
                  </a:cubicBezTo>
                  <a:cubicBezTo>
                    <a:pt x="302" y="354"/>
                    <a:pt x="302" y="354"/>
                    <a:pt x="302" y="354"/>
                  </a:cubicBezTo>
                  <a:cubicBezTo>
                    <a:pt x="302" y="354"/>
                    <a:pt x="302" y="354"/>
                    <a:pt x="302" y="354"/>
                  </a:cubicBezTo>
                  <a:cubicBezTo>
                    <a:pt x="315" y="354"/>
                    <a:pt x="328" y="354"/>
                    <a:pt x="341" y="352"/>
                  </a:cubicBezTo>
                  <a:cubicBezTo>
                    <a:pt x="342" y="353"/>
                    <a:pt x="342" y="353"/>
                    <a:pt x="342" y="353"/>
                  </a:cubicBezTo>
                  <a:cubicBezTo>
                    <a:pt x="370" y="406"/>
                    <a:pt x="370" y="406"/>
                    <a:pt x="370" y="406"/>
                  </a:cubicBezTo>
                  <a:cubicBezTo>
                    <a:pt x="429" y="387"/>
                    <a:pt x="429" y="387"/>
                    <a:pt x="429" y="387"/>
                  </a:cubicBezTo>
                  <a:cubicBezTo>
                    <a:pt x="422" y="325"/>
                    <a:pt x="422" y="325"/>
                    <a:pt x="422" y="325"/>
                  </a:cubicBezTo>
                  <a:cubicBezTo>
                    <a:pt x="421" y="325"/>
                    <a:pt x="421" y="325"/>
                    <a:pt x="421" y="325"/>
                  </a:cubicBezTo>
                  <a:cubicBezTo>
                    <a:pt x="433" y="318"/>
                    <a:pt x="444" y="311"/>
                    <a:pt x="455" y="303"/>
                  </a:cubicBezTo>
                  <a:cubicBezTo>
                    <a:pt x="456" y="305"/>
                    <a:pt x="456" y="305"/>
                    <a:pt x="456" y="305"/>
                  </a:cubicBezTo>
                  <a:cubicBezTo>
                    <a:pt x="507" y="338"/>
                    <a:pt x="507" y="338"/>
                    <a:pt x="507" y="338"/>
                  </a:cubicBezTo>
                  <a:cubicBezTo>
                    <a:pt x="549" y="292"/>
                    <a:pt x="549" y="292"/>
                    <a:pt x="549" y="292"/>
                  </a:cubicBezTo>
                  <a:cubicBezTo>
                    <a:pt x="513" y="242"/>
                    <a:pt x="513" y="242"/>
                    <a:pt x="513" y="242"/>
                  </a:cubicBezTo>
                  <a:cubicBezTo>
                    <a:pt x="512" y="241"/>
                    <a:pt x="512" y="241"/>
                    <a:pt x="512" y="241"/>
                  </a:cubicBezTo>
                  <a:cubicBezTo>
                    <a:pt x="519" y="230"/>
                    <a:pt x="526" y="219"/>
                    <a:pt x="531" y="206"/>
                  </a:cubicBezTo>
                  <a:lnTo>
                    <a:pt x="533" y="207"/>
                  </a:lnTo>
                  <a:close/>
                </a:path>
              </a:pathLst>
            </a:custGeom>
            <a:solidFill>
              <a:srgbClr val="00679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7"/>
            <p:cNvSpPr>
              <a:spLocks noEditPoints="1"/>
            </p:cNvSpPr>
            <p:nvPr/>
          </p:nvSpPr>
          <p:spPr bwMode="auto">
            <a:xfrm>
              <a:off x="1452" y="2276"/>
              <a:ext cx="257" cy="260"/>
            </a:xfrm>
            <a:custGeom>
              <a:avLst/>
              <a:gdLst>
                <a:gd name="T0" fmla="*/ 0 w 109"/>
                <a:gd name="T1" fmla="*/ 108 h 110"/>
                <a:gd name="T2" fmla="*/ 12 w 109"/>
                <a:gd name="T3" fmla="*/ 61 h 110"/>
                <a:gd name="T4" fmla="*/ 25 w 109"/>
                <a:gd name="T5" fmla="*/ 61 h 110"/>
                <a:gd name="T6" fmla="*/ 15 w 109"/>
                <a:gd name="T7" fmla="*/ 108 h 110"/>
                <a:gd name="T8" fmla="*/ 0 w 109"/>
                <a:gd name="T9" fmla="*/ 108 h 110"/>
                <a:gd name="T10" fmla="*/ 10 w 109"/>
                <a:gd name="T11" fmla="*/ 26 h 110"/>
                <a:gd name="T12" fmla="*/ 2 w 109"/>
                <a:gd name="T13" fmla="*/ 2 h 110"/>
                <a:gd name="T14" fmla="*/ 16 w 109"/>
                <a:gd name="T15" fmla="*/ 2 h 110"/>
                <a:gd name="T16" fmla="*/ 24 w 109"/>
                <a:gd name="T17" fmla="*/ 26 h 110"/>
                <a:gd name="T18" fmla="*/ 10 w 109"/>
                <a:gd name="T19" fmla="*/ 26 h 110"/>
                <a:gd name="T20" fmla="*/ 12 w 109"/>
                <a:gd name="T21" fmla="*/ 55 h 110"/>
                <a:gd name="T22" fmla="*/ 3 w 109"/>
                <a:gd name="T23" fmla="*/ 31 h 110"/>
                <a:gd name="T24" fmla="*/ 17 w 109"/>
                <a:gd name="T25" fmla="*/ 31 h 110"/>
                <a:gd name="T26" fmla="*/ 25 w 109"/>
                <a:gd name="T27" fmla="*/ 55 h 110"/>
                <a:gd name="T28" fmla="*/ 12 w 109"/>
                <a:gd name="T29" fmla="*/ 55 h 110"/>
                <a:gd name="T30" fmla="*/ 27 w 109"/>
                <a:gd name="T31" fmla="*/ 110 h 110"/>
                <a:gd name="T32" fmla="*/ 27 w 109"/>
                <a:gd name="T33" fmla="*/ 99 h 110"/>
                <a:gd name="T34" fmla="*/ 60 w 109"/>
                <a:gd name="T35" fmla="*/ 23 h 110"/>
                <a:gd name="T36" fmla="*/ 45 w 109"/>
                <a:gd name="T37" fmla="*/ 23 h 110"/>
                <a:gd name="T38" fmla="*/ 45 w 109"/>
                <a:gd name="T39" fmla="*/ 37 h 110"/>
                <a:gd name="T40" fmla="*/ 31 w 109"/>
                <a:gd name="T41" fmla="*/ 37 h 110"/>
                <a:gd name="T42" fmla="*/ 31 w 109"/>
                <a:gd name="T43" fmla="*/ 13 h 110"/>
                <a:gd name="T44" fmla="*/ 60 w 109"/>
                <a:gd name="T45" fmla="*/ 13 h 110"/>
                <a:gd name="T46" fmla="*/ 60 w 109"/>
                <a:gd name="T47" fmla="*/ 0 h 110"/>
                <a:gd name="T48" fmla="*/ 75 w 109"/>
                <a:gd name="T49" fmla="*/ 0 h 110"/>
                <a:gd name="T50" fmla="*/ 75 w 109"/>
                <a:gd name="T51" fmla="*/ 11 h 110"/>
                <a:gd name="T52" fmla="*/ 75 w 109"/>
                <a:gd name="T53" fmla="*/ 13 h 110"/>
                <a:gd name="T54" fmla="*/ 107 w 109"/>
                <a:gd name="T55" fmla="*/ 13 h 110"/>
                <a:gd name="T56" fmla="*/ 107 w 109"/>
                <a:gd name="T57" fmla="*/ 37 h 110"/>
                <a:gd name="T58" fmla="*/ 93 w 109"/>
                <a:gd name="T59" fmla="*/ 37 h 110"/>
                <a:gd name="T60" fmla="*/ 93 w 109"/>
                <a:gd name="T61" fmla="*/ 23 h 110"/>
                <a:gd name="T62" fmla="*/ 75 w 109"/>
                <a:gd name="T63" fmla="*/ 23 h 110"/>
                <a:gd name="T64" fmla="*/ 72 w 109"/>
                <a:gd name="T65" fmla="*/ 48 h 110"/>
                <a:gd name="T66" fmla="*/ 82 w 109"/>
                <a:gd name="T67" fmla="*/ 48 h 110"/>
                <a:gd name="T68" fmla="*/ 82 w 109"/>
                <a:gd name="T69" fmla="*/ 91 h 110"/>
                <a:gd name="T70" fmla="*/ 90 w 109"/>
                <a:gd name="T71" fmla="*/ 98 h 110"/>
                <a:gd name="T72" fmla="*/ 98 w 109"/>
                <a:gd name="T73" fmla="*/ 91 h 110"/>
                <a:gd name="T74" fmla="*/ 98 w 109"/>
                <a:gd name="T75" fmla="*/ 87 h 110"/>
                <a:gd name="T76" fmla="*/ 109 w 109"/>
                <a:gd name="T77" fmla="*/ 87 h 110"/>
                <a:gd name="T78" fmla="*/ 109 w 109"/>
                <a:gd name="T79" fmla="*/ 94 h 110"/>
                <a:gd name="T80" fmla="*/ 93 w 109"/>
                <a:gd name="T81" fmla="*/ 107 h 110"/>
                <a:gd name="T82" fmla="*/ 84 w 109"/>
                <a:gd name="T83" fmla="*/ 107 h 110"/>
                <a:gd name="T84" fmla="*/ 68 w 109"/>
                <a:gd name="T85" fmla="*/ 91 h 110"/>
                <a:gd name="T86" fmla="*/ 68 w 109"/>
                <a:gd name="T87" fmla="*/ 64 h 110"/>
                <a:gd name="T88" fmla="*/ 27 w 109"/>
                <a:gd name="T8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10">
                  <a:moveTo>
                    <a:pt x="0" y="108"/>
                  </a:moveTo>
                  <a:cubicBezTo>
                    <a:pt x="7" y="94"/>
                    <a:pt x="11" y="78"/>
                    <a:pt x="12" y="61"/>
                  </a:cubicBezTo>
                  <a:cubicBezTo>
                    <a:pt x="25" y="61"/>
                    <a:pt x="25" y="61"/>
                    <a:pt x="25" y="61"/>
                  </a:cubicBezTo>
                  <a:cubicBezTo>
                    <a:pt x="24" y="78"/>
                    <a:pt x="21" y="94"/>
                    <a:pt x="15" y="108"/>
                  </a:cubicBezTo>
                  <a:lnTo>
                    <a:pt x="0" y="108"/>
                  </a:lnTo>
                  <a:close/>
                  <a:moveTo>
                    <a:pt x="10" y="26"/>
                  </a:moveTo>
                  <a:cubicBezTo>
                    <a:pt x="8" y="17"/>
                    <a:pt x="5" y="9"/>
                    <a:pt x="2" y="2"/>
                  </a:cubicBezTo>
                  <a:cubicBezTo>
                    <a:pt x="16" y="2"/>
                    <a:pt x="16" y="2"/>
                    <a:pt x="16" y="2"/>
                  </a:cubicBezTo>
                  <a:cubicBezTo>
                    <a:pt x="20" y="10"/>
                    <a:pt x="22" y="18"/>
                    <a:pt x="24" y="26"/>
                  </a:cubicBezTo>
                  <a:lnTo>
                    <a:pt x="10" y="26"/>
                  </a:lnTo>
                  <a:close/>
                  <a:moveTo>
                    <a:pt x="12" y="55"/>
                  </a:moveTo>
                  <a:cubicBezTo>
                    <a:pt x="10" y="48"/>
                    <a:pt x="7" y="40"/>
                    <a:pt x="3" y="31"/>
                  </a:cubicBezTo>
                  <a:cubicBezTo>
                    <a:pt x="17" y="31"/>
                    <a:pt x="17" y="31"/>
                    <a:pt x="17" y="31"/>
                  </a:cubicBezTo>
                  <a:cubicBezTo>
                    <a:pt x="21" y="39"/>
                    <a:pt x="23" y="47"/>
                    <a:pt x="25" y="55"/>
                  </a:cubicBezTo>
                  <a:lnTo>
                    <a:pt x="12" y="55"/>
                  </a:lnTo>
                  <a:close/>
                  <a:moveTo>
                    <a:pt x="27" y="110"/>
                  </a:moveTo>
                  <a:cubicBezTo>
                    <a:pt x="27" y="99"/>
                    <a:pt x="27" y="99"/>
                    <a:pt x="27" y="99"/>
                  </a:cubicBezTo>
                  <a:cubicBezTo>
                    <a:pt x="49" y="79"/>
                    <a:pt x="60" y="54"/>
                    <a:pt x="60" y="23"/>
                  </a:cubicBezTo>
                  <a:cubicBezTo>
                    <a:pt x="45" y="23"/>
                    <a:pt x="45" y="23"/>
                    <a:pt x="45" y="23"/>
                  </a:cubicBezTo>
                  <a:cubicBezTo>
                    <a:pt x="45" y="37"/>
                    <a:pt x="45" y="37"/>
                    <a:pt x="45" y="37"/>
                  </a:cubicBezTo>
                  <a:cubicBezTo>
                    <a:pt x="31" y="37"/>
                    <a:pt x="31" y="37"/>
                    <a:pt x="31" y="37"/>
                  </a:cubicBezTo>
                  <a:cubicBezTo>
                    <a:pt x="31" y="13"/>
                    <a:pt x="31" y="13"/>
                    <a:pt x="31" y="13"/>
                  </a:cubicBezTo>
                  <a:cubicBezTo>
                    <a:pt x="60" y="13"/>
                    <a:pt x="60" y="13"/>
                    <a:pt x="60" y="13"/>
                  </a:cubicBezTo>
                  <a:cubicBezTo>
                    <a:pt x="60" y="0"/>
                    <a:pt x="60" y="0"/>
                    <a:pt x="60" y="0"/>
                  </a:cubicBezTo>
                  <a:cubicBezTo>
                    <a:pt x="75" y="0"/>
                    <a:pt x="75" y="0"/>
                    <a:pt x="75" y="0"/>
                  </a:cubicBezTo>
                  <a:cubicBezTo>
                    <a:pt x="75" y="11"/>
                    <a:pt x="75" y="11"/>
                    <a:pt x="75" y="11"/>
                  </a:cubicBezTo>
                  <a:cubicBezTo>
                    <a:pt x="75" y="13"/>
                    <a:pt x="75" y="13"/>
                    <a:pt x="75" y="13"/>
                  </a:cubicBezTo>
                  <a:cubicBezTo>
                    <a:pt x="107" y="13"/>
                    <a:pt x="107" y="13"/>
                    <a:pt x="107" y="13"/>
                  </a:cubicBezTo>
                  <a:cubicBezTo>
                    <a:pt x="107" y="37"/>
                    <a:pt x="107" y="37"/>
                    <a:pt x="107" y="37"/>
                  </a:cubicBezTo>
                  <a:cubicBezTo>
                    <a:pt x="93" y="37"/>
                    <a:pt x="93" y="37"/>
                    <a:pt x="93" y="37"/>
                  </a:cubicBezTo>
                  <a:cubicBezTo>
                    <a:pt x="93" y="23"/>
                    <a:pt x="93" y="23"/>
                    <a:pt x="93" y="23"/>
                  </a:cubicBezTo>
                  <a:cubicBezTo>
                    <a:pt x="75" y="23"/>
                    <a:pt x="75" y="23"/>
                    <a:pt x="75" y="23"/>
                  </a:cubicBezTo>
                  <a:cubicBezTo>
                    <a:pt x="74" y="32"/>
                    <a:pt x="73" y="41"/>
                    <a:pt x="72" y="48"/>
                  </a:cubicBezTo>
                  <a:cubicBezTo>
                    <a:pt x="82" y="48"/>
                    <a:pt x="82" y="48"/>
                    <a:pt x="82" y="48"/>
                  </a:cubicBezTo>
                  <a:cubicBezTo>
                    <a:pt x="82" y="91"/>
                    <a:pt x="82" y="91"/>
                    <a:pt x="82" y="91"/>
                  </a:cubicBezTo>
                  <a:cubicBezTo>
                    <a:pt x="82" y="96"/>
                    <a:pt x="85" y="98"/>
                    <a:pt x="90" y="98"/>
                  </a:cubicBezTo>
                  <a:cubicBezTo>
                    <a:pt x="96" y="98"/>
                    <a:pt x="98" y="96"/>
                    <a:pt x="98" y="91"/>
                  </a:cubicBezTo>
                  <a:cubicBezTo>
                    <a:pt x="98" y="87"/>
                    <a:pt x="98" y="87"/>
                    <a:pt x="98" y="87"/>
                  </a:cubicBezTo>
                  <a:cubicBezTo>
                    <a:pt x="109" y="87"/>
                    <a:pt x="109" y="87"/>
                    <a:pt x="109" y="87"/>
                  </a:cubicBezTo>
                  <a:cubicBezTo>
                    <a:pt x="109" y="94"/>
                    <a:pt x="109" y="94"/>
                    <a:pt x="109" y="94"/>
                  </a:cubicBezTo>
                  <a:cubicBezTo>
                    <a:pt x="109" y="103"/>
                    <a:pt x="104" y="107"/>
                    <a:pt x="93" y="107"/>
                  </a:cubicBezTo>
                  <a:cubicBezTo>
                    <a:pt x="84" y="107"/>
                    <a:pt x="84" y="107"/>
                    <a:pt x="84" y="107"/>
                  </a:cubicBezTo>
                  <a:cubicBezTo>
                    <a:pt x="73" y="107"/>
                    <a:pt x="68" y="102"/>
                    <a:pt x="68" y="91"/>
                  </a:cubicBezTo>
                  <a:cubicBezTo>
                    <a:pt x="68" y="64"/>
                    <a:pt x="68" y="64"/>
                    <a:pt x="68" y="64"/>
                  </a:cubicBezTo>
                  <a:cubicBezTo>
                    <a:pt x="62" y="80"/>
                    <a:pt x="48" y="96"/>
                    <a:pt x="27" y="11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8"/>
            <p:cNvSpPr>
              <a:spLocks noEditPoints="1"/>
            </p:cNvSpPr>
            <p:nvPr/>
          </p:nvSpPr>
          <p:spPr bwMode="auto">
            <a:xfrm>
              <a:off x="1747" y="2288"/>
              <a:ext cx="244" cy="246"/>
            </a:xfrm>
            <a:custGeom>
              <a:avLst/>
              <a:gdLst>
                <a:gd name="T0" fmla="*/ 0 w 103"/>
                <a:gd name="T1" fmla="*/ 104 h 104"/>
                <a:gd name="T2" fmla="*/ 0 w 103"/>
                <a:gd name="T3" fmla="*/ 0 h 104"/>
                <a:gd name="T4" fmla="*/ 40 w 103"/>
                <a:gd name="T5" fmla="*/ 0 h 104"/>
                <a:gd name="T6" fmla="*/ 40 w 103"/>
                <a:gd name="T7" fmla="*/ 10 h 104"/>
                <a:gd name="T8" fmla="*/ 32 w 103"/>
                <a:gd name="T9" fmla="*/ 39 h 104"/>
                <a:gd name="T10" fmla="*/ 40 w 103"/>
                <a:gd name="T11" fmla="*/ 63 h 104"/>
                <a:gd name="T12" fmla="*/ 16 w 103"/>
                <a:gd name="T13" fmla="*/ 88 h 104"/>
                <a:gd name="T14" fmla="*/ 16 w 103"/>
                <a:gd name="T15" fmla="*/ 77 h 104"/>
                <a:gd name="T16" fmla="*/ 28 w 103"/>
                <a:gd name="T17" fmla="*/ 62 h 104"/>
                <a:gd name="T18" fmla="*/ 19 w 103"/>
                <a:gd name="T19" fmla="*/ 40 h 104"/>
                <a:gd name="T20" fmla="*/ 26 w 103"/>
                <a:gd name="T21" fmla="*/ 10 h 104"/>
                <a:gd name="T22" fmla="*/ 14 w 103"/>
                <a:gd name="T23" fmla="*/ 10 h 104"/>
                <a:gd name="T24" fmla="*/ 14 w 103"/>
                <a:gd name="T25" fmla="*/ 104 h 104"/>
                <a:gd name="T26" fmla="*/ 0 w 103"/>
                <a:gd name="T27" fmla="*/ 104 h 104"/>
                <a:gd name="T28" fmla="*/ 46 w 103"/>
                <a:gd name="T29" fmla="*/ 101 h 104"/>
                <a:gd name="T30" fmla="*/ 46 w 103"/>
                <a:gd name="T31" fmla="*/ 1 h 104"/>
                <a:gd name="T32" fmla="*/ 102 w 103"/>
                <a:gd name="T33" fmla="*/ 1 h 104"/>
                <a:gd name="T34" fmla="*/ 102 w 103"/>
                <a:gd name="T35" fmla="*/ 84 h 104"/>
                <a:gd name="T36" fmla="*/ 85 w 103"/>
                <a:gd name="T37" fmla="*/ 101 h 104"/>
                <a:gd name="T38" fmla="*/ 46 w 103"/>
                <a:gd name="T39" fmla="*/ 101 h 104"/>
                <a:gd name="T40" fmla="*/ 60 w 103"/>
                <a:gd name="T41" fmla="*/ 12 h 104"/>
                <a:gd name="T42" fmla="*/ 60 w 103"/>
                <a:gd name="T43" fmla="*/ 44 h 104"/>
                <a:gd name="T44" fmla="*/ 88 w 103"/>
                <a:gd name="T45" fmla="*/ 44 h 104"/>
                <a:gd name="T46" fmla="*/ 88 w 103"/>
                <a:gd name="T47" fmla="*/ 12 h 104"/>
                <a:gd name="T48" fmla="*/ 60 w 103"/>
                <a:gd name="T49" fmla="*/ 12 h 104"/>
                <a:gd name="T50" fmla="*/ 60 w 103"/>
                <a:gd name="T51" fmla="*/ 92 h 104"/>
                <a:gd name="T52" fmla="*/ 81 w 103"/>
                <a:gd name="T53" fmla="*/ 92 h 104"/>
                <a:gd name="T54" fmla="*/ 88 w 103"/>
                <a:gd name="T55" fmla="*/ 84 h 104"/>
                <a:gd name="T56" fmla="*/ 88 w 103"/>
                <a:gd name="T57" fmla="*/ 54 h 104"/>
                <a:gd name="T58" fmla="*/ 60 w 103"/>
                <a:gd name="T59" fmla="*/ 54 h 104"/>
                <a:gd name="T60" fmla="*/ 60 w 103"/>
                <a:gd name="T61"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04">
                  <a:moveTo>
                    <a:pt x="0" y="104"/>
                  </a:moveTo>
                  <a:cubicBezTo>
                    <a:pt x="0" y="0"/>
                    <a:pt x="0" y="0"/>
                    <a:pt x="0" y="0"/>
                  </a:cubicBezTo>
                  <a:cubicBezTo>
                    <a:pt x="40" y="0"/>
                    <a:pt x="40" y="0"/>
                    <a:pt x="40" y="0"/>
                  </a:cubicBezTo>
                  <a:cubicBezTo>
                    <a:pt x="40" y="10"/>
                    <a:pt x="40" y="10"/>
                    <a:pt x="40" y="10"/>
                  </a:cubicBezTo>
                  <a:cubicBezTo>
                    <a:pt x="38" y="22"/>
                    <a:pt x="36" y="31"/>
                    <a:pt x="32" y="39"/>
                  </a:cubicBezTo>
                  <a:cubicBezTo>
                    <a:pt x="38" y="46"/>
                    <a:pt x="40" y="54"/>
                    <a:pt x="40" y="63"/>
                  </a:cubicBezTo>
                  <a:cubicBezTo>
                    <a:pt x="41" y="80"/>
                    <a:pt x="32" y="88"/>
                    <a:pt x="16" y="88"/>
                  </a:cubicBezTo>
                  <a:cubicBezTo>
                    <a:pt x="16" y="77"/>
                    <a:pt x="16" y="77"/>
                    <a:pt x="16" y="77"/>
                  </a:cubicBezTo>
                  <a:cubicBezTo>
                    <a:pt x="24" y="77"/>
                    <a:pt x="28" y="72"/>
                    <a:pt x="28" y="62"/>
                  </a:cubicBezTo>
                  <a:cubicBezTo>
                    <a:pt x="28" y="54"/>
                    <a:pt x="25" y="47"/>
                    <a:pt x="19" y="40"/>
                  </a:cubicBezTo>
                  <a:cubicBezTo>
                    <a:pt x="23" y="31"/>
                    <a:pt x="25" y="21"/>
                    <a:pt x="26" y="10"/>
                  </a:cubicBezTo>
                  <a:cubicBezTo>
                    <a:pt x="14" y="10"/>
                    <a:pt x="14" y="10"/>
                    <a:pt x="14" y="10"/>
                  </a:cubicBezTo>
                  <a:cubicBezTo>
                    <a:pt x="14" y="104"/>
                    <a:pt x="14" y="104"/>
                    <a:pt x="14" y="104"/>
                  </a:cubicBezTo>
                  <a:lnTo>
                    <a:pt x="0" y="104"/>
                  </a:lnTo>
                  <a:close/>
                  <a:moveTo>
                    <a:pt x="46" y="101"/>
                  </a:moveTo>
                  <a:cubicBezTo>
                    <a:pt x="46" y="1"/>
                    <a:pt x="46" y="1"/>
                    <a:pt x="46" y="1"/>
                  </a:cubicBezTo>
                  <a:cubicBezTo>
                    <a:pt x="102" y="1"/>
                    <a:pt x="102" y="1"/>
                    <a:pt x="102" y="1"/>
                  </a:cubicBezTo>
                  <a:cubicBezTo>
                    <a:pt x="102" y="84"/>
                    <a:pt x="102" y="84"/>
                    <a:pt x="102" y="84"/>
                  </a:cubicBezTo>
                  <a:cubicBezTo>
                    <a:pt x="103" y="96"/>
                    <a:pt x="97" y="102"/>
                    <a:pt x="85" y="101"/>
                  </a:cubicBezTo>
                  <a:lnTo>
                    <a:pt x="46" y="101"/>
                  </a:lnTo>
                  <a:close/>
                  <a:moveTo>
                    <a:pt x="60" y="12"/>
                  </a:moveTo>
                  <a:cubicBezTo>
                    <a:pt x="60" y="44"/>
                    <a:pt x="60" y="44"/>
                    <a:pt x="60" y="44"/>
                  </a:cubicBezTo>
                  <a:cubicBezTo>
                    <a:pt x="88" y="44"/>
                    <a:pt x="88" y="44"/>
                    <a:pt x="88" y="44"/>
                  </a:cubicBezTo>
                  <a:cubicBezTo>
                    <a:pt x="88" y="12"/>
                    <a:pt x="88" y="12"/>
                    <a:pt x="88" y="12"/>
                  </a:cubicBezTo>
                  <a:lnTo>
                    <a:pt x="60" y="12"/>
                  </a:lnTo>
                  <a:close/>
                  <a:moveTo>
                    <a:pt x="60" y="92"/>
                  </a:moveTo>
                  <a:cubicBezTo>
                    <a:pt x="81" y="92"/>
                    <a:pt x="81" y="92"/>
                    <a:pt x="81" y="92"/>
                  </a:cubicBezTo>
                  <a:cubicBezTo>
                    <a:pt x="86" y="92"/>
                    <a:pt x="88" y="90"/>
                    <a:pt x="88" y="84"/>
                  </a:cubicBezTo>
                  <a:cubicBezTo>
                    <a:pt x="88" y="54"/>
                    <a:pt x="88" y="54"/>
                    <a:pt x="88" y="54"/>
                  </a:cubicBezTo>
                  <a:cubicBezTo>
                    <a:pt x="60" y="54"/>
                    <a:pt x="60" y="54"/>
                    <a:pt x="60" y="54"/>
                  </a:cubicBezTo>
                  <a:lnTo>
                    <a:pt x="60" y="92"/>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9"/>
            <p:cNvSpPr>
              <a:spLocks noEditPoints="1"/>
            </p:cNvSpPr>
            <p:nvPr/>
          </p:nvSpPr>
          <p:spPr bwMode="auto">
            <a:xfrm>
              <a:off x="2026" y="2290"/>
              <a:ext cx="262" cy="246"/>
            </a:xfrm>
            <a:custGeom>
              <a:avLst/>
              <a:gdLst>
                <a:gd name="T0" fmla="*/ 1 w 111"/>
                <a:gd name="T1" fmla="*/ 10 h 104"/>
                <a:gd name="T2" fmla="*/ 1 w 111"/>
                <a:gd name="T3" fmla="*/ 0 h 104"/>
                <a:gd name="T4" fmla="*/ 49 w 111"/>
                <a:gd name="T5" fmla="*/ 0 h 104"/>
                <a:gd name="T6" fmla="*/ 49 w 111"/>
                <a:gd name="T7" fmla="*/ 10 h 104"/>
                <a:gd name="T8" fmla="*/ 43 w 111"/>
                <a:gd name="T9" fmla="*/ 10 h 104"/>
                <a:gd name="T10" fmla="*/ 43 w 111"/>
                <a:gd name="T11" fmla="*/ 73 h 104"/>
                <a:gd name="T12" fmla="*/ 50 w 111"/>
                <a:gd name="T13" fmla="*/ 71 h 104"/>
                <a:gd name="T14" fmla="*/ 50 w 111"/>
                <a:gd name="T15" fmla="*/ 81 h 104"/>
                <a:gd name="T16" fmla="*/ 46 w 111"/>
                <a:gd name="T17" fmla="*/ 82 h 104"/>
                <a:gd name="T18" fmla="*/ 43 w 111"/>
                <a:gd name="T19" fmla="*/ 83 h 104"/>
                <a:gd name="T20" fmla="*/ 43 w 111"/>
                <a:gd name="T21" fmla="*/ 104 h 104"/>
                <a:gd name="T22" fmla="*/ 31 w 111"/>
                <a:gd name="T23" fmla="*/ 104 h 104"/>
                <a:gd name="T24" fmla="*/ 31 w 111"/>
                <a:gd name="T25" fmla="*/ 86 h 104"/>
                <a:gd name="T26" fmla="*/ 0 w 111"/>
                <a:gd name="T27" fmla="*/ 90 h 104"/>
                <a:gd name="T28" fmla="*/ 0 w 111"/>
                <a:gd name="T29" fmla="*/ 78 h 104"/>
                <a:gd name="T30" fmla="*/ 6 w 111"/>
                <a:gd name="T31" fmla="*/ 78 h 104"/>
                <a:gd name="T32" fmla="*/ 6 w 111"/>
                <a:gd name="T33" fmla="*/ 10 h 104"/>
                <a:gd name="T34" fmla="*/ 1 w 111"/>
                <a:gd name="T35" fmla="*/ 10 h 104"/>
                <a:gd name="T36" fmla="*/ 18 w 111"/>
                <a:gd name="T37" fmla="*/ 10 h 104"/>
                <a:gd name="T38" fmla="*/ 18 w 111"/>
                <a:gd name="T39" fmla="*/ 25 h 104"/>
                <a:gd name="T40" fmla="*/ 31 w 111"/>
                <a:gd name="T41" fmla="*/ 25 h 104"/>
                <a:gd name="T42" fmla="*/ 31 w 111"/>
                <a:gd name="T43" fmla="*/ 10 h 104"/>
                <a:gd name="T44" fmla="*/ 18 w 111"/>
                <a:gd name="T45" fmla="*/ 10 h 104"/>
                <a:gd name="T46" fmla="*/ 18 w 111"/>
                <a:gd name="T47" fmla="*/ 35 h 104"/>
                <a:gd name="T48" fmla="*/ 18 w 111"/>
                <a:gd name="T49" fmla="*/ 50 h 104"/>
                <a:gd name="T50" fmla="*/ 31 w 111"/>
                <a:gd name="T51" fmla="*/ 50 h 104"/>
                <a:gd name="T52" fmla="*/ 31 w 111"/>
                <a:gd name="T53" fmla="*/ 35 h 104"/>
                <a:gd name="T54" fmla="*/ 18 w 111"/>
                <a:gd name="T55" fmla="*/ 35 h 104"/>
                <a:gd name="T56" fmla="*/ 18 w 111"/>
                <a:gd name="T57" fmla="*/ 77 h 104"/>
                <a:gd name="T58" fmla="*/ 31 w 111"/>
                <a:gd name="T59" fmla="*/ 75 h 104"/>
                <a:gd name="T60" fmla="*/ 31 w 111"/>
                <a:gd name="T61" fmla="*/ 60 h 104"/>
                <a:gd name="T62" fmla="*/ 18 w 111"/>
                <a:gd name="T63" fmla="*/ 60 h 104"/>
                <a:gd name="T64" fmla="*/ 18 w 111"/>
                <a:gd name="T65" fmla="*/ 77 h 104"/>
                <a:gd name="T66" fmla="*/ 47 w 111"/>
                <a:gd name="T67" fmla="*/ 104 h 104"/>
                <a:gd name="T68" fmla="*/ 47 w 111"/>
                <a:gd name="T69" fmla="*/ 94 h 104"/>
                <a:gd name="T70" fmla="*/ 61 w 111"/>
                <a:gd name="T71" fmla="*/ 65 h 104"/>
                <a:gd name="T72" fmla="*/ 75 w 111"/>
                <a:gd name="T73" fmla="*/ 65 h 104"/>
                <a:gd name="T74" fmla="*/ 47 w 111"/>
                <a:gd name="T75" fmla="*/ 104 h 104"/>
                <a:gd name="T76" fmla="*/ 54 w 111"/>
                <a:gd name="T77" fmla="*/ 58 h 104"/>
                <a:gd name="T78" fmla="*/ 54 w 111"/>
                <a:gd name="T79" fmla="*/ 1 h 104"/>
                <a:gd name="T80" fmla="*/ 105 w 111"/>
                <a:gd name="T81" fmla="*/ 1 h 104"/>
                <a:gd name="T82" fmla="*/ 105 w 111"/>
                <a:gd name="T83" fmla="*/ 40 h 104"/>
                <a:gd name="T84" fmla="*/ 89 w 111"/>
                <a:gd name="T85" fmla="*/ 58 h 104"/>
                <a:gd name="T86" fmla="*/ 54 w 111"/>
                <a:gd name="T87" fmla="*/ 58 h 104"/>
                <a:gd name="T88" fmla="*/ 68 w 111"/>
                <a:gd name="T89" fmla="*/ 48 h 104"/>
                <a:gd name="T90" fmla="*/ 83 w 111"/>
                <a:gd name="T91" fmla="*/ 48 h 104"/>
                <a:gd name="T92" fmla="*/ 91 w 111"/>
                <a:gd name="T93" fmla="*/ 40 h 104"/>
                <a:gd name="T94" fmla="*/ 91 w 111"/>
                <a:gd name="T95" fmla="*/ 11 h 104"/>
                <a:gd name="T96" fmla="*/ 68 w 111"/>
                <a:gd name="T97" fmla="*/ 11 h 104"/>
                <a:gd name="T98" fmla="*/ 68 w 111"/>
                <a:gd name="T99" fmla="*/ 48 h 104"/>
                <a:gd name="T100" fmla="*/ 111 w 111"/>
                <a:gd name="T101" fmla="*/ 104 h 104"/>
                <a:gd name="T102" fmla="*/ 83 w 111"/>
                <a:gd name="T103" fmla="*/ 65 h 104"/>
                <a:gd name="T104" fmla="*/ 97 w 111"/>
                <a:gd name="T105" fmla="*/ 65 h 104"/>
                <a:gd name="T106" fmla="*/ 111 w 111"/>
                <a:gd name="T107" fmla="*/ 94 h 104"/>
                <a:gd name="T108" fmla="*/ 111 w 111"/>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04">
                  <a:moveTo>
                    <a:pt x="1" y="10"/>
                  </a:moveTo>
                  <a:cubicBezTo>
                    <a:pt x="1" y="0"/>
                    <a:pt x="1" y="0"/>
                    <a:pt x="1" y="0"/>
                  </a:cubicBezTo>
                  <a:cubicBezTo>
                    <a:pt x="49" y="0"/>
                    <a:pt x="49" y="0"/>
                    <a:pt x="49" y="0"/>
                  </a:cubicBezTo>
                  <a:cubicBezTo>
                    <a:pt x="49" y="10"/>
                    <a:pt x="49" y="10"/>
                    <a:pt x="49" y="10"/>
                  </a:cubicBezTo>
                  <a:cubicBezTo>
                    <a:pt x="43" y="10"/>
                    <a:pt x="43" y="10"/>
                    <a:pt x="43" y="10"/>
                  </a:cubicBezTo>
                  <a:cubicBezTo>
                    <a:pt x="43" y="73"/>
                    <a:pt x="43" y="73"/>
                    <a:pt x="43" y="73"/>
                  </a:cubicBezTo>
                  <a:cubicBezTo>
                    <a:pt x="45" y="73"/>
                    <a:pt x="48" y="72"/>
                    <a:pt x="50" y="71"/>
                  </a:cubicBezTo>
                  <a:cubicBezTo>
                    <a:pt x="50" y="81"/>
                    <a:pt x="50" y="81"/>
                    <a:pt x="50" y="81"/>
                  </a:cubicBezTo>
                  <a:cubicBezTo>
                    <a:pt x="49" y="81"/>
                    <a:pt x="48" y="82"/>
                    <a:pt x="46" y="82"/>
                  </a:cubicBezTo>
                  <a:cubicBezTo>
                    <a:pt x="45" y="83"/>
                    <a:pt x="44" y="83"/>
                    <a:pt x="43" y="83"/>
                  </a:cubicBezTo>
                  <a:cubicBezTo>
                    <a:pt x="43" y="104"/>
                    <a:pt x="43" y="104"/>
                    <a:pt x="43" y="104"/>
                  </a:cubicBezTo>
                  <a:cubicBezTo>
                    <a:pt x="31" y="104"/>
                    <a:pt x="31" y="104"/>
                    <a:pt x="31" y="104"/>
                  </a:cubicBezTo>
                  <a:cubicBezTo>
                    <a:pt x="31" y="86"/>
                    <a:pt x="31" y="86"/>
                    <a:pt x="31" y="86"/>
                  </a:cubicBezTo>
                  <a:cubicBezTo>
                    <a:pt x="24" y="87"/>
                    <a:pt x="14" y="89"/>
                    <a:pt x="0" y="90"/>
                  </a:cubicBezTo>
                  <a:cubicBezTo>
                    <a:pt x="0" y="78"/>
                    <a:pt x="0" y="78"/>
                    <a:pt x="0" y="78"/>
                  </a:cubicBezTo>
                  <a:cubicBezTo>
                    <a:pt x="6" y="78"/>
                    <a:pt x="6" y="78"/>
                    <a:pt x="6" y="78"/>
                  </a:cubicBezTo>
                  <a:cubicBezTo>
                    <a:pt x="6" y="10"/>
                    <a:pt x="6" y="10"/>
                    <a:pt x="6" y="10"/>
                  </a:cubicBezTo>
                  <a:lnTo>
                    <a:pt x="1" y="10"/>
                  </a:lnTo>
                  <a:close/>
                  <a:moveTo>
                    <a:pt x="18" y="10"/>
                  </a:moveTo>
                  <a:cubicBezTo>
                    <a:pt x="18" y="25"/>
                    <a:pt x="18" y="25"/>
                    <a:pt x="18" y="25"/>
                  </a:cubicBezTo>
                  <a:cubicBezTo>
                    <a:pt x="31" y="25"/>
                    <a:pt x="31" y="25"/>
                    <a:pt x="31" y="25"/>
                  </a:cubicBezTo>
                  <a:cubicBezTo>
                    <a:pt x="31" y="10"/>
                    <a:pt x="31" y="10"/>
                    <a:pt x="31" y="10"/>
                  </a:cubicBezTo>
                  <a:lnTo>
                    <a:pt x="18" y="10"/>
                  </a:lnTo>
                  <a:close/>
                  <a:moveTo>
                    <a:pt x="18" y="35"/>
                  </a:moveTo>
                  <a:cubicBezTo>
                    <a:pt x="18" y="50"/>
                    <a:pt x="18" y="50"/>
                    <a:pt x="18" y="50"/>
                  </a:cubicBezTo>
                  <a:cubicBezTo>
                    <a:pt x="31" y="50"/>
                    <a:pt x="31" y="50"/>
                    <a:pt x="31" y="50"/>
                  </a:cubicBezTo>
                  <a:cubicBezTo>
                    <a:pt x="31" y="35"/>
                    <a:pt x="31" y="35"/>
                    <a:pt x="31" y="35"/>
                  </a:cubicBezTo>
                  <a:lnTo>
                    <a:pt x="18" y="35"/>
                  </a:lnTo>
                  <a:close/>
                  <a:moveTo>
                    <a:pt x="18" y="77"/>
                  </a:moveTo>
                  <a:cubicBezTo>
                    <a:pt x="23" y="76"/>
                    <a:pt x="27" y="76"/>
                    <a:pt x="31" y="75"/>
                  </a:cubicBezTo>
                  <a:cubicBezTo>
                    <a:pt x="31" y="60"/>
                    <a:pt x="31" y="60"/>
                    <a:pt x="31" y="60"/>
                  </a:cubicBezTo>
                  <a:cubicBezTo>
                    <a:pt x="18" y="60"/>
                    <a:pt x="18" y="60"/>
                    <a:pt x="18" y="60"/>
                  </a:cubicBezTo>
                  <a:lnTo>
                    <a:pt x="18" y="77"/>
                  </a:lnTo>
                  <a:close/>
                  <a:moveTo>
                    <a:pt x="47" y="104"/>
                  </a:moveTo>
                  <a:cubicBezTo>
                    <a:pt x="47" y="94"/>
                    <a:pt x="47" y="94"/>
                    <a:pt x="47" y="94"/>
                  </a:cubicBezTo>
                  <a:cubicBezTo>
                    <a:pt x="55" y="87"/>
                    <a:pt x="60" y="78"/>
                    <a:pt x="61" y="65"/>
                  </a:cubicBezTo>
                  <a:cubicBezTo>
                    <a:pt x="75" y="65"/>
                    <a:pt x="75" y="65"/>
                    <a:pt x="75" y="65"/>
                  </a:cubicBezTo>
                  <a:cubicBezTo>
                    <a:pt x="73" y="84"/>
                    <a:pt x="64" y="97"/>
                    <a:pt x="47" y="104"/>
                  </a:cubicBezTo>
                  <a:close/>
                  <a:moveTo>
                    <a:pt x="54" y="58"/>
                  </a:moveTo>
                  <a:cubicBezTo>
                    <a:pt x="54" y="1"/>
                    <a:pt x="54" y="1"/>
                    <a:pt x="54" y="1"/>
                  </a:cubicBezTo>
                  <a:cubicBezTo>
                    <a:pt x="105" y="1"/>
                    <a:pt x="105" y="1"/>
                    <a:pt x="105" y="1"/>
                  </a:cubicBezTo>
                  <a:cubicBezTo>
                    <a:pt x="105" y="40"/>
                    <a:pt x="105" y="40"/>
                    <a:pt x="105" y="40"/>
                  </a:cubicBezTo>
                  <a:cubicBezTo>
                    <a:pt x="106" y="52"/>
                    <a:pt x="100" y="58"/>
                    <a:pt x="89" y="58"/>
                  </a:cubicBezTo>
                  <a:lnTo>
                    <a:pt x="54" y="58"/>
                  </a:lnTo>
                  <a:close/>
                  <a:moveTo>
                    <a:pt x="68" y="48"/>
                  </a:moveTo>
                  <a:cubicBezTo>
                    <a:pt x="83" y="48"/>
                    <a:pt x="83" y="48"/>
                    <a:pt x="83" y="48"/>
                  </a:cubicBezTo>
                  <a:cubicBezTo>
                    <a:pt x="88" y="48"/>
                    <a:pt x="91" y="46"/>
                    <a:pt x="91" y="40"/>
                  </a:cubicBezTo>
                  <a:cubicBezTo>
                    <a:pt x="91" y="11"/>
                    <a:pt x="91" y="11"/>
                    <a:pt x="91" y="11"/>
                  </a:cubicBezTo>
                  <a:cubicBezTo>
                    <a:pt x="68" y="11"/>
                    <a:pt x="68" y="11"/>
                    <a:pt x="68" y="11"/>
                  </a:cubicBezTo>
                  <a:lnTo>
                    <a:pt x="68" y="48"/>
                  </a:lnTo>
                  <a:close/>
                  <a:moveTo>
                    <a:pt x="111" y="104"/>
                  </a:moveTo>
                  <a:cubicBezTo>
                    <a:pt x="95" y="96"/>
                    <a:pt x="85" y="83"/>
                    <a:pt x="83" y="65"/>
                  </a:cubicBezTo>
                  <a:cubicBezTo>
                    <a:pt x="97" y="65"/>
                    <a:pt x="97" y="65"/>
                    <a:pt x="97" y="65"/>
                  </a:cubicBezTo>
                  <a:cubicBezTo>
                    <a:pt x="99" y="78"/>
                    <a:pt x="103" y="87"/>
                    <a:pt x="111" y="94"/>
                  </a:cubicBezTo>
                  <a:lnTo>
                    <a:pt x="111" y="10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0"/>
            <p:cNvSpPr>
              <a:spLocks noEditPoints="1"/>
            </p:cNvSpPr>
            <p:nvPr/>
          </p:nvSpPr>
          <p:spPr bwMode="auto">
            <a:xfrm>
              <a:off x="2317" y="2279"/>
              <a:ext cx="259" cy="245"/>
            </a:xfrm>
            <a:custGeom>
              <a:avLst/>
              <a:gdLst>
                <a:gd name="T0" fmla="*/ 0 w 110"/>
                <a:gd name="T1" fmla="*/ 104 h 104"/>
                <a:gd name="T2" fmla="*/ 0 w 110"/>
                <a:gd name="T3" fmla="*/ 94 h 104"/>
                <a:gd name="T4" fmla="*/ 32 w 110"/>
                <a:gd name="T5" fmla="*/ 94 h 104"/>
                <a:gd name="T6" fmla="*/ 32 w 110"/>
                <a:gd name="T7" fmla="*/ 0 h 104"/>
                <a:gd name="T8" fmla="*/ 47 w 110"/>
                <a:gd name="T9" fmla="*/ 0 h 104"/>
                <a:gd name="T10" fmla="*/ 47 w 110"/>
                <a:gd name="T11" fmla="*/ 94 h 104"/>
                <a:gd name="T12" fmla="*/ 63 w 110"/>
                <a:gd name="T13" fmla="*/ 94 h 104"/>
                <a:gd name="T14" fmla="*/ 63 w 110"/>
                <a:gd name="T15" fmla="*/ 0 h 104"/>
                <a:gd name="T16" fmla="*/ 77 w 110"/>
                <a:gd name="T17" fmla="*/ 0 h 104"/>
                <a:gd name="T18" fmla="*/ 77 w 110"/>
                <a:gd name="T19" fmla="*/ 94 h 104"/>
                <a:gd name="T20" fmla="*/ 110 w 110"/>
                <a:gd name="T21" fmla="*/ 94 h 104"/>
                <a:gd name="T22" fmla="*/ 110 w 110"/>
                <a:gd name="T23" fmla="*/ 104 h 104"/>
                <a:gd name="T24" fmla="*/ 0 w 110"/>
                <a:gd name="T25" fmla="*/ 104 h 104"/>
                <a:gd name="T26" fmla="*/ 12 w 110"/>
                <a:gd name="T27" fmla="*/ 71 h 104"/>
                <a:gd name="T28" fmla="*/ 2 w 110"/>
                <a:gd name="T29" fmla="*/ 19 h 104"/>
                <a:gd name="T30" fmla="*/ 17 w 110"/>
                <a:gd name="T31" fmla="*/ 19 h 104"/>
                <a:gd name="T32" fmla="*/ 25 w 110"/>
                <a:gd name="T33" fmla="*/ 71 h 104"/>
                <a:gd name="T34" fmla="*/ 12 w 110"/>
                <a:gd name="T35" fmla="*/ 71 h 104"/>
                <a:gd name="T36" fmla="*/ 85 w 110"/>
                <a:gd name="T37" fmla="*/ 71 h 104"/>
                <a:gd name="T38" fmla="*/ 93 w 110"/>
                <a:gd name="T39" fmla="*/ 19 h 104"/>
                <a:gd name="T40" fmla="*/ 108 w 110"/>
                <a:gd name="T41" fmla="*/ 19 h 104"/>
                <a:gd name="T42" fmla="*/ 97 w 110"/>
                <a:gd name="T43" fmla="*/ 71 h 104"/>
                <a:gd name="T44" fmla="*/ 85 w 110"/>
                <a:gd name="T4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04">
                  <a:moveTo>
                    <a:pt x="0" y="104"/>
                  </a:moveTo>
                  <a:cubicBezTo>
                    <a:pt x="0" y="94"/>
                    <a:pt x="0" y="94"/>
                    <a:pt x="0" y="94"/>
                  </a:cubicBezTo>
                  <a:cubicBezTo>
                    <a:pt x="32" y="94"/>
                    <a:pt x="32" y="94"/>
                    <a:pt x="32" y="94"/>
                  </a:cubicBezTo>
                  <a:cubicBezTo>
                    <a:pt x="32" y="0"/>
                    <a:pt x="32" y="0"/>
                    <a:pt x="32" y="0"/>
                  </a:cubicBezTo>
                  <a:cubicBezTo>
                    <a:pt x="47" y="0"/>
                    <a:pt x="47" y="0"/>
                    <a:pt x="47" y="0"/>
                  </a:cubicBezTo>
                  <a:cubicBezTo>
                    <a:pt x="47" y="94"/>
                    <a:pt x="47" y="94"/>
                    <a:pt x="47" y="94"/>
                  </a:cubicBezTo>
                  <a:cubicBezTo>
                    <a:pt x="63" y="94"/>
                    <a:pt x="63" y="94"/>
                    <a:pt x="63" y="94"/>
                  </a:cubicBezTo>
                  <a:cubicBezTo>
                    <a:pt x="63" y="0"/>
                    <a:pt x="63" y="0"/>
                    <a:pt x="63" y="0"/>
                  </a:cubicBezTo>
                  <a:cubicBezTo>
                    <a:pt x="77" y="0"/>
                    <a:pt x="77" y="0"/>
                    <a:pt x="77" y="0"/>
                  </a:cubicBezTo>
                  <a:cubicBezTo>
                    <a:pt x="77" y="94"/>
                    <a:pt x="77" y="94"/>
                    <a:pt x="77" y="94"/>
                  </a:cubicBezTo>
                  <a:cubicBezTo>
                    <a:pt x="110" y="94"/>
                    <a:pt x="110" y="94"/>
                    <a:pt x="110" y="94"/>
                  </a:cubicBezTo>
                  <a:cubicBezTo>
                    <a:pt x="110" y="104"/>
                    <a:pt x="110" y="104"/>
                    <a:pt x="110" y="104"/>
                  </a:cubicBezTo>
                  <a:lnTo>
                    <a:pt x="0" y="104"/>
                  </a:lnTo>
                  <a:close/>
                  <a:moveTo>
                    <a:pt x="12" y="71"/>
                  </a:moveTo>
                  <a:cubicBezTo>
                    <a:pt x="8" y="59"/>
                    <a:pt x="5" y="41"/>
                    <a:pt x="2" y="19"/>
                  </a:cubicBezTo>
                  <a:cubicBezTo>
                    <a:pt x="17" y="19"/>
                    <a:pt x="17" y="19"/>
                    <a:pt x="17" y="19"/>
                  </a:cubicBezTo>
                  <a:cubicBezTo>
                    <a:pt x="18" y="35"/>
                    <a:pt x="21" y="52"/>
                    <a:pt x="25" y="71"/>
                  </a:cubicBezTo>
                  <a:lnTo>
                    <a:pt x="12" y="71"/>
                  </a:lnTo>
                  <a:close/>
                  <a:moveTo>
                    <a:pt x="85" y="71"/>
                  </a:moveTo>
                  <a:cubicBezTo>
                    <a:pt x="89" y="55"/>
                    <a:pt x="92" y="38"/>
                    <a:pt x="93" y="19"/>
                  </a:cubicBezTo>
                  <a:cubicBezTo>
                    <a:pt x="108" y="19"/>
                    <a:pt x="108" y="19"/>
                    <a:pt x="108" y="19"/>
                  </a:cubicBezTo>
                  <a:cubicBezTo>
                    <a:pt x="105" y="41"/>
                    <a:pt x="102" y="59"/>
                    <a:pt x="97" y="71"/>
                  </a:cubicBezTo>
                  <a:lnTo>
                    <a:pt x="85" y="71"/>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1"/>
            <p:cNvSpPr>
              <a:spLocks noEditPoints="1"/>
            </p:cNvSpPr>
            <p:nvPr/>
          </p:nvSpPr>
          <p:spPr bwMode="auto">
            <a:xfrm>
              <a:off x="2614" y="2276"/>
              <a:ext cx="253" cy="262"/>
            </a:xfrm>
            <a:custGeom>
              <a:avLst/>
              <a:gdLst>
                <a:gd name="T0" fmla="*/ 0 w 107"/>
                <a:gd name="T1" fmla="*/ 110 h 111"/>
                <a:gd name="T2" fmla="*/ 0 w 107"/>
                <a:gd name="T3" fmla="*/ 5 h 111"/>
                <a:gd name="T4" fmla="*/ 35 w 107"/>
                <a:gd name="T5" fmla="*/ 5 h 111"/>
                <a:gd name="T6" fmla="*/ 35 w 107"/>
                <a:gd name="T7" fmla="*/ 15 h 111"/>
                <a:gd name="T8" fmla="*/ 27 w 107"/>
                <a:gd name="T9" fmla="*/ 46 h 111"/>
                <a:gd name="T10" fmla="*/ 35 w 107"/>
                <a:gd name="T11" fmla="*/ 71 h 111"/>
                <a:gd name="T12" fmla="*/ 14 w 107"/>
                <a:gd name="T13" fmla="*/ 94 h 111"/>
                <a:gd name="T14" fmla="*/ 14 w 107"/>
                <a:gd name="T15" fmla="*/ 83 h 111"/>
                <a:gd name="T16" fmla="*/ 24 w 107"/>
                <a:gd name="T17" fmla="*/ 69 h 111"/>
                <a:gd name="T18" fmla="*/ 15 w 107"/>
                <a:gd name="T19" fmla="*/ 46 h 111"/>
                <a:gd name="T20" fmla="*/ 23 w 107"/>
                <a:gd name="T21" fmla="*/ 15 h 111"/>
                <a:gd name="T22" fmla="*/ 12 w 107"/>
                <a:gd name="T23" fmla="*/ 15 h 111"/>
                <a:gd name="T24" fmla="*/ 12 w 107"/>
                <a:gd name="T25" fmla="*/ 110 h 111"/>
                <a:gd name="T26" fmla="*/ 0 w 107"/>
                <a:gd name="T27" fmla="*/ 110 h 111"/>
                <a:gd name="T28" fmla="*/ 88 w 107"/>
                <a:gd name="T29" fmla="*/ 108 h 111"/>
                <a:gd name="T30" fmla="*/ 74 w 107"/>
                <a:gd name="T31" fmla="*/ 94 h 111"/>
                <a:gd name="T32" fmla="*/ 74 w 107"/>
                <a:gd name="T33" fmla="*/ 66 h 111"/>
                <a:gd name="T34" fmla="*/ 65 w 107"/>
                <a:gd name="T35" fmla="*/ 66 h 111"/>
                <a:gd name="T36" fmla="*/ 35 w 107"/>
                <a:gd name="T37" fmla="*/ 111 h 111"/>
                <a:gd name="T38" fmla="*/ 35 w 107"/>
                <a:gd name="T39" fmla="*/ 101 h 111"/>
                <a:gd name="T40" fmla="*/ 51 w 107"/>
                <a:gd name="T41" fmla="*/ 66 h 111"/>
                <a:gd name="T42" fmla="*/ 38 w 107"/>
                <a:gd name="T43" fmla="*/ 66 h 111"/>
                <a:gd name="T44" fmla="*/ 38 w 107"/>
                <a:gd name="T45" fmla="*/ 57 h 111"/>
                <a:gd name="T46" fmla="*/ 105 w 107"/>
                <a:gd name="T47" fmla="*/ 57 h 111"/>
                <a:gd name="T48" fmla="*/ 105 w 107"/>
                <a:gd name="T49" fmla="*/ 66 h 111"/>
                <a:gd name="T50" fmla="*/ 88 w 107"/>
                <a:gd name="T51" fmla="*/ 66 h 111"/>
                <a:gd name="T52" fmla="*/ 88 w 107"/>
                <a:gd name="T53" fmla="*/ 94 h 111"/>
                <a:gd name="T54" fmla="*/ 92 w 107"/>
                <a:gd name="T55" fmla="*/ 98 h 111"/>
                <a:gd name="T56" fmla="*/ 94 w 107"/>
                <a:gd name="T57" fmla="*/ 98 h 111"/>
                <a:gd name="T58" fmla="*/ 98 w 107"/>
                <a:gd name="T59" fmla="*/ 94 h 111"/>
                <a:gd name="T60" fmla="*/ 98 w 107"/>
                <a:gd name="T61" fmla="*/ 89 h 111"/>
                <a:gd name="T62" fmla="*/ 107 w 107"/>
                <a:gd name="T63" fmla="*/ 89 h 111"/>
                <a:gd name="T64" fmla="*/ 107 w 107"/>
                <a:gd name="T65" fmla="*/ 95 h 111"/>
                <a:gd name="T66" fmla="*/ 95 w 107"/>
                <a:gd name="T67" fmla="*/ 108 h 111"/>
                <a:gd name="T68" fmla="*/ 88 w 107"/>
                <a:gd name="T69" fmla="*/ 108 h 111"/>
                <a:gd name="T70" fmla="*/ 38 w 107"/>
                <a:gd name="T71" fmla="*/ 29 h 111"/>
                <a:gd name="T72" fmla="*/ 38 w 107"/>
                <a:gd name="T73" fmla="*/ 10 h 111"/>
                <a:gd name="T74" fmla="*/ 63 w 107"/>
                <a:gd name="T75" fmla="*/ 10 h 111"/>
                <a:gd name="T76" fmla="*/ 63 w 107"/>
                <a:gd name="T77" fmla="*/ 0 h 111"/>
                <a:gd name="T78" fmla="*/ 79 w 107"/>
                <a:gd name="T79" fmla="*/ 0 h 111"/>
                <a:gd name="T80" fmla="*/ 79 w 107"/>
                <a:gd name="T81" fmla="*/ 10 h 111"/>
                <a:gd name="T82" fmla="*/ 104 w 107"/>
                <a:gd name="T83" fmla="*/ 10 h 111"/>
                <a:gd name="T84" fmla="*/ 104 w 107"/>
                <a:gd name="T85" fmla="*/ 29 h 111"/>
                <a:gd name="T86" fmla="*/ 91 w 107"/>
                <a:gd name="T87" fmla="*/ 29 h 111"/>
                <a:gd name="T88" fmla="*/ 91 w 107"/>
                <a:gd name="T89" fmla="*/ 19 h 111"/>
                <a:gd name="T90" fmla="*/ 51 w 107"/>
                <a:gd name="T91" fmla="*/ 19 h 111"/>
                <a:gd name="T92" fmla="*/ 51 w 107"/>
                <a:gd name="T93" fmla="*/ 29 h 111"/>
                <a:gd name="T94" fmla="*/ 38 w 107"/>
                <a:gd name="T95" fmla="*/ 29 h 111"/>
                <a:gd name="T96" fmla="*/ 44 w 107"/>
                <a:gd name="T97" fmla="*/ 44 h 111"/>
                <a:gd name="T98" fmla="*/ 44 w 107"/>
                <a:gd name="T99" fmla="*/ 34 h 111"/>
                <a:gd name="T100" fmla="*/ 99 w 107"/>
                <a:gd name="T101" fmla="*/ 34 h 111"/>
                <a:gd name="T102" fmla="*/ 99 w 107"/>
                <a:gd name="T103" fmla="*/ 44 h 111"/>
                <a:gd name="T104" fmla="*/ 44 w 107"/>
                <a:gd name="T105"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111">
                  <a:moveTo>
                    <a:pt x="0" y="110"/>
                  </a:moveTo>
                  <a:cubicBezTo>
                    <a:pt x="0" y="5"/>
                    <a:pt x="0" y="5"/>
                    <a:pt x="0" y="5"/>
                  </a:cubicBezTo>
                  <a:cubicBezTo>
                    <a:pt x="35" y="5"/>
                    <a:pt x="35" y="5"/>
                    <a:pt x="35" y="5"/>
                  </a:cubicBezTo>
                  <a:cubicBezTo>
                    <a:pt x="35" y="15"/>
                    <a:pt x="35" y="15"/>
                    <a:pt x="35" y="15"/>
                  </a:cubicBezTo>
                  <a:cubicBezTo>
                    <a:pt x="34" y="27"/>
                    <a:pt x="32" y="37"/>
                    <a:pt x="27" y="46"/>
                  </a:cubicBezTo>
                  <a:cubicBezTo>
                    <a:pt x="32" y="52"/>
                    <a:pt x="35" y="61"/>
                    <a:pt x="35" y="71"/>
                  </a:cubicBezTo>
                  <a:cubicBezTo>
                    <a:pt x="35" y="87"/>
                    <a:pt x="28" y="94"/>
                    <a:pt x="14" y="94"/>
                  </a:cubicBezTo>
                  <a:cubicBezTo>
                    <a:pt x="14" y="83"/>
                    <a:pt x="14" y="83"/>
                    <a:pt x="14" y="83"/>
                  </a:cubicBezTo>
                  <a:cubicBezTo>
                    <a:pt x="21" y="83"/>
                    <a:pt x="24" y="79"/>
                    <a:pt x="24" y="69"/>
                  </a:cubicBezTo>
                  <a:cubicBezTo>
                    <a:pt x="24" y="60"/>
                    <a:pt x="21" y="52"/>
                    <a:pt x="15" y="46"/>
                  </a:cubicBezTo>
                  <a:cubicBezTo>
                    <a:pt x="20" y="37"/>
                    <a:pt x="22" y="27"/>
                    <a:pt x="23" y="15"/>
                  </a:cubicBezTo>
                  <a:cubicBezTo>
                    <a:pt x="12" y="15"/>
                    <a:pt x="12" y="15"/>
                    <a:pt x="12" y="15"/>
                  </a:cubicBezTo>
                  <a:cubicBezTo>
                    <a:pt x="12" y="110"/>
                    <a:pt x="12" y="110"/>
                    <a:pt x="12" y="110"/>
                  </a:cubicBezTo>
                  <a:lnTo>
                    <a:pt x="0" y="110"/>
                  </a:lnTo>
                  <a:close/>
                  <a:moveTo>
                    <a:pt x="88" y="108"/>
                  </a:moveTo>
                  <a:cubicBezTo>
                    <a:pt x="78" y="108"/>
                    <a:pt x="74" y="103"/>
                    <a:pt x="74" y="94"/>
                  </a:cubicBezTo>
                  <a:cubicBezTo>
                    <a:pt x="74" y="66"/>
                    <a:pt x="74" y="66"/>
                    <a:pt x="74" y="66"/>
                  </a:cubicBezTo>
                  <a:cubicBezTo>
                    <a:pt x="65" y="66"/>
                    <a:pt x="65" y="66"/>
                    <a:pt x="65" y="66"/>
                  </a:cubicBezTo>
                  <a:cubicBezTo>
                    <a:pt x="65" y="88"/>
                    <a:pt x="55" y="103"/>
                    <a:pt x="35" y="111"/>
                  </a:cubicBezTo>
                  <a:cubicBezTo>
                    <a:pt x="35" y="101"/>
                    <a:pt x="35" y="101"/>
                    <a:pt x="35" y="101"/>
                  </a:cubicBezTo>
                  <a:cubicBezTo>
                    <a:pt x="46" y="94"/>
                    <a:pt x="51" y="83"/>
                    <a:pt x="51" y="66"/>
                  </a:cubicBezTo>
                  <a:cubicBezTo>
                    <a:pt x="38" y="66"/>
                    <a:pt x="38" y="66"/>
                    <a:pt x="38" y="66"/>
                  </a:cubicBezTo>
                  <a:cubicBezTo>
                    <a:pt x="38" y="57"/>
                    <a:pt x="38" y="57"/>
                    <a:pt x="38" y="57"/>
                  </a:cubicBezTo>
                  <a:cubicBezTo>
                    <a:pt x="105" y="57"/>
                    <a:pt x="105" y="57"/>
                    <a:pt x="105" y="57"/>
                  </a:cubicBezTo>
                  <a:cubicBezTo>
                    <a:pt x="105" y="66"/>
                    <a:pt x="105" y="66"/>
                    <a:pt x="105" y="66"/>
                  </a:cubicBezTo>
                  <a:cubicBezTo>
                    <a:pt x="88" y="66"/>
                    <a:pt x="88" y="66"/>
                    <a:pt x="88" y="66"/>
                  </a:cubicBezTo>
                  <a:cubicBezTo>
                    <a:pt x="88" y="94"/>
                    <a:pt x="88" y="94"/>
                    <a:pt x="88" y="94"/>
                  </a:cubicBezTo>
                  <a:cubicBezTo>
                    <a:pt x="88" y="97"/>
                    <a:pt x="89" y="98"/>
                    <a:pt x="92" y="98"/>
                  </a:cubicBezTo>
                  <a:cubicBezTo>
                    <a:pt x="94" y="98"/>
                    <a:pt x="94" y="98"/>
                    <a:pt x="94" y="98"/>
                  </a:cubicBezTo>
                  <a:cubicBezTo>
                    <a:pt x="97" y="98"/>
                    <a:pt x="98" y="97"/>
                    <a:pt x="98" y="94"/>
                  </a:cubicBezTo>
                  <a:cubicBezTo>
                    <a:pt x="98" y="89"/>
                    <a:pt x="98" y="89"/>
                    <a:pt x="98" y="89"/>
                  </a:cubicBezTo>
                  <a:cubicBezTo>
                    <a:pt x="107" y="89"/>
                    <a:pt x="107" y="89"/>
                    <a:pt x="107" y="89"/>
                  </a:cubicBezTo>
                  <a:cubicBezTo>
                    <a:pt x="107" y="95"/>
                    <a:pt x="107" y="95"/>
                    <a:pt x="107" y="95"/>
                  </a:cubicBezTo>
                  <a:cubicBezTo>
                    <a:pt x="107" y="104"/>
                    <a:pt x="103" y="108"/>
                    <a:pt x="95" y="108"/>
                  </a:cubicBezTo>
                  <a:lnTo>
                    <a:pt x="88" y="108"/>
                  </a:lnTo>
                  <a:close/>
                  <a:moveTo>
                    <a:pt x="38" y="29"/>
                  </a:moveTo>
                  <a:cubicBezTo>
                    <a:pt x="38" y="10"/>
                    <a:pt x="38" y="10"/>
                    <a:pt x="38" y="10"/>
                  </a:cubicBezTo>
                  <a:cubicBezTo>
                    <a:pt x="63" y="10"/>
                    <a:pt x="63" y="10"/>
                    <a:pt x="63" y="10"/>
                  </a:cubicBezTo>
                  <a:cubicBezTo>
                    <a:pt x="63" y="0"/>
                    <a:pt x="63" y="0"/>
                    <a:pt x="63" y="0"/>
                  </a:cubicBezTo>
                  <a:cubicBezTo>
                    <a:pt x="79" y="0"/>
                    <a:pt x="79" y="0"/>
                    <a:pt x="79" y="0"/>
                  </a:cubicBezTo>
                  <a:cubicBezTo>
                    <a:pt x="79" y="10"/>
                    <a:pt x="79" y="10"/>
                    <a:pt x="79" y="10"/>
                  </a:cubicBezTo>
                  <a:cubicBezTo>
                    <a:pt x="104" y="10"/>
                    <a:pt x="104" y="10"/>
                    <a:pt x="104" y="10"/>
                  </a:cubicBezTo>
                  <a:cubicBezTo>
                    <a:pt x="104" y="29"/>
                    <a:pt x="104" y="29"/>
                    <a:pt x="104" y="29"/>
                  </a:cubicBezTo>
                  <a:cubicBezTo>
                    <a:pt x="91" y="29"/>
                    <a:pt x="91" y="29"/>
                    <a:pt x="91" y="29"/>
                  </a:cubicBezTo>
                  <a:cubicBezTo>
                    <a:pt x="91" y="19"/>
                    <a:pt x="91" y="19"/>
                    <a:pt x="91" y="19"/>
                  </a:cubicBezTo>
                  <a:cubicBezTo>
                    <a:pt x="51" y="19"/>
                    <a:pt x="51" y="19"/>
                    <a:pt x="51" y="19"/>
                  </a:cubicBezTo>
                  <a:cubicBezTo>
                    <a:pt x="51" y="29"/>
                    <a:pt x="51" y="29"/>
                    <a:pt x="51" y="29"/>
                  </a:cubicBezTo>
                  <a:lnTo>
                    <a:pt x="38" y="29"/>
                  </a:lnTo>
                  <a:close/>
                  <a:moveTo>
                    <a:pt x="44" y="44"/>
                  </a:moveTo>
                  <a:cubicBezTo>
                    <a:pt x="44" y="34"/>
                    <a:pt x="44" y="34"/>
                    <a:pt x="44" y="34"/>
                  </a:cubicBezTo>
                  <a:cubicBezTo>
                    <a:pt x="99" y="34"/>
                    <a:pt x="99" y="34"/>
                    <a:pt x="99" y="34"/>
                  </a:cubicBezTo>
                  <a:cubicBezTo>
                    <a:pt x="99" y="44"/>
                    <a:pt x="99" y="44"/>
                    <a:pt x="99" y="44"/>
                  </a:cubicBezTo>
                  <a:lnTo>
                    <a:pt x="44" y="4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
            <p:cNvSpPr>
              <a:spLocks noEditPoints="1"/>
            </p:cNvSpPr>
            <p:nvPr/>
          </p:nvSpPr>
          <p:spPr bwMode="auto">
            <a:xfrm>
              <a:off x="2891" y="2276"/>
              <a:ext cx="264" cy="260"/>
            </a:xfrm>
            <a:custGeom>
              <a:avLst/>
              <a:gdLst>
                <a:gd name="T0" fmla="*/ 2 w 112"/>
                <a:gd name="T1" fmla="*/ 26 h 110"/>
                <a:gd name="T2" fmla="*/ 2 w 112"/>
                <a:gd name="T3" fmla="*/ 16 h 110"/>
                <a:gd name="T4" fmla="*/ 14 w 112"/>
                <a:gd name="T5" fmla="*/ 16 h 110"/>
                <a:gd name="T6" fmla="*/ 14 w 112"/>
                <a:gd name="T7" fmla="*/ 0 h 110"/>
                <a:gd name="T8" fmla="*/ 28 w 112"/>
                <a:gd name="T9" fmla="*/ 0 h 110"/>
                <a:gd name="T10" fmla="*/ 28 w 112"/>
                <a:gd name="T11" fmla="*/ 16 h 110"/>
                <a:gd name="T12" fmla="*/ 38 w 112"/>
                <a:gd name="T13" fmla="*/ 16 h 110"/>
                <a:gd name="T14" fmla="*/ 38 w 112"/>
                <a:gd name="T15" fmla="*/ 26 h 110"/>
                <a:gd name="T16" fmla="*/ 28 w 112"/>
                <a:gd name="T17" fmla="*/ 26 h 110"/>
                <a:gd name="T18" fmla="*/ 39 w 112"/>
                <a:gd name="T19" fmla="*/ 57 h 110"/>
                <a:gd name="T20" fmla="*/ 39 w 112"/>
                <a:gd name="T21" fmla="*/ 72 h 110"/>
                <a:gd name="T22" fmla="*/ 28 w 112"/>
                <a:gd name="T23" fmla="*/ 55 h 110"/>
                <a:gd name="T24" fmla="*/ 28 w 112"/>
                <a:gd name="T25" fmla="*/ 110 h 110"/>
                <a:gd name="T26" fmla="*/ 14 w 112"/>
                <a:gd name="T27" fmla="*/ 110 h 110"/>
                <a:gd name="T28" fmla="*/ 14 w 112"/>
                <a:gd name="T29" fmla="*/ 60 h 110"/>
                <a:gd name="T30" fmla="*/ 0 w 112"/>
                <a:gd name="T31" fmla="*/ 86 h 110"/>
                <a:gd name="T32" fmla="*/ 0 w 112"/>
                <a:gd name="T33" fmla="*/ 70 h 110"/>
                <a:gd name="T34" fmla="*/ 13 w 112"/>
                <a:gd name="T35" fmla="*/ 26 h 110"/>
                <a:gd name="T36" fmla="*/ 2 w 112"/>
                <a:gd name="T37" fmla="*/ 26 h 110"/>
                <a:gd name="T38" fmla="*/ 112 w 112"/>
                <a:gd name="T39" fmla="*/ 110 h 110"/>
                <a:gd name="T40" fmla="*/ 75 w 112"/>
                <a:gd name="T41" fmla="*/ 93 h 110"/>
                <a:gd name="T42" fmla="*/ 38 w 112"/>
                <a:gd name="T43" fmla="*/ 110 h 110"/>
                <a:gd name="T44" fmla="*/ 38 w 112"/>
                <a:gd name="T45" fmla="*/ 100 h 110"/>
                <a:gd name="T46" fmla="*/ 66 w 112"/>
                <a:gd name="T47" fmla="*/ 85 h 110"/>
                <a:gd name="T48" fmla="*/ 48 w 112"/>
                <a:gd name="T49" fmla="*/ 50 h 110"/>
                <a:gd name="T50" fmla="*/ 62 w 112"/>
                <a:gd name="T51" fmla="*/ 50 h 110"/>
                <a:gd name="T52" fmla="*/ 75 w 112"/>
                <a:gd name="T53" fmla="*/ 76 h 110"/>
                <a:gd name="T54" fmla="*/ 88 w 112"/>
                <a:gd name="T55" fmla="*/ 50 h 110"/>
                <a:gd name="T56" fmla="*/ 103 w 112"/>
                <a:gd name="T57" fmla="*/ 50 h 110"/>
                <a:gd name="T58" fmla="*/ 84 w 112"/>
                <a:gd name="T59" fmla="*/ 85 h 110"/>
                <a:gd name="T60" fmla="*/ 112 w 112"/>
                <a:gd name="T61" fmla="*/ 100 h 110"/>
                <a:gd name="T62" fmla="*/ 112 w 112"/>
                <a:gd name="T63" fmla="*/ 110 h 110"/>
                <a:gd name="T64" fmla="*/ 40 w 112"/>
                <a:gd name="T65" fmla="*/ 49 h 110"/>
                <a:gd name="T66" fmla="*/ 40 w 112"/>
                <a:gd name="T67" fmla="*/ 41 h 110"/>
                <a:gd name="T68" fmla="*/ 57 w 112"/>
                <a:gd name="T69" fmla="*/ 25 h 110"/>
                <a:gd name="T70" fmla="*/ 71 w 112"/>
                <a:gd name="T71" fmla="*/ 25 h 110"/>
                <a:gd name="T72" fmla="*/ 40 w 112"/>
                <a:gd name="T73" fmla="*/ 49 h 110"/>
                <a:gd name="T74" fmla="*/ 42 w 112"/>
                <a:gd name="T75" fmla="*/ 20 h 110"/>
                <a:gd name="T76" fmla="*/ 42 w 112"/>
                <a:gd name="T77" fmla="*/ 11 h 110"/>
                <a:gd name="T78" fmla="*/ 68 w 112"/>
                <a:gd name="T79" fmla="*/ 11 h 110"/>
                <a:gd name="T80" fmla="*/ 68 w 112"/>
                <a:gd name="T81" fmla="*/ 0 h 110"/>
                <a:gd name="T82" fmla="*/ 84 w 112"/>
                <a:gd name="T83" fmla="*/ 0 h 110"/>
                <a:gd name="T84" fmla="*/ 84 w 112"/>
                <a:gd name="T85" fmla="*/ 11 h 110"/>
                <a:gd name="T86" fmla="*/ 111 w 112"/>
                <a:gd name="T87" fmla="*/ 11 h 110"/>
                <a:gd name="T88" fmla="*/ 111 w 112"/>
                <a:gd name="T89" fmla="*/ 20 h 110"/>
                <a:gd name="T90" fmla="*/ 42 w 112"/>
                <a:gd name="T91" fmla="*/ 20 h 110"/>
                <a:gd name="T92" fmla="*/ 112 w 112"/>
                <a:gd name="T93" fmla="*/ 49 h 110"/>
                <a:gd name="T94" fmla="*/ 80 w 112"/>
                <a:gd name="T95" fmla="*/ 25 h 110"/>
                <a:gd name="T96" fmla="*/ 95 w 112"/>
                <a:gd name="T97" fmla="*/ 25 h 110"/>
                <a:gd name="T98" fmla="*/ 112 w 112"/>
                <a:gd name="T99" fmla="*/ 41 h 110"/>
                <a:gd name="T100" fmla="*/ 112 w 112"/>
                <a:gd name="T101"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10">
                  <a:moveTo>
                    <a:pt x="2" y="26"/>
                  </a:moveTo>
                  <a:cubicBezTo>
                    <a:pt x="2" y="16"/>
                    <a:pt x="2" y="16"/>
                    <a:pt x="2" y="16"/>
                  </a:cubicBezTo>
                  <a:cubicBezTo>
                    <a:pt x="14" y="16"/>
                    <a:pt x="14" y="16"/>
                    <a:pt x="14" y="16"/>
                  </a:cubicBezTo>
                  <a:cubicBezTo>
                    <a:pt x="14" y="0"/>
                    <a:pt x="14" y="0"/>
                    <a:pt x="14" y="0"/>
                  </a:cubicBezTo>
                  <a:cubicBezTo>
                    <a:pt x="28" y="0"/>
                    <a:pt x="28" y="0"/>
                    <a:pt x="28" y="0"/>
                  </a:cubicBezTo>
                  <a:cubicBezTo>
                    <a:pt x="28" y="16"/>
                    <a:pt x="28" y="16"/>
                    <a:pt x="28" y="16"/>
                  </a:cubicBezTo>
                  <a:cubicBezTo>
                    <a:pt x="38" y="16"/>
                    <a:pt x="38" y="16"/>
                    <a:pt x="38" y="16"/>
                  </a:cubicBezTo>
                  <a:cubicBezTo>
                    <a:pt x="38" y="26"/>
                    <a:pt x="38" y="26"/>
                    <a:pt x="38" y="26"/>
                  </a:cubicBezTo>
                  <a:cubicBezTo>
                    <a:pt x="28" y="26"/>
                    <a:pt x="28" y="26"/>
                    <a:pt x="28" y="26"/>
                  </a:cubicBezTo>
                  <a:cubicBezTo>
                    <a:pt x="31" y="39"/>
                    <a:pt x="34" y="49"/>
                    <a:pt x="39" y="57"/>
                  </a:cubicBezTo>
                  <a:cubicBezTo>
                    <a:pt x="39" y="72"/>
                    <a:pt x="39" y="72"/>
                    <a:pt x="39" y="72"/>
                  </a:cubicBezTo>
                  <a:cubicBezTo>
                    <a:pt x="34" y="66"/>
                    <a:pt x="31" y="61"/>
                    <a:pt x="28" y="55"/>
                  </a:cubicBezTo>
                  <a:cubicBezTo>
                    <a:pt x="28" y="110"/>
                    <a:pt x="28" y="110"/>
                    <a:pt x="28" y="110"/>
                  </a:cubicBezTo>
                  <a:cubicBezTo>
                    <a:pt x="14" y="110"/>
                    <a:pt x="14" y="110"/>
                    <a:pt x="14" y="110"/>
                  </a:cubicBezTo>
                  <a:cubicBezTo>
                    <a:pt x="14" y="60"/>
                    <a:pt x="14" y="60"/>
                    <a:pt x="14" y="60"/>
                  </a:cubicBezTo>
                  <a:cubicBezTo>
                    <a:pt x="11" y="67"/>
                    <a:pt x="6" y="76"/>
                    <a:pt x="0" y="86"/>
                  </a:cubicBezTo>
                  <a:cubicBezTo>
                    <a:pt x="0" y="70"/>
                    <a:pt x="0" y="70"/>
                    <a:pt x="0" y="70"/>
                  </a:cubicBezTo>
                  <a:cubicBezTo>
                    <a:pt x="6" y="57"/>
                    <a:pt x="11" y="42"/>
                    <a:pt x="13" y="26"/>
                  </a:cubicBezTo>
                  <a:lnTo>
                    <a:pt x="2" y="26"/>
                  </a:lnTo>
                  <a:close/>
                  <a:moveTo>
                    <a:pt x="112" y="110"/>
                  </a:moveTo>
                  <a:cubicBezTo>
                    <a:pt x="96" y="104"/>
                    <a:pt x="84" y="99"/>
                    <a:pt x="75" y="93"/>
                  </a:cubicBezTo>
                  <a:cubicBezTo>
                    <a:pt x="67" y="99"/>
                    <a:pt x="54" y="104"/>
                    <a:pt x="38" y="110"/>
                  </a:cubicBezTo>
                  <a:cubicBezTo>
                    <a:pt x="38" y="100"/>
                    <a:pt x="38" y="100"/>
                    <a:pt x="38" y="100"/>
                  </a:cubicBezTo>
                  <a:cubicBezTo>
                    <a:pt x="50" y="96"/>
                    <a:pt x="59" y="91"/>
                    <a:pt x="66" y="85"/>
                  </a:cubicBezTo>
                  <a:cubicBezTo>
                    <a:pt x="58" y="76"/>
                    <a:pt x="52" y="65"/>
                    <a:pt x="48" y="50"/>
                  </a:cubicBezTo>
                  <a:cubicBezTo>
                    <a:pt x="62" y="50"/>
                    <a:pt x="62" y="50"/>
                    <a:pt x="62" y="50"/>
                  </a:cubicBezTo>
                  <a:cubicBezTo>
                    <a:pt x="66" y="62"/>
                    <a:pt x="70" y="71"/>
                    <a:pt x="75" y="76"/>
                  </a:cubicBezTo>
                  <a:cubicBezTo>
                    <a:pt x="81" y="69"/>
                    <a:pt x="85" y="61"/>
                    <a:pt x="88" y="50"/>
                  </a:cubicBezTo>
                  <a:cubicBezTo>
                    <a:pt x="103" y="50"/>
                    <a:pt x="103" y="50"/>
                    <a:pt x="103" y="50"/>
                  </a:cubicBezTo>
                  <a:cubicBezTo>
                    <a:pt x="98" y="65"/>
                    <a:pt x="92" y="77"/>
                    <a:pt x="84" y="85"/>
                  </a:cubicBezTo>
                  <a:cubicBezTo>
                    <a:pt x="91" y="91"/>
                    <a:pt x="100" y="96"/>
                    <a:pt x="112" y="100"/>
                  </a:cubicBezTo>
                  <a:lnTo>
                    <a:pt x="112" y="110"/>
                  </a:lnTo>
                  <a:close/>
                  <a:moveTo>
                    <a:pt x="40" y="49"/>
                  </a:moveTo>
                  <a:cubicBezTo>
                    <a:pt x="40" y="41"/>
                    <a:pt x="40" y="41"/>
                    <a:pt x="40" y="41"/>
                  </a:cubicBezTo>
                  <a:cubicBezTo>
                    <a:pt x="49" y="38"/>
                    <a:pt x="55" y="32"/>
                    <a:pt x="57" y="25"/>
                  </a:cubicBezTo>
                  <a:cubicBezTo>
                    <a:pt x="71" y="25"/>
                    <a:pt x="71" y="25"/>
                    <a:pt x="71" y="25"/>
                  </a:cubicBezTo>
                  <a:cubicBezTo>
                    <a:pt x="67" y="39"/>
                    <a:pt x="56" y="47"/>
                    <a:pt x="40" y="49"/>
                  </a:cubicBezTo>
                  <a:close/>
                  <a:moveTo>
                    <a:pt x="42" y="20"/>
                  </a:moveTo>
                  <a:cubicBezTo>
                    <a:pt x="42" y="11"/>
                    <a:pt x="42" y="11"/>
                    <a:pt x="42" y="11"/>
                  </a:cubicBezTo>
                  <a:cubicBezTo>
                    <a:pt x="68" y="11"/>
                    <a:pt x="68" y="11"/>
                    <a:pt x="68" y="11"/>
                  </a:cubicBezTo>
                  <a:cubicBezTo>
                    <a:pt x="68" y="0"/>
                    <a:pt x="68" y="0"/>
                    <a:pt x="68" y="0"/>
                  </a:cubicBezTo>
                  <a:cubicBezTo>
                    <a:pt x="84" y="0"/>
                    <a:pt x="84" y="0"/>
                    <a:pt x="84" y="0"/>
                  </a:cubicBezTo>
                  <a:cubicBezTo>
                    <a:pt x="84" y="11"/>
                    <a:pt x="84" y="11"/>
                    <a:pt x="84" y="11"/>
                  </a:cubicBezTo>
                  <a:cubicBezTo>
                    <a:pt x="111" y="11"/>
                    <a:pt x="111" y="11"/>
                    <a:pt x="111" y="11"/>
                  </a:cubicBezTo>
                  <a:cubicBezTo>
                    <a:pt x="111" y="20"/>
                    <a:pt x="111" y="20"/>
                    <a:pt x="111" y="20"/>
                  </a:cubicBezTo>
                  <a:lnTo>
                    <a:pt x="42" y="20"/>
                  </a:lnTo>
                  <a:close/>
                  <a:moveTo>
                    <a:pt x="112" y="49"/>
                  </a:moveTo>
                  <a:cubicBezTo>
                    <a:pt x="95" y="47"/>
                    <a:pt x="84" y="39"/>
                    <a:pt x="80" y="25"/>
                  </a:cubicBezTo>
                  <a:cubicBezTo>
                    <a:pt x="95" y="25"/>
                    <a:pt x="95" y="25"/>
                    <a:pt x="95" y="25"/>
                  </a:cubicBezTo>
                  <a:cubicBezTo>
                    <a:pt x="98" y="33"/>
                    <a:pt x="103" y="38"/>
                    <a:pt x="112" y="41"/>
                  </a:cubicBezTo>
                  <a:lnTo>
                    <a:pt x="112" y="49"/>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3"/>
            <p:cNvSpPr>
              <a:spLocks noEditPoints="1"/>
            </p:cNvSpPr>
            <p:nvPr/>
          </p:nvSpPr>
          <p:spPr bwMode="auto">
            <a:xfrm>
              <a:off x="3181" y="2276"/>
              <a:ext cx="262" cy="260"/>
            </a:xfrm>
            <a:custGeom>
              <a:avLst/>
              <a:gdLst>
                <a:gd name="T0" fmla="*/ 1 w 111"/>
                <a:gd name="T1" fmla="*/ 27 h 110"/>
                <a:gd name="T2" fmla="*/ 1 w 111"/>
                <a:gd name="T3" fmla="*/ 17 h 110"/>
                <a:gd name="T4" fmla="*/ 13 w 111"/>
                <a:gd name="T5" fmla="*/ 17 h 110"/>
                <a:gd name="T6" fmla="*/ 13 w 111"/>
                <a:gd name="T7" fmla="*/ 0 h 110"/>
                <a:gd name="T8" fmla="*/ 28 w 111"/>
                <a:gd name="T9" fmla="*/ 0 h 110"/>
                <a:gd name="T10" fmla="*/ 28 w 111"/>
                <a:gd name="T11" fmla="*/ 17 h 110"/>
                <a:gd name="T12" fmla="*/ 37 w 111"/>
                <a:gd name="T13" fmla="*/ 17 h 110"/>
                <a:gd name="T14" fmla="*/ 37 w 111"/>
                <a:gd name="T15" fmla="*/ 27 h 110"/>
                <a:gd name="T16" fmla="*/ 28 w 111"/>
                <a:gd name="T17" fmla="*/ 27 h 110"/>
                <a:gd name="T18" fmla="*/ 28 w 111"/>
                <a:gd name="T19" fmla="*/ 51 h 110"/>
                <a:gd name="T20" fmla="*/ 38 w 111"/>
                <a:gd name="T21" fmla="*/ 48 h 110"/>
                <a:gd name="T22" fmla="*/ 38 w 111"/>
                <a:gd name="T23" fmla="*/ 58 h 110"/>
                <a:gd name="T24" fmla="*/ 35 w 111"/>
                <a:gd name="T25" fmla="*/ 59 h 110"/>
                <a:gd name="T26" fmla="*/ 28 w 111"/>
                <a:gd name="T27" fmla="*/ 62 h 110"/>
                <a:gd name="T28" fmla="*/ 28 w 111"/>
                <a:gd name="T29" fmla="*/ 95 h 110"/>
                <a:gd name="T30" fmla="*/ 13 w 111"/>
                <a:gd name="T31" fmla="*/ 109 h 110"/>
                <a:gd name="T32" fmla="*/ 3 w 111"/>
                <a:gd name="T33" fmla="*/ 109 h 110"/>
                <a:gd name="T34" fmla="*/ 3 w 111"/>
                <a:gd name="T35" fmla="*/ 99 h 110"/>
                <a:gd name="T36" fmla="*/ 8 w 111"/>
                <a:gd name="T37" fmla="*/ 99 h 110"/>
                <a:gd name="T38" fmla="*/ 13 w 111"/>
                <a:gd name="T39" fmla="*/ 95 h 110"/>
                <a:gd name="T40" fmla="*/ 13 w 111"/>
                <a:gd name="T41" fmla="*/ 66 h 110"/>
                <a:gd name="T42" fmla="*/ 8 w 111"/>
                <a:gd name="T43" fmla="*/ 67 h 110"/>
                <a:gd name="T44" fmla="*/ 0 w 111"/>
                <a:gd name="T45" fmla="*/ 68 h 110"/>
                <a:gd name="T46" fmla="*/ 0 w 111"/>
                <a:gd name="T47" fmla="*/ 55 h 110"/>
                <a:gd name="T48" fmla="*/ 13 w 111"/>
                <a:gd name="T49" fmla="*/ 54 h 110"/>
                <a:gd name="T50" fmla="*/ 13 w 111"/>
                <a:gd name="T51" fmla="*/ 27 h 110"/>
                <a:gd name="T52" fmla="*/ 1 w 111"/>
                <a:gd name="T53" fmla="*/ 27 h 110"/>
                <a:gd name="T54" fmla="*/ 42 w 111"/>
                <a:gd name="T55" fmla="*/ 23 h 110"/>
                <a:gd name="T56" fmla="*/ 42 w 111"/>
                <a:gd name="T57" fmla="*/ 13 h 110"/>
                <a:gd name="T58" fmla="*/ 66 w 111"/>
                <a:gd name="T59" fmla="*/ 13 h 110"/>
                <a:gd name="T60" fmla="*/ 66 w 111"/>
                <a:gd name="T61" fmla="*/ 0 h 110"/>
                <a:gd name="T62" fmla="*/ 82 w 111"/>
                <a:gd name="T63" fmla="*/ 0 h 110"/>
                <a:gd name="T64" fmla="*/ 82 w 111"/>
                <a:gd name="T65" fmla="*/ 13 h 110"/>
                <a:gd name="T66" fmla="*/ 110 w 111"/>
                <a:gd name="T67" fmla="*/ 13 h 110"/>
                <a:gd name="T68" fmla="*/ 110 w 111"/>
                <a:gd name="T69" fmla="*/ 23 h 110"/>
                <a:gd name="T70" fmla="*/ 82 w 111"/>
                <a:gd name="T71" fmla="*/ 23 h 110"/>
                <a:gd name="T72" fmla="*/ 82 w 111"/>
                <a:gd name="T73" fmla="*/ 40 h 110"/>
                <a:gd name="T74" fmla="*/ 107 w 111"/>
                <a:gd name="T75" fmla="*/ 40 h 110"/>
                <a:gd name="T76" fmla="*/ 107 w 111"/>
                <a:gd name="T77" fmla="*/ 50 h 110"/>
                <a:gd name="T78" fmla="*/ 85 w 111"/>
                <a:gd name="T79" fmla="*/ 87 h 110"/>
                <a:gd name="T80" fmla="*/ 111 w 111"/>
                <a:gd name="T81" fmla="*/ 100 h 110"/>
                <a:gd name="T82" fmla="*/ 111 w 111"/>
                <a:gd name="T83" fmla="*/ 110 h 110"/>
                <a:gd name="T84" fmla="*/ 74 w 111"/>
                <a:gd name="T85" fmla="*/ 95 h 110"/>
                <a:gd name="T86" fmla="*/ 36 w 111"/>
                <a:gd name="T87" fmla="*/ 110 h 110"/>
                <a:gd name="T88" fmla="*/ 36 w 111"/>
                <a:gd name="T89" fmla="*/ 101 h 110"/>
                <a:gd name="T90" fmla="*/ 64 w 111"/>
                <a:gd name="T91" fmla="*/ 87 h 110"/>
                <a:gd name="T92" fmla="*/ 44 w 111"/>
                <a:gd name="T93" fmla="*/ 55 h 110"/>
                <a:gd name="T94" fmla="*/ 59 w 111"/>
                <a:gd name="T95" fmla="*/ 55 h 110"/>
                <a:gd name="T96" fmla="*/ 75 w 111"/>
                <a:gd name="T97" fmla="*/ 78 h 110"/>
                <a:gd name="T98" fmla="*/ 91 w 111"/>
                <a:gd name="T99" fmla="*/ 50 h 110"/>
                <a:gd name="T100" fmla="*/ 42 w 111"/>
                <a:gd name="T101" fmla="*/ 50 h 110"/>
                <a:gd name="T102" fmla="*/ 42 w 111"/>
                <a:gd name="T103" fmla="*/ 40 h 110"/>
                <a:gd name="T104" fmla="*/ 66 w 111"/>
                <a:gd name="T105" fmla="*/ 40 h 110"/>
                <a:gd name="T106" fmla="*/ 66 w 111"/>
                <a:gd name="T107" fmla="*/ 23 h 110"/>
                <a:gd name="T108" fmla="*/ 42 w 111"/>
                <a:gd name="T109"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10">
                  <a:moveTo>
                    <a:pt x="1" y="27"/>
                  </a:moveTo>
                  <a:cubicBezTo>
                    <a:pt x="1" y="17"/>
                    <a:pt x="1" y="17"/>
                    <a:pt x="1" y="17"/>
                  </a:cubicBezTo>
                  <a:cubicBezTo>
                    <a:pt x="13" y="17"/>
                    <a:pt x="13" y="17"/>
                    <a:pt x="13" y="17"/>
                  </a:cubicBezTo>
                  <a:cubicBezTo>
                    <a:pt x="13" y="0"/>
                    <a:pt x="13" y="0"/>
                    <a:pt x="13" y="0"/>
                  </a:cubicBezTo>
                  <a:cubicBezTo>
                    <a:pt x="28" y="0"/>
                    <a:pt x="28" y="0"/>
                    <a:pt x="28" y="0"/>
                  </a:cubicBezTo>
                  <a:cubicBezTo>
                    <a:pt x="28" y="17"/>
                    <a:pt x="28" y="17"/>
                    <a:pt x="28" y="17"/>
                  </a:cubicBezTo>
                  <a:cubicBezTo>
                    <a:pt x="37" y="17"/>
                    <a:pt x="37" y="17"/>
                    <a:pt x="37" y="17"/>
                  </a:cubicBezTo>
                  <a:cubicBezTo>
                    <a:pt x="37" y="27"/>
                    <a:pt x="37" y="27"/>
                    <a:pt x="37" y="27"/>
                  </a:cubicBezTo>
                  <a:cubicBezTo>
                    <a:pt x="28" y="27"/>
                    <a:pt x="28" y="27"/>
                    <a:pt x="28" y="27"/>
                  </a:cubicBezTo>
                  <a:cubicBezTo>
                    <a:pt x="28" y="51"/>
                    <a:pt x="28" y="51"/>
                    <a:pt x="28" y="51"/>
                  </a:cubicBezTo>
                  <a:cubicBezTo>
                    <a:pt x="31" y="50"/>
                    <a:pt x="34" y="49"/>
                    <a:pt x="38" y="48"/>
                  </a:cubicBezTo>
                  <a:cubicBezTo>
                    <a:pt x="38" y="58"/>
                    <a:pt x="38" y="58"/>
                    <a:pt x="38" y="58"/>
                  </a:cubicBezTo>
                  <a:cubicBezTo>
                    <a:pt x="38" y="58"/>
                    <a:pt x="36" y="58"/>
                    <a:pt x="35" y="59"/>
                  </a:cubicBezTo>
                  <a:cubicBezTo>
                    <a:pt x="33" y="60"/>
                    <a:pt x="31" y="61"/>
                    <a:pt x="28" y="62"/>
                  </a:cubicBezTo>
                  <a:cubicBezTo>
                    <a:pt x="28" y="95"/>
                    <a:pt x="28" y="95"/>
                    <a:pt x="28" y="95"/>
                  </a:cubicBezTo>
                  <a:cubicBezTo>
                    <a:pt x="28" y="105"/>
                    <a:pt x="23" y="109"/>
                    <a:pt x="13" y="109"/>
                  </a:cubicBezTo>
                  <a:cubicBezTo>
                    <a:pt x="3" y="109"/>
                    <a:pt x="3" y="109"/>
                    <a:pt x="3" y="109"/>
                  </a:cubicBezTo>
                  <a:cubicBezTo>
                    <a:pt x="3" y="99"/>
                    <a:pt x="3" y="99"/>
                    <a:pt x="3" y="99"/>
                  </a:cubicBezTo>
                  <a:cubicBezTo>
                    <a:pt x="8" y="99"/>
                    <a:pt x="8" y="99"/>
                    <a:pt x="8" y="99"/>
                  </a:cubicBezTo>
                  <a:cubicBezTo>
                    <a:pt x="11" y="100"/>
                    <a:pt x="13" y="98"/>
                    <a:pt x="13" y="95"/>
                  </a:cubicBezTo>
                  <a:cubicBezTo>
                    <a:pt x="13" y="66"/>
                    <a:pt x="13" y="66"/>
                    <a:pt x="13" y="66"/>
                  </a:cubicBezTo>
                  <a:cubicBezTo>
                    <a:pt x="12" y="66"/>
                    <a:pt x="10" y="66"/>
                    <a:pt x="8" y="67"/>
                  </a:cubicBezTo>
                  <a:cubicBezTo>
                    <a:pt x="4" y="67"/>
                    <a:pt x="2" y="68"/>
                    <a:pt x="0" y="68"/>
                  </a:cubicBezTo>
                  <a:cubicBezTo>
                    <a:pt x="0" y="55"/>
                    <a:pt x="0" y="55"/>
                    <a:pt x="0" y="55"/>
                  </a:cubicBezTo>
                  <a:cubicBezTo>
                    <a:pt x="5" y="55"/>
                    <a:pt x="9" y="54"/>
                    <a:pt x="13" y="54"/>
                  </a:cubicBezTo>
                  <a:cubicBezTo>
                    <a:pt x="13" y="27"/>
                    <a:pt x="13" y="27"/>
                    <a:pt x="13" y="27"/>
                  </a:cubicBezTo>
                  <a:lnTo>
                    <a:pt x="1" y="27"/>
                  </a:lnTo>
                  <a:close/>
                  <a:moveTo>
                    <a:pt x="42" y="23"/>
                  </a:moveTo>
                  <a:cubicBezTo>
                    <a:pt x="42" y="13"/>
                    <a:pt x="42" y="13"/>
                    <a:pt x="42" y="13"/>
                  </a:cubicBezTo>
                  <a:cubicBezTo>
                    <a:pt x="66" y="13"/>
                    <a:pt x="66" y="13"/>
                    <a:pt x="66" y="13"/>
                  </a:cubicBezTo>
                  <a:cubicBezTo>
                    <a:pt x="66" y="0"/>
                    <a:pt x="66" y="0"/>
                    <a:pt x="66" y="0"/>
                  </a:cubicBezTo>
                  <a:cubicBezTo>
                    <a:pt x="82" y="0"/>
                    <a:pt x="82" y="0"/>
                    <a:pt x="82" y="0"/>
                  </a:cubicBezTo>
                  <a:cubicBezTo>
                    <a:pt x="82" y="13"/>
                    <a:pt x="82" y="13"/>
                    <a:pt x="82" y="13"/>
                  </a:cubicBezTo>
                  <a:cubicBezTo>
                    <a:pt x="110" y="13"/>
                    <a:pt x="110" y="13"/>
                    <a:pt x="110" y="13"/>
                  </a:cubicBezTo>
                  <a:cubicBezTo>
                    <a:pt x="110" y="23"/>
                    <a:pt x="110" y="23"/>
                    <a:pt x="110" y="23"/>
                  </a:cubicBezTo>
                  <a:cubicBezTo>
                    <a:pt x="82" y="23"/>
                    <a:pt x="82" y="23"/>
                    <a:pt x="82" y="23"/>
                  </a:cubicBezTo>
                  <a:cubicBezTo>
                    <a:pt x="82" y="40"/>
                    <a:pt x="82" y="40"/>
                    <a:pt x="82" y="40"/>
                  </a:cubicBezTo>
                  <a:cubicBezTo>
                    <a:pt x="107" y="40"/>
                    <a:pt x="107" y="40"/>
                    <a:pt x="107" y="40"/>
                  </a:cubicBezTo>
                  <a:cubicBezTo>
                    <a:pt x="107" y="50"/>
                    <a:pt x="107" y="50"/>
                    <a:pt x="107" y="50"/>
                  </a:cubicBezTo>
                  <a:cubicBezTo>
                    <a:pt x="101" y="66"/>
                    <a:pt x="94" y="78"/>
                    <a:pt x="85" y="87"/>
                  </a:cubicBezTo>
                  <a:cubicBezTo>
                    <a:pt x="92" y="92"/>
                    <a:pt x="100" y="97"/>
                    <a:pt x="111" y="100"/>
                  </a:cubicBezTo>
                  <a:cubicBezTo>
                    <a:pt x="111" y="110"/>
                    <a:pt x="111" y="110"/>
                    <a:pt x="111" y="110"/>
                  </a:cubicBezTo>
                  <a:cubicBezTo>
                    <a:pt x="96" y="106"/>
                    <a:pt x="84" y="101"/>
                    <a:pt x="74" y="95"/>
                  </a:cubicBezTo>
                  <a:cubicBezTo>
                    <a:pt x="64" y="100"/>
                    <a:pt x="52" y="106"/>
                    <a:pt x="36" y="110"/>
                  </a:cubicBezTo>
                  <a:cubicBezTo>
                    <a:pt x="36" y="101"/>
                    <a:pt x="36" y="101"/>
                    <a:pt x="36" y="101"/>
                  </a:cubicBezTo>
                  <a:cubicBezTo>
                    <a:pt x="48" y="97"/>
                    <a:pt x="57" y="92"/>
                    <a:pt x="64" y="87"/>
                  </a:cubicBezTo>
                  <a:cubicBezTo>
                    <a:pt x="56" y="79"/>
                    <a:pt x="49" y="68"/>
                    <a:pt x="44" y="55"/>
                  </a:cubicBezTo>
                  <a:cubicBezTo>
                    <a:pt x="59" y="55"/>
                    <a:pt x="59" y="55"/>
                    <a:pt x="59" y="55"/>
                  </a:cubicBezTo>
                  <a:cubicBezTo>
                    <a:pt x="64" y="64"/>
                    <a:pt x="69" y="72"/>
                    <a:pt x="75" y="78"/>
                  </a:cubicBezTo>
                  <a:cubicBezTo>
                    <a:pt x="81" y="72"/>
                    <a:pt x="86" y="62"/>
                    <a:pt x="91" y="50"/>
                  </a:cubicBezTo>
                  <a:cubicBezTo>
                    <a:pt x="42" y="50"/>
                    <a:pt x="42" y="50"/>
                    <a:pt x="42" y="50"/>
                  </a:cubicBezTo>
                  <a:cubicBezTo>
                    <a:pt x="42" y="40"/>
                    <a:pt x="42" y="40"/>
                    <a:pt x="42" y="40"/>
                  </a:cubicBezTo>
                  <a:cubicBezTo>
                    <a:pt x="66" y="40"/>
                    <a:pt x="66" y="40"/>
                    <a:pt x="66" y="40"/>
                  </a:cubicBezTo>
                  <a:cubicBezTo>
                    <a:pt x="66" y="23"/>
                    <a:pt x="66" y="23"/>
                    <a:pt x="66" y="23"/>
                  </a:cubicBezTo>
                  <a:lnTo>
                    <a:pt x="42" y="23"/>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4"/>
            <p:cNvSpPr>
              <a:spLocks noEditPoints="1"/>
            </p:cNvSpPr>
            <p:nvPr/>
          </p:nvSpPr>
          <p:spPr bwMode="auto">
            <a:xfrm>
              <a:off x="3474" y="2276"/>
              <a:ext cx="258" cy="258"/>
            </a:xfrm>
            <a:custGeom>
              <a:avLst/>
              <a:gdLst>
                <a:gd name="T0" fmla="*/ 44 w 109"/>
                <a:gd name="T1" fmla="*/ 33 h 109"/>
                <a:gd name="T2" fmla="*/ 0 w 109"/>
                <a:gd name="T3" fmla="*/ 24 h 109"/>
                <a:gd name="T4" fmla="*/ 36 w 109"/>
                <a:gd name="T5" fmla="*/ 0 h 109"/>
                <a:gd name="T6" fmla="*/ 40 w 109"/>
                <a:gd name="T7" fmla="*/ 23 h 109"/>
                <a:gd name="T8" fmla="*/ 47 w 109"/>
                <a:gd name="T9" fmla="*/ 12 h 109"/>
                <a:gd name="T10" fmla="*/ 45 w 109"/>
                <a:gd name="T11" fmla="*/ 38 h 109"/>
                <a:gd name="T12" fmla="*/ 4 w 109"/>
                <a:gd name="T13" fmla="*/ 42 h 109"/>
                <a:gd name="T14" fmla="*/ 52 w 109"/>
                <a:gd name="T15" fmla="*/ 95 h 109"/>
                <a:gd name="T16" fmla="*/ 28 w 109"/>
                <a:gd name="T17" fmla="*/ 109 h 109"/>
                <a:gd name="T18" fmla="*/ 33 w 109"/>
                <a:gd name="T19" fmla="*/ 99 h 109"/>
                <a:gd name="T20" fmla="*/ 39 w 109"/>
                <a:gd name="T21" fmla="*/ 88 h 109"/>
                <a:gd name="T22" fmla="*/ 17 w 109"/>
                <a:gd name="T23" fmla="*/ 109 h 109"/>
                <a:gd name="T24" fmla="*/ 17 w 109"/>
                <a:gd name="T25" fmla="*/ 51 h 109"/>
                <a:gd name="T26" fmla="*/ 39 w 109"/>
                <a:gd name="T27" fmla="*/ 61 h 109"/>
                <a:gd name="T28" fmla="*/ 17 w 109"/>
                <a:gd name="T29" fmla="*/ 51 h 109"/>
                <a:gd name="T30" fmla="*/ 17 w 109"/>
                <a:gd name="T31" fmla="*/ 80 h 109"/>
                <a:gd name="T32" fmla="*/ 39 w 109"/>
                <a:gd name="T33" fmla="*/ 70 h 109"/>
                <a:gd name="T34" fmla="*/ 75 w 109"/>
                <a:gd name="T35" fmla="*/ 50 h 109"/>
                <a:gd name="T36" fmla="*/ 61 w 109"/>
                <a:gd name="T37" fmla="*/ 0 h 109"/>
                <a:gd name="T38" fmla="*/ 75 w 109"/>
                <a:gd name="T39" fmla="*/ 17 h 109"/>
                <a:gd name="T40" fmla="*/ 108 w 109"/>
                <a:gd name="T41" fmla="*/ 4 h 109"/>
                <a:gd name="T42" fmla="*/ 75 w 109"/>
                <a:gd name="T43" fmla="*/ 34 h 109"/>
                <a:gd name="T44" fmla="*/ 91 w 109"/>
                <a:gd name="T45" fmla="*/ 40 h 109"/>
                <a:gd name="T46" fmla="*/ 97 w 109"/>
                <a:gd name="T47" fmla="*/ 31 h 109"/>
                <a:gd name="T48" fmla="*/ 108 w 109"/>
                <a:gd name="T49" fmla="*/ 36 h 109"/>
                <a:gd name="T50" fmla="*/ 75 w 109"/>
                <a:gd name="T51" fmla="*/ 50 h 109"/>
                <a:gd name="T52" fmla="*/ 61 w 109"/>
                <a:gd name="T53" fmla="*/ 95 h 109"/>
                <a:gd name="T54" fmla="*/ 75 w 109"/>
                <a:gd name="T55" fmla="*/ 54 h 109"/>
                <a:gd name="T56" fmla="*/ 94 w 109"/>
                <a:gd name="T57" fmla="*/ 58 h 109"/>
                <a:gd name="T58" fmla="*/ 75 w 109"/>
                <a:gd name="T59" fmla="*/ 82 h 109"/>
                <a:gd name="T60" fmla="*/ 81 w 109"/>
                <a:gd name="T61" fmla="*/ 98 h 109"/>
                <a:gd name="T62" fmla="*/ 97 w 109"/>
                <a:gd name="T63" fmla="*/ 93 h 109"/>
                <a:gd name="T64" fmla="*/ 109 w 109"/>
                <a:gd name="T65" fmla="*/ 90 h 109"/>
                <a:gd name="T66" fmla="*/ 94 w 109"/>
                <a:gd name="T6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109">
                  <a:moveTo>
                    <a:pt x="45" y="38"/>
                  </a:moveTo>
                  <a:cubicBezTo>
                    <a:pt x="44" y="33"/>
                    <a:pt x="44" y="33"/>
                    <a:pt x="44" y="33"/>
                  </a:cubicBezTo>
                  <a:cubicBezTo>
                    <a:pt x="34" y="34"/>
                    <a:pt x="20" y="35"/>
                    <a:pt x="0" y="35"/>
                  </a:cubicBezTo>
                  <a:cubicBezTo>
                    <a:pt x="0" y="24"/>
                    <a:pt x="0" y="24"/>
                    <a:pt x="0" y="24"/>
                  </a:cubicBezTo>
                  <a:cubicBezTo>
                    <a:pt x="8" y="17"/>
                    <a:pt x="14" y="9"/>
                    <a:pt x="19" y="0"/>
                  </a:cubicBezTo>
                  <a:cubicBezTo>
                    <a:pt x="36" y="0"/>
                    <a:pt x="36" y="0"/>
                    <a:pt x="36" y="0"/>
                  </a:cubicBezTo>
                  <a:cubicBezTo>
                    <a:pt x="29" y="11"/>
                    <a:pt x="22" y="19"/>
                    <a:pt x="15" y="24"/>
                  </a:cubicBezTo>
                  <a:cubicBezTo>
                    <a:pt x="27" y="24"/>
                    <a:pt x="35" y="24"/>
                    <a:pt x="40" y="23"/>
                  </a:cubicBezTo>
                  <a:cubicBezTo>
                    <a:pt x="40" y="21"/>
                    <a:pt x="38" y="17"/>
                    <a:pt x="35" y="12"/>
                  </a:cubicBezTo>
                  <a:cubicBezTo>
                    <a:pt x="47" y="12"/>
                    <a:pt x="47" y="12"/>
                    <a:pt x="47" y="12"/>
                  </a:cubicBezTo>
                  <a:cubicBezTo>
                    <a:pt x="52" y="20"/>
                    <a:pt x="56" y="28"/>
                    <a:pt x="58" y="38"/>
                  </a:cubicBezTo>
                  <a:lnTo>
                    <a:pt x="45" y="38"/>
                  </a:lnTo>
                  <a:close/>
                  <a:moveTo>
                    <a:pt x="4" y="109"/>
                  </a:moveTo>
                  <a:cubicBezTo>
                    <a:pt x="4" y="42"/>
                    <a:pt x="4" y="42"/>
                    <a:pt x="4" y="42"/>
                  </a:cubicBezTo>
                  <a:cubicBezTo>
                    <a:pt x="52" y="42"/>
                    <a:pt x="52" y="42"/>
                    <a:pt x="52" y="42"/>
                  </a:cubicBezTo>
                  <a:cubicBezTo>
                    <a:pt x="52" y="95"/>
                    <a:pt x="52" y="95"/>
                    <a:pt x="52" y="95"/>
                  </a:cubicBezTo>
                  <a:cubicBezTo>
                    <a:pt x="53" y="104"/>
                    <a:pt x="48" y="109"/>
                    <a:pt x="37" y="109"/>
                  </a:cubicBezTo>
                  <a:cubicBezTo>
                    <a:pt x="28" y="109"/>
                    <a:pt x="28" y="109"/>
                    <a:pt x="28" y="109"/>
                  </a:cubicBezTo>
                  <a:cubicBezTo>
                    <a:pt x="28" y="99"/>
                    <a:pt x="28" y="99"/>
                    <a:pt x="28" y="99"/>
                  </a:cubicBezTo>
                  <a:cubicBezTo>
                    <a:pt x="33" y="99"/>
                    <a:pt x="33" y="99"/>
                    <a:pt x="33" y="99"/>
                  </a:cubicBezTo>
                  <a:cubicBezTo>
                    <a:pt x="37" y="100"/>
                    <a:pt x="39" y="98"/>
                    <a:pt x="39" y="95"/>
                  </a:cubicBezTo>
                  <a:cubicBezTo>
                    <a:pt x="39" y="88"/>
                    <a:pt x="39" y="88"/>
                    <a:pt x="39" y="88"/>
                  </a:cubicBezTo>
                  <a:cubicBezTo>
                    <a:pt x="17" y="88"/>
                    <a:pt x="17" y="88"/>
                    <a:pt x="17" y="88"/>
                  </a:cubicBezTo>
                  <a:cubicBezTo>
                    <a:pt x="17" y="109"/>
                    <a:pt x="17" y="109"/>
                    <a:pt x="17" y="109"/>
                  </a:cubicBezTo>
                  <a:lnTo>
                    <a:pt x="4" y="109"/>
                  </a:lnTo>
                  <a:close/>
                  <a:moveTo>
                    <a:pt x="17" y="51"/>
                  </a:moveTo>
                  <a:cubicBezTo>
                    <a:pt x="17" y="61"/>
                    <a:pt x="17" y="61"/>
                    <a:pt x="17" y="61"/>
                  </a:cubicBezTo>
                  <a:cubicBezTo>
                    <a:pt x="39" y="61"/>
                    <a:pt x="39" y="61"/>
                    <a:pt x="39" y="61"/>
                  </a:cubicBezTo>
                  <a:cubicBezTo>
                    <a:pt x="39" y="51"/>
                    <a:pt x="39" y="51"/>
                    <a:pt x="39" y="51"/>
                  </a:cubicBezTo>
                  <a:lnTo>
                    <a:pt x="17" y="51"/>
                  </a:lnTo>
                  <a:close/>
                  <a:moveTo>
                    <a:pt x="17" y="70"/>
                  </a:moveTo>
                  <a:cubicBezTo>
                    <a:pt x="17" y="80"/>
                    <a:pt x="17" y="80"/>
                    <a:pt x="17" y="80"/>
                  </a:cubicBezTo>
                  <a:cubicBezTo>
                    <a:pt x="39" y="80"/>
                    <a:pt x="39" y="80"/>
                    <a:pt x="39" y="80"/>
                  </a:cubicBezTo>
                  <a:cubicBezTo>
                    <a:pt x="39" y="70"/>
                    <a:pt x="39" y="70"/>
                    <a:pt x="39" y="70"/>
                  </a:cubicBezTo>
                  <a:lnTo>
                    <a:pt x="17" y="70"/>
                  </a:lnTo>
                  <a:close/>
                  <a:moveTo>
                    <a:pt x="75" y="50"/>
                  </a:moveTo>
                  <a:cubicBezTo>
                    <a:pt x="65" y="50"/>
                    <a:pt x="61" y="46"/>
                    <a:pt x="61" y="35"/>
                  </a:cubicBezTo>
                  <a:cubicBezTo>
                    <a:pt x="61" y="0"/>
                    <a:pt x="61" y="0"/>
                    <a:pt x="61" y="0"/>
                  </a:cubicBezTo>
                  <a:cubicBezTo>
                    <a:pt x="75" y="0"/>
                    <a:pt x="75" y="0"/>
                    <a:pt x="75" y="0"/>
                  </a:cubicBezTo>
                  <a:cubicBezTo>
                    <a:pt x="75" y="17"/>
                    <a:pt x="75" y="17"/>
                    <a:pt x="75" y="17"/>
                  </a:cubicBezTo>
                  <a:cubicBezTo>
                    <a:pt x="84" y="15"/>
                    <a:pt x="91" y="11"/>
                    <a:pt x="94" y="4"/>
                  </a:cubicBezTo>
                  <a:cubicBezTo>
                    <a:pt x="108" y="4"/>
                    <a:pt x="108" y="4"/>
                    <a:pt x="108" y="4"/>
                  </a:cubicBezTo>
                  <a:cubicBezTo>
                    <a:pt x="103" y="17"/>
                    <a:pt x="92" y="24"/>
                    <a:pt x="75" y="26"/>
                  </a:cubicBezTo>
                  <a:cubicBezTo>
                    <a:pt x="75" y="34"/>
                    <a:pt x="75" y="34"/>
                    <a:pt x="75" y="34"/>
                  </a:cubicBezTo>
                  <a:cubicBezTo>
                    <a:pt x="75" y="38"/>
                    <a:pt x="77" y="40"/>
                    <a:pt x="81" y="40"/>
                  </a:cubicBezTo>
                  <a:cubicBezTo>
                    <a:pt x="91" y="40"/>
                    <a:pt x="91" y="40"/>
                    <a:pt x="91" y="40"/>
                  </a:cubicBezTo>
                  <a:cubicBezTo>
                    <a:pt x="96" y="40"/>
                    <a:pt x="98" y="38"/>
                    <a:pt x="97" y="34"/>
                  </a:cubicBezTo>
                  <a:cubicBezTo>
                    <a:pt x="97" y="31"/>
                    <a:pt x="97" y="31"/>
                    <a:pt x="97" y="31"/>
                  </a:cubicBezTo>
                  <a:cubicBezTo>
                    <a:pt x="108" y="31"/>
                    <a:pt x="108" y="31"/>
                    <a:pt x="108" y="31"/>
                  </a:cubicBezTo>
                  <a:cubicBezTo>
                    <a:pt x="108" y="36"/>
                    <a:pt x="108" y="36"/>
                    <a:pt x="108" y="36"/>
                  </a:cubicBezTo>
                  <a:cubicBezTo>
                    <a:pt x="108" y="46"/>
                    <a:pt x="104" y="50"/>
                    <a:pt x="94" y="50"/>
                  </a:cubicBezTo>
                  <a:lnTo>
                    <a:pt x="75" y="50"/>
                  </a:lnTo>
                  <a:close/>
                  <a:moveTo>
                    <a:pt x="75" y="108"/>
                  </a:moveTo>
                  <a:cubicBezTo>
                    <a:pt x="66" y="108"/>
                    <a:pt x="61" y="104"/>
                    <a:pt x="61" y="95"/>
                  </a:cubicBezTo>
                  <a:cubicBezTo>
                    <a:pt x="61" y="54"/>
                    <a:pt x="61" y="54"/>
                    <a:pt x="61" y="54"/>
                  </a:cubicBezTo>
                  <a:cubicBezTo>
                    <a:pt x="75" y="54"/>
                    <a:pt x="75" y="54"/>
                    <a:pt x="75" y="54"/>
                  </a:cubicBezTo>
                  <a:cubicBezTo>
                    <a:pt x="75" y="73"/>
                    <a:pt x="75" y="73"/>
                    <a:pt x="75" y="73"/>
                  </a:cubicBezTo>
                  <a:cubicBezTo>
                    <a:pt x="84" y="71"/>
                    <a:pt x="91" y="66"/>
                    <a:pt x="94" y="58"/>
                  </a:cubicBezTo>
                  <a:cubicBezTo>
                    <a:pt x="108" y="58"/>
                    <a:pt x="108" y="58"/>
                    <a:pt x="108" y="58"/>
                  </a:cubicBezTo>
                  <a:cubicBezTo>
                    <a:pt x="103" y="72"/>
                    <a:pt x="92" y="80"/>
                    <a:pt x="75" y="82"/>
                  </a:cubicBezTo>
                  <a:cubicBezTo>
                    <a:pt x="75" y="93"/>
                    <a:pt x="75" y="93"/>
                    <a:pt x="75" y="93"/>
                  </a:cubicBezTo>
                  <a:cubicBezTo>
                    <a:pt x="75" y="97"/>
                    <a:pt x="77" y="98"/>
                    <a:pt x="81" y="98"/>
                  </a:cubicBezTo>
                  <a:cubicBezTo>
                    <a:pt x="91" y="98"/>
                    <a:pt x="91" y="98"/>
                    <a:pt x="91" y="98"/>
                  </a:cubicBezTo>
                  <a:cubicBezTo>
                    <a:pt x="96" y="98"/>
                    <a:pt x="98" y="97"/>
                    <a:pt x="97" y="93"/>
                  </a:cubicBezTo>
                  <a:cubicBezTo>
                    <a:pt x="97" y="90"/>
                    <a:pt x="97" y="90"/>
                    <a:pt x="97" y="90"/>
                  </a:cubicBezTo>
                  <a:cubicBezTo>
                    <a:pt x="109" y="90"/>
                    <a:pt x="109" y="90"/>
                    <a:pt x="109" y="90"/>
                  </a:cubicBezTo>
                  <a:cubicBezTo>
                    <a:pt x="109" y="96"/>
                    <a:pt x="109" y="96"/>
                    <a:pt x="109" y="96"/>
                  </a:cubicBezTo>
                  <a:cubicBezTo>
                    <a:pt x="109" y="104"/>
                    <a:pt x="104" y="108"/>
                    <a:pt x="94" y="108"/>
                  </a:cubicBezTo>
                  <a:lnTo>
                    <a:pt x="75" y="108"/>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5"/>
            <p:cNvSpPr/>
            <p:nvPr/>
          </p:nvSpPr>
          <p:spPr bwMode="auto">
            <a:xfrm>
              <a:off x="3762" y="2276"/>
              <a:ext cx="258" cy="260"/>
            </a:xfrm>
            <a:custGeom>
              <a:avLst/>
              <a:gdLst>
                <a:gd name="T0" fmla="*/ 1 w 109"/>
                <a:gd name="T1" fmla="*/ 35 h 110"/>
                <a:gd name="T2" fmla="*/ 1 w 109"/>
                <a:gd name="T3" fmla="*/ 24 h 110"/>
                <a:gd name="T4" fmla="*/ 46 w 109"/>
                <a:gd name="T5" fmla="*/ 24 h 110"/>
                <a:gd name="T6" fmla="*/ 46 w 109"/>
                <a:gd name="T7" fmla="*/ 0 h 110"/>
                <a:gd name="T8" fmla="*/ 63 w 109"/>
                <a:gd name="T9" fmla="*/ 0 h 110"/>
                <a:gd name="T10" fmla="*/ 63 w 109"/>
                <a:gd name="T11" fmla="*/ 24 h 110"/>
                <a:gd name="T12" fmla="*/ 108 w 109"/>
                <a:gd name="T13" fmla="*/ 24 h 110"/>
                <a:gd name="T14" fmla="*/ 108 w 109"/>
                <a:gd name="T15" fmla="*/ 35 h 110"/>
                <a:gd name="T16" fmla="*/ 64 w 109"/>
                <a:gd name="T17" fmla="*/ 35 h 110"/>
                <a:gd name="T18" fmla="*/ 109 w 109"/>
                <a:gd name="T19" fmla="*/ 100 h 110"/>
                <a:gd name="T20" fmla="*/ 109 w 109"/>
                <a:gd name="T21" fmla="*/ 110 h 110"/>
                <a:gd name="T22" fmla="*/ 55 w 109"/>
                <a:gd name="T23" fmla="*/ 66 h 110"/>
                <a:gd name="T24" fmla="*/ 0 w 109"/>
                <a:gd name="T25" fmla="*/ 110 h 110"/>
                <a:gd name="T26" fmla="*/ 0 w 109"/>
                <a:gd name="T27" fmla="*/ 100 h 110"/>
                <a:gd name="T28" fmla="*/ 45 w 109"/>
                <a:gd name="T29" fmla="*/ 35 h 110"/>
                <a:gd name="T30" fmla="*/ 1 w 109"/>
                <a:gd name="T31"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0">
                  <a:moveTo>
                    <a:pt x="1" y="35"/>
                  </a:moveTo>
                  <a:cubicBezTo>
                    <a:pt x="1" y="24"/>
                    <a:pt x="1" y="24"/>
                    <a:pt x="1" y="24"/>
                  </a:cubicBezTo>
                  <a:cubicBezTo>
                    <a:pt x="46" y="24"/>
                    <a:pt x="46" y="24"/>
                    <a:pt x="46" y="24"/>
                  </a:cubicBezTo>
                  <a:cubicBezTo>
                    <a:pt x="46" y="0"/>
                    <a:pt x="46" y="0"/>
                    <a:pt x="46" y="0"/>
                  </a:cubicBezTo>
                  <a:cubicBezTo>
                    <a:pt x="63" y="0"/>
                    <a:pt x="63" y="0"/>
                    <a:pt x="63" y="0"/>
                  </a:cubicBezTo>
                  <a:cubicBezTo>
                    <a:pt x="63" y="24"/>
                    <a:pt x="63" y="24"/>
                    <a:pt x="63" y="24"/>
                  </a:cubicBezTo>
                  <a:cubicBezTo>
                    <a:pt x="108" y="24"/>
                    <a:pt x="108" y="24"/>
                    <a:pt x="108" y="24"/>
                  </a:cubicBezTo>
                  <a:cubicBezTo>
                    <a:pt x="108" y="35"/>
                    <a:pt x="108" y="35"/>
                    <a:pt x="108" y="35"/>
                  </a:cubicBezTo>
                  <a:cubicBezTo>
                    <a:pt x="64" y="35"/>
                    <a:pt x="64" y="35"/>
                    <a:pt x="64" y="35"/>
                  </a:cubicBezTo>
                  <a:cubicBezTo>
                    <a:pt x="65" y="65"/>
                    <a:pt x="81" y="86"/>
                    <a:pt x="109" y="100"/>
                  </a:cubicBezTo>
                  <a:cubicBezTo>
                    <a:pt x="109" y="110"/>
                    <a:pt x="109" y="110"/>
                    <a:pt x="109" y="110"/>
                  </a:cubicBezTo>
                  <a:cubicBezTo>
                    <a:pt x="82" y="100"/>
                    <a:pt x="64" y="85"/>
                    <a:pt x="55" y="66"/>
                  </a:cubicBezTo>
                  <a:cubicBezTo>
                    <a:pt x="46" y="85"/>
                    <a:pt x="27" y="100"/>
                    <a:pt x="0" y="110"/>
                  </a:cubicBezTo>
                  <a:cubicBezTo>
                    <a:pt x="0" y="100"/>
                    <a:pt x="0" y="100"/>
                    <a:pt x="0" y="100"/>
                  </a:cubicBezTo>
                  <a:cubicBezTo>
                    <a:pt x="29" y="86"/>
                    <a:pt x="44" y="64"/>
                    <a:pt x="45" y="35"/>
                  </a:cubicBezTo>
                  <a:lnTo>
                    <a:pt x="1" y="35"/>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6"/>
            <p:cNvSpPr>
              <a:spLocks noEditPoints="1"/>
            </p:cNvSpPr>
            <p:nvPr/>
          </p:nvSpPr>
          <p:spPr bwMode="auto">
            <a:xfrm>
              <a:off x="4050" y="2276"/>
              <a:ext cx="260" cy="260"/>
            </a:xfrm>
            <a:custGeom>
              <a:avLst/>
              <a:gdLst>
                <a:gd name="T0" fmla="*/ 13 w 110"/>
                <a:gd name="T1" fmla="*/ 24 h 110"/>
                <a:gd name="T2" fmla="*/ 30 w 110"/>
                <a:gd name="T3" fmla="*/ 18 h 110"/>
                <a:gd name="T4" fmla="*/ 44 w 110"/>
                <a:gd name="T5" fmla="*/ 24 h 110"/>
                <a:gd name="T6" fmla="*/ 65 w 110"/>
                <a:gd name="T7" fmla="*/ 18 h 110"/>
                <a:gd name="T8" fmla="*/ 79 w 110"/>
                <a:gd name="T9" fmla="*/ 24 h 110"/>
                <a:gd name="T10" fmla="*/ 97 w 110"/>
                <a:gd name="T11" fmla="*/ 31 h 110"/>
                <a:gd name="T12" fmla="*/ 79 w 110"/>
                <a:gd name="T13" fmla="*/ 37 h 110"/>
                <a:gd name="T14" fmla="*/ 100 w 110"/>
                <a:gd name="T15" fmla="*/ 44 h 110"/>
                <a:gd name="T16" fmla="*/ 79 w 110"/>
                <a:gd name="T17" fmla="*/ 51 h 110"/>
                <a:gd name="T18" fmla="*/ 108 w 110"/>
                <a:gd name="T19" fmla="*/ 59 h 110"/>
                <a:gd name="T20" fmla="*/ 110 w 110"/>
                <a:gd name="T21" fmla="*/ 73 h 110"/>
                <a:gd name="T22" fmla="*/ 90 w 110"/>
                <a:gd name="T23" fmla="*/ 75 h 110"/>
                <a:gd name="T24" fmla="*/ 76 w 110"/>
                <a:gd name="T25" fmla="*/ 93 h 110"/>
                <a:gd name="T26" fmla="*/ 34 w 110"/>
                <a:gd name="T27" fmla="*/ 74 h 110"/>
                <a:gd name="T28" fmla="*/ 20 w 110"/>
                <a:gd name="T29" fmla="*/ 93 h 110"/>
                <a:gd name="T30" fmla="*/ 0 w 110"/>
                <a:gd name="T31" fmla="*/ 80 h 110"/>
                <a:gd name="T32" fmla="*/ 25 w 110"/>
                <a:gd name="T33" fmla="*/ 59 h 110"/>
                <a:gd name="T34" fmla="*/ 1 w 110"/>
                <a:gd name="T35" fmla="*/ 51 h 110"/>
                <a:gd name="T36" fmla="*/ 30 w 110"/>
                <a:gd name="T37" fmla="*/ 44 h 110"/>
                <a:gd name="T38" fmla="*/ 10 w 110"/>
                <a:gd name="T39" fmla="*/ 37 h 110"/>
                <a:gd name="T40" fmla="*/ 30 w 110"/>
                <a:gd name="T41" fmla="*/ 31 h 110"/>
                <a:gd name="T42" fmla="*/ 2 w 110"/>
                <a:gd name="T43" fmla="*/ 23 h 110"/>
                <a:gd name="T44" fmla="*/ 46 w 110"/>
                <a:gd name="T45" fmla="*/ 6 h 110"/>
                <a:gd name="T46" fmla="*/ 64 w 110"/>
                <a:gd name="T47" fmla="*/ 0 h 110"/>
                <a:gd name="T48" fmla="*/ 107 w 110"/>
                <a:gd name="T49" fmla="*/ 6 h 110"/>
                <a:gd name="T50" fmla="*/ 93 w 110"/>
                <a:gd name="T51" fmla="*/ 23 h 110"/>
                <a:gd name="T52" fmla="*/ 17 w 110"/>
                <a:gd name="T53" fmla="*/ 14 h 110"/>
                <a:gd name="T54" fmla="*/ 2 w 110"/>
                <a:gd name="T55" fmla="*/ 23 h 110"/>
                <a:gd name="T56" fmla="*/ 4 w 110"/>
                <a:gd name="T57" fmla="*/ 102 h 110"/>
                <a:gd name="T58" fmla="*/ 47 w 110"/>
                <a:gd name="T59" fmla="*/ 77 h 110"/>
                <a:gd name="T60" fmla="*/ 63 w 110"/>
                <a:gd name="T61" fmla="*/ 81 h 110"/>
                <a:gd name="T62" fmla="*/ 105 w 110"/>
                <a:gd name="T63" fmla="*/ 110 h 110"/>
                <a:gd name="T64" fmla="*/ 4 w 110"/>
                <a:gd name="T65" fmla="*/ 110 h 110"/>
                <a:gd name="T66" fmla="*/ 34 w 110"/>
                <a:gd name="T67" fmla="*/ 66 h 110"/>
                <a:gd name="T68" fmla="*/ 67 w 110"/>
                <a:gd name="T69" fmla="*/ 59 h 110"/>
                <a:gd name="T70" fmla="*/ 44 w 110"/>
                <a:gd name="T71" fmla="*/ 31 h 110"/>
                <a:gd name="T72" fmla="*/ 65 w 110"/>
                <a:gd name="T73" fmla="*/ 37 h 110"/>
                <a:gd name="T74" fmla="*/ 44 w 110"/>
                <a:gd name="T75" fmla="*/ 31 h 110"/>
                <a:gd name="T76" fmla="*/ 44 w 110"/>
                <a:gd name="T77" fmla="*/ 51 h 110"/>
                <a:gd name="T78" fmla="*/ 65 w 110"/>
                <a:gd name="T79"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10">
                  <a:moveTo>
                    <a:pt x="13" y="31"/>
                  </a:moveTo>
                  <a:cubicBezTo>
                    <a:pt x="13" y="24"/>
                    <a:pt x="13" y="24"/>
                    <a:pt x="13" y="24"/>
                  </a:cubicBezTo>
                  <a:cubicBezTo>
                    <a:pt x="30" y="24"/>
                    <a:pt x="30" y="24"/>
                    <a:pt x="30" y="24"/>
                  </a:cubicBezTo>
                  <a:cubicBezTo>
                    <a:pt x="30" y="18"/>
                    <a:pt x="30" y="18"/>
                    <a:pt x="30" y="18"/>
                  </a:cubicBezTo>
                  <a:cubicBezTo>
                    <a:pt x="44" y="18"/>
                    <a:pt x="44" y="18"/>
                    <a:pt x="44" y="18"/>
                  </a:cubicBezTo>
                  <a:cubicBezTo>
                    <a:pt x="44" y="24"/>
                    <a:pt x="44" y="24"/>
                    <a:pt x="44" y="24"/>
                  </a:cubicBezTo>
                  <a:cubicBezTo>
                    <a:pt x="65" y="24"/>
                    <a:pt x="65" y="24"/>
                    <a:pt x="65" y="24"/>
                  </a:cubicBezTo>
                  <a:cubicBezTo>
                    <a:pt x="65" y="18"/>
                    <a:pt x="65" y="18"/>
                    <a:pt x="65" y="18"/>
                  </a:cubicBezTo>
                  <a:cubicBezTo>
                    <a:pt x="79" y="18"/>
                    <a:pt x="79" y="18"/>
                    <a:pt x="79" y="18"/>
                  </a:cubicBezTo>
                  <a:cubicBezTo>
                    <a:pt x="79" y="24"/>
                    <a:pt x="79" y="24"/>
                    <a:pt x="79" y="24"/>
                  </a:cubicBezTo>
                  <a:cubicBezTo>
                    <a:pt x="97" y="24"/>
                    <a:pt x="97" y="24"/>
                    <a:pt x="97" y="24"/>
                  </a:cubicBezTo>
                  <a:cubicBezTo>
                    <a:pt x="97" y="31"/>
                    <a:pt x="97" y="31"/>
                    <a:pt x="97" y="31"/>
                  </a:cubicBezTo>
                  <a:cubicBezTo>
                    <a:pt x="79" y="31"/>
                    <a:pt x="79" y="31"/>
                    <a:pt x="79" y="31"/>
                  </a:cubicBezTo>
                  <a:cubicBezTo>
                    <a:pt x="79" y="37"/>
                    <a:pt x="79" y="37"/>
                    <a:pt x="79" y="37"/>
                  </a:cubicBezTo>
                  <a:cubicBezTo>
                    <a:pt x="100" y="37"/>
                    <a:pt x="100" y="37"/>
                    <a:pt x="100" y="37"/>
                  </a:cubicBezTo>
                  <a:cubicBezTo>
                    <a:pt x="100" y="44"/>
                    <a:pt x="100" y="44"/>
                    <a:pt x="100" y="44"/>
                  </a:cubicBezTo>
                  <a:cubicBezTo>
                    <a:pt x="79" y="44"/>
                    <a:pt x="79" y="44"/>
                    <a:pt x="79" y="44"/>
                  </a:cubicBezTo>
                  <a:cubicBezTo>
                    <a:pt x="79" y="51"/>
                    <a:pt x="79" y="51"/>
                    <a:pt x="79" y="51"/>
                  </a:cubicBezTo>
                  <a:cubicBezTo>
                    <a:pt x="108" y="51"/>
                    <a:pt x="108" y="51"/>
                    <a:pt x="108" y="51"/>
                  </a:cubicBezTo>
                  <a:cubicBezTo>
                    <a:pt x="108" y="59"/>
                    <a:pt x="108" y="59"/>
                    <a:pt x="108" y="59"/>
                  </a:cubicBezTo>
                  <a:cubicBezTo>
                    <a:pt x="84" y="59"/>
                    <a:pt x="84" y="59"/>
                    <a:pt x="84" y="59"/>
                  </a:cubicBezTo>
                  <a:cubicBezTo>
                    <a:pt x="90" y="64"/>
                    <a:pt x="99" y="69"/>
                    <a:pt x="110" y="73"/>
                  </a:cubicBezTo>
                  <a:cubicBezTo>
                    <a:pt x="110" y="80"/>
                    <a:pt x="110" y="80"/>
                    <a:pt x="110" y="80"/>
                  </a:cubicBezTo>
                  <a:cubicBezTo>
                    <a:pt x="102" y="79"/>
                    <a:pt x="96" y="77"/>
                    <a:pt x="90" y="75"/>
                  </a:cubicBezTo>
                  <a:cubicBezTo>
                    <a:pt x="90" y="93"/>
                    <a:pt x="90" y="93"/>
                    <a:pt x="90" y="93"/>
                  </a:cubicBezTo>
                  <a:cubicBezTo>
                    <a:pt x="76" y="93"/>
                    <a:pt x="76" y="93"/>
                    <a:pt x="76" y="93"/>
                  </a:cubicBezTo>
                  <a:cubicBezTo>
                    <a:pt x="76" y="74"/>
                    <a:pt x="76" y="74"/>
                    <a:pt x="76" y="74"/>
                  </a:cubicBezTo>
                  <a:cubicBezTo>
                    <a:pt x="34" y="74"/>
                    <a:pt x="34" y="74"/>
                    <a:pt x="34" y="74"/>
                  </a:cubicBezTo>
                  <a:cubicBezTo>
                    <a:pt x="34" y="93"/>
                    <a:pt x="34" y="93"/>
                    <a:pt x="34" y="93"/>
                  </a:cubicBezTo>
                  <a:cubicBezTo>
                    <a:pt x="20" y="93"/>
                    <a:pt x="20" y="93"/>
                    <a:pt x="20" y="93"/>
                  </a:cubicBezTo>
                  <a:cubicBezTo>
                    <a:pt x="20" y="74"/>
                    <a:pt x="20" y="74"/>
                    <a:pt x="20" y="74"/>
                  </a:cubicBezTo>
                  <a:cubicBezTo>
                    <a:pt x="15" y="77"/>
                    <a:pt x="8" y="79"/>
                    <a:pt x="0" y="80"/>
                  </a:cubicBezTo>
                  <a:cubicBezTo>
                    <a:pt x="0" y="73"/>
                    <a:pt x="0" y="73"/>
                    <a:pt x="0" y="73"/>
                  </a:cubicBezTo>
                  <a:cubicBezTo>
                    <a:pt x="11" y="69"/>
                    <a:pt x="19" y="65"/>
                    <a:pt x="25" y="59"/>
                  </a:cubicBezTo>
                  <a:cubicBezTo>
                    <a:pt x="1" y="59"/>
                    <a:pt x="1" y="59"/>
                    <a:pt x="1" y="59"/>
                  </a:cubicBezTo>
                  <a:cubicBezTo>
                    <a:pt x="1" y="51"/>
                    <a:pt x="1" y="51"/>
                    <a:pt x="1" y="51"/>
                  </a:cubicBezTo>
                  <a:cubicBezTo>
                    <a:pt x="30" y="51"/>
                    <a:pt x="30" y="51"/>
                    <a:pt x="30" y="51"/>
                  </a:cubicBezTo>
                  <a:cubicBezTo>
                    <a:pt x="30" y="44"/>
                    <a:pt x="30" y="44"/>
                    <a:pt x="30" y="44"/>
                  </a:cubicBezTo>
                  <a:cubicBezTo>
                    <a:pt x="10" y="44"/>
                    <a:pt x="10" y="44"/>
                    <a:pt x="10" y="44"/>
                  </a:cubicBezTo>
                  <a:cubicBezTo>
                    <a:pt x="10" y="37"/>
                    <a:pt x="10" y="37"/>
                    <a:pt x="10" y="37"/>
                  </a:cubicBezTo>
                  <a:cubicBezTo>
                    <a:pt x="30" y="37"/>
                    <a:pt x="30" y="37"/>
                    <a:pt x="30" y="37"/>
                  </a:cubicBezTo>
                  <a:cubicBezTo>
                    <a:pt x="30" y="31"/>
                    <a:pt x="30" y="31"/>
                    <a:pt x="30" y="31"/>
                  </a:cubicBezTo>
                  <a:lnTo>
                    <a:pt x="13" y="31"/>
                  </a:lnTo>
                  <a:close/>
                  <a:moveTo>
                    <a:pt x="2" y="23"/>
                  </a:moveTo>
                  <a:cubicBezTo>
                    <a:pt x="2" y="6"/>
                    <a:pt x="2" y="6"/>
                    <a:pt x="2" y="6"/>
                  </a:cubicBezTo>
                  <a:cubicBezTo>
                    <a:pt x="46" y="6"/>
                    <a:pt x="46" y="6"/>
                    <a:pt x="46" y="6"/>
                  </a:cubicBezTo>
                  <a:cubicBezTo>
                    <a:pt x="46" y="0"/>
                    <a:pt x="46" y="0"/>
                    <a:pt x="46" y="0"/>
                  </a:cubicBezTo>
                  <a:cubicBezTo>
                    <a:pt x="64" y="0"/>
                    <a:pt x="64" y="0"/>
                    <a:pt x="64" y="0"/>
                  </a:cubicBezTo>
                  <a:cubicBezTo>
                    <a:pt x="64" y="6"/>
                    <a:pt x="64" y="6"/>
                    <a:pt x="64" y="6"/>
                  </a:cubicBezTo>
                  <a:cubicBezTo>
                    <a:pt x="107" y="6"/>
                    <a:pt x="107" y="6"/>
                    <a:pt x="107" y="6"/>
                  </a:cubicBezTo>
                  <a:cubicBezTo>
                    <a:pt x="107" y="23"/>
                    <a:pt x="107" y="23"/>
                    <a:pt x="107" y="23"/>
                  </a:cubicBezTo>
                  <a:cubicBezTo>
                    <a:pt x="93" y="23"/>
                    <a:pt x="93" y="23"/>
                    <a:pt x="93" y="23"/>
                  </a:cubicBezTo>
                  <a:cubicBezTo>
                    <a:pt x="93" y="14"/>
                    <a:pt x="93" y="14"/>
                    <a:pt x="93" y="14"/>
                  </a:cubicBezTo>
                  <a:cubicBezTo>
                    <a:pt x="17" y="14"/>
                    <a:pt x="17" y="14"/>
                    <a:pt x="17" y="14"/>
                  </a:cubicBezTo>
                  <a:cubicBezTo>
                    <a:pt x="17" y="23"/>
                    <a:pt x="17" y="23"/>
                    <a:pt x="17" y="23"/>
                  </a:cubicBezTo>
                  <a:lnTo>
                    <a:pt x="2" y="23"/>
                  </a:lnTo>
                  <a:close/>
                  <a:moveTo>
                    <a:pt x="4" y="110"/>
                  </a:moveTo>
                  <a:cubicBezTo>
                    <a:pt x="4" y="102"/>
                    <a:pt x="4" y="102"/>
                    <a:pt x="4" y="102"/>
                  </a:cubicBezTo>
                  <a:cubicBezTo>
                    <a:pt x="34" y="99"/>
                    <a:pt x="48" y="93"/>
                    <a:pt x="47" y="82"/>
                  </a:cubicBezTo>
                  <a:cubicBezTo>
                    <a:pt x="47" y="77"/>
                    <a:pt x="47" y="77"/>
                    <a:pt x="47" y="77"/>
                  </a:cubicBezTo>
                  <a:cubicBezTo>
                    <a:pt x="63" y="77"/>
                    <a:pt x="63" y="77"/>
                    <a:pt x="63" y="77"/>
                  </a:cubicBezTo>
                  <a:cubicBezTo>
                    <a:pt x="63" y="81"/>
                    <a:pt x="63" y="81"/>
                    <a:pt x="63" y="81"/>
                  </a:cubicBezTo>
                  <a:cubicBezTo>
                    <a:pt x="62" y="92"/>
                    <a:pt x="76" y="99"/>
                    <a:pt x="105" y="102"/>
                  </a:cubicBezTo>
                  <a:cubicBezTo>
                    <a:pt x="105" y="110"/>
                    <a:pt x="105" y="110"/>
                    <a:pt x="105" y="110"/>
                  </a:cubicBezTo>
                  <a:cubicBezTo>
                    <a:pt x="81" y="109"/>
                    <a:pt x="64" y="105"/>
                    <a:pt x="55" y="97"/>
                  </a:cubicBezTo>
                  <a:cubicBezTo>
                    <a:pt x="48" y="105"/>
                    <a:pt x="31" y="109"/>
                    <a:pt x="4" y="110"/>
                  </a:cubicBezTo>
                  <a:close/>
                  <a:moveTo>
                    <a:pt x="42" y="59"/>
                  </a:moveTo>
                  <a:cubicBezTo>
                    <a:pt x="40" y="62"/>
                    <a:pt x="37" y="64"/>
                    <a:pt x="34" y="66"/>
                  </a:cubicBezTo>
                  <a:cubicBezTo>
                    <a:pt x="75" y="66"/>
                    <a:pt x="75" y="66"/>
                    <a:pt x="75" y="66"/>
                  </a:cubicBezTo>
                  <a:cubicBezTo>
                    <a:pt x="72" y="64"/>
                    <a:pt x="69" y="62"/>
                    <a:pt x="67" y="59"/>
                  </a:cubicBezTo>
                  <a:lnTo>
                    <a:pt x="42" y="59"/>
                  </a:lnTo>
                  <a:close/>
                  <a:moveTo>
                    <a:pt x="44" y="31"/>
                  </a:moveTo>
                  <a:cubicBezTo>
                    <a:pt x="44" y="37"/>
                    <a:pt x="44" y="37"/>
                    <a:pt x="44" y="37"/>
                  </a:cubicBezTo>
                  <a:cubicBezTo>
                    <a:pt x="65" y="37"/>
                    <a:pt x="65" y="37"/>
                    <a:pt x="65" y="37"/>
                  </a:cubicBezTo>
                  <a:cubicBezTo>
                    <a:pt x="65" y="31"/>
                    <a:pt x="65" y="31"/>
                    <a:pt x="65" y="31"/>
                  </a:cubicBezTo>
                  <a:lnTo>
                    <a:pt x="44" y="31"/>
                  </a:lnTo>
                  <a:close/>
                  <a:moveTo>
                    <a:pt x="44" y="44"/>
                  </a:moveTo>
                  <a:cubicBezTo>
                    <a:pt x="44" y="51"/>
                    <a:pt x="44" y="51"/>
                    <a:pt x="44" y="51"/>
                  </a:cubicBezTo>
                  <a:cubicBezTo>
                    <a:pt x="65" y="51"/>
                    <a:pt x="65" y="51"/>
                    <a:pt x="65" y="51"/>
                  </a:cubicBezTo>
                  <a:cubicBezTo>
                    <a:pt x="65" y="44"/>
                    <a:pt x="65" y="44"/>
                    <a:pt x="65" y="44"/>
                  </a:cubicBezTo>
                  <a:lnTo>
                    <a:pt x="44" y="4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7"/>
            <p:cNvSpPr/>
            <p:nvPr/>
          </p:nvSpPr>
          <p:spPr bwMode="auto">
            <a:xfrm>
              <a:off x="1582" y="2626"/>
              <a:ext cx="73" cy="92"/>
            </a:xfrm>
            <a:custGeom>
              <a:avLst/>
              <a:gdLst>
                <a:gd name="T0" fmla="*/ 0 w 31"/>
                <a:gd name="T1" fmla="*/ 31 h 39"/>
                <a:gd name="T2" fmla="*/ 0 w 31"/>
                <a:gd name="T3" fmla="*/ 26 h 39"/>
                <a:gd name="T4" fmla="*/ 16 w 31"/>
                <a:gd name="T5" fmla="*/ 35 h 39"/>
                <a:gd name="T6" fmla="*/ 25 w 31"/>
                <a:gd name="T7" fmla="*/ 29 h 39"/>
                <a:gd name="T8" fmla="*/ 16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8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6" y="35"/>
                  </a:cubicBezTo>
                  <a:cubicBezTo>
                    <a:pt x="22" y="35"/>
                    <a:pt x="25" y="33"/>
                    <a:pt x="25" y="29"/>
                  </a:cubicBezTo>
                  <a:cubicBezTo>
                    <a:pt x="25" y="25"/>
                    <a:pt x="22" y="22"/>
                    <a:pt x="16" y="21"/>
                  </a:cubicBezTo>
                  <a:cubicBezTo>
                    <a:pt x="6" y="20"/>
                    <a:pt x="1" y="16"/>
                    <a:pt x="1" y="10"/>
                  </a:cubicBezTo>
                  <a:cubicBezTo>
                    <a:pt x="1" y="3"/>
                    <a:pt x="6" y="0"/>
                    <a:pt x="15" y="0"/>
                  </a:cubicBezTo>
                  <a:cubicBezTo>
                    <a:pt x="24" y="0"/>
                    <a:pt x="29" y="4"/>
                    <a:pt x="30" y="11"/>
                  </a:cubicBezTo>
                  <a:cubicBezTo>
                    <a:pt x="24" y="11"/>
                    <a:pt x="24" y="11"/>
                    <a:pt x="24" y="11"/>
                  </a:cubicBezTo>
                  <a:cubicBezTo>
                    <a:pt x="23" y="6"/>
                    <a:pt x="20" y="4"/>
                    <a:pt x="15" y="4"/>
                  </a:cubicBezTo>
                  <a:cubicBezTo>
                    <a:pt x="10" y="4"/>
                    <a:pt x="8" y="6"/>
                    <a:pt x="8" y="10"/>
                  </a:cubicBezTo>
                  <a:cubicBezTo>
                    <a:pt x="7" y="14"/>
                    <a:pt x="10" y="16"/>
                    <a:pt x="16" y="17"/>
                  </a:cubicBezTo>
                  <a:cubicBezTo>
                    <a:pt x="26" y="18"/>
                    <a:pt x="31" y="22"/>
                    <a:pt x="31" y="28"/>
                  </a:cubicBezTo>
                  <a:cubicBezTo>
                    <a:pt x="31" y="35"/>
                    <a:pt x="26" y="39"/>
                    <a:pt x="16" y="39"/>
                  </a:cubicBezTo>
                  <a:cubicBezTo>
                    <a:pt x="9" y="39"/>
                    <a:pt x="4" y="36"/>
                    <a:pt x="0"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8"/>
            <p:cNvSpPr/>
            <p:nvPr/>
          </p:nvSpPr>
          <p:spPr bwMode="auto">
            <a:xfrm>
              <a:off x="1669" y="2626"/>
              <a:ext cx="76" cy="90"/>
            </a:xfrm>
            <a:custGeom>
              <a:avLst/>
              <a:gdLst>
                <a:gd name="T0" fmla="*/ 0 w 76"/>
                <a:gd name="T1" fmla="*/ 90 h 90"/>
                <a:gd name="T2" fmla="*/ 0 w 76"/>
                <a:gd name="T3" fmla="*/ 0 h 90"/>
                <a:gd name="T4" fmla="*/ 14 w 76"/>
                <a:gd name="T5" fmla="*/ 0 h 90"/>
                <a:gd name="T6" fmla="*/ 14 w 76"/>
                <a:gd name="T7" fmla="*/ 40 h 90"/>
                <a:gd name="T8" fmla="*/ 62 w 76"/>
                <a:gd name="T9" fmla="*/ 40 h 90"/>
                <a:gd name="T10" fmla="*/ 62 w 76"/>
                <a:gd name="T11" fmla="*/ 0 h 90"/>
                <a:gd name="T12" fmla="*/ 76 w 76"/>
                <a:gd name="T13" fmla="*/ 0 h 90"/>
                <a:gd name="T14" fmla="*/ 76 w 76"/>
                <a:gd name="T15" fmla="*/ 90 h 90"/>
                <a:gd name="T16" fmla="*/ 62 w 76"/>
                <a:gd name="T17" fmla="*/ 90 h 90"/>
                <a:gd name="T18" fmla="*/ 62 w 76"/>
                <a:gd name="T19" fmla="*/ 49 h 90"/>
                <a:gd name="T20" fmla="*/ 14 w 76"/>
                <a:gd name="T21" fmla="*/ 49 h 90"/>
                <a:gd name="T22" fmla="*/ 14 w 76"/>
                <a:gd name="T23" fmla="*/ 90 h 90"/>
                <a:gd name="T24" fmla="*/ 0 w 76"/>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0">
                  <a:moveTo>
                    <a:pt x="0" y="90"/>
                  </a:moveTo>
                  <a:lnTo>
                    <a:pt x="0" y="0"/>
                  </a:lnTo>
                  <a:lnTo>
                    <a:pt x="14" y="0"/>
                  </a:lnTo>
                  <a:lnTo>
                    <a:pt x="14" y="40"/>
                  </a:lnTo>
                  <a:lnTo>
                    <a:pt x="62" y="40"/>
                  </a:lnTo>
                  <a:lnTo>
                    <a:pt x="62" y="0"/>
                  </a:lnTo>
                  <a:lnTo>
                    <a:pt x="76" y="0"/>
                  </a:lnTo>
                  <a:lnTo>
                    <a:pt x="76" y="90"/>
                  </a:lnTo>
                  <a:lnTo>
                    <a:pt x="62" y="90"/>
                  </a:lnTo>
                  <a:lnTo>
                    <a:pt x="62" y="49"/>
                  </a:lnTo>
                  <a:lnTo>
                    <a:pt x="14" y="49"/>
                  </a:lnTo>
                  <a:lnTo>
                    <a:pt x="14"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9"/>
            <p:cNvSpPr/>
            <p:nvPr/>
          </p:nvSpPr>
          <p:spPr bwMode="auto">
            <a:xfrm>
              <a:off x="1759"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6 w 69"/>
                <a:gd name="T13" fmla="*/ 40 h 90"/>
                <a:gd name="T14" fmla="*/ 66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6" y="40"/>
                  </a:lnTo>
                  <a:lnTo>
                    <a:pt x="66" y="49"/>
                  </a:lnTo>
                  <a:lnTo>
                    <a:pt x="14" y="49"/>
                  </a:lnTo>
                  <a:lnTo>
                    <a:pt x="14" y="82"/>
                  </a:lnTo>
                  <a:lnTo>
                    <a:pt x="69" y="82"/>
                  </a:lnTo>
                  <a:lnTo>
                    <a:pt x="69"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0"/>
            <p:cNvSpPr/>
            <p:nvPr/>
          </p:nvSpPr>
          <p:spPr bwMode="auto">
            <a:xfrm>
              <a:off x="1839" y="2626"/>
              <a:ext cx="76" cy="90"/>
            </a:xfrm>
            <a:custGeom>
              <a:avLst/>
              <a:gdLst>
                <a:gd name="T0" fmla="*/ 0 w 76"/>
                <a:gd name="T1" fmla="*/ 90 h 90"/>
                <a:gd name="T2" fmla="*/ 0 w 76"/>
                <a:gd name="T3" fmla="*/ 0 h 90"/>
                <a:gd name="T4" fmla="*/ 15 w 76"/>
                <a:gd name="T5" fmla="*/ 0 h 90"/>
                <a:gd name="T6" fmla="*/ 62 w 76"/>
                <a:gd name="T7" fmla="*/ 71 h 90"/>
                <a:gd name="T8" fmla="*/ 62 w 76"/>
                <a:gd name="T9" fmla="*/ 0 h 90"/>
                <a:gd name="T10" fmla="*/ 76 w 76"/>
                <a:gd name="T11" fmla="*/ 0 h 90"/>
                <a:gd name="T12" fmla="*/ 76 w 76"/>
                <a:gd name="T13" fmla="*/ 90 h 90"/>
                <a:gd name="T14" fmla="*/ 62 w 76"/>
                <a:gd name="T15" fmla="*/ 90 h 90"/>
                <a:gd name="T16" fmla="*/ 15 w 76"/>
                <a:gd name="T17" fmla="*/ 21 h 90"/>
                <a:gd name="T18" fmla="*/ 15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0"/>
                  </a:lnTo>
                  <a:lnTo>
                    <a:pt x="15" y="0"/>
                  </a:lnTo>
                  <a:lnTo>
                    <a:pt x="62" y="71"/>
                  </a:lnTo>
                  <a:lnTo>
                    <a:pt x="62" y="0"/>
                  </a:lnTo>
                  <a:lnTo>
                    <a:pt x="76" y="0"/>
                  </a:lnTo>
                  <a:lnTo>
                    <a:pt x="76" y="90"/>
                  </a:lnTo>
                  <a:lnTo>
                    <a:pt x="62" y="90"/>
                  </a:lnTo>
                  <a:lnTo>
                    <a:pt x="15" y="21"/>
                  </a:lnTo>
                  <a:lnTo>
                    <a:pt x="15"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1"/>
            <p:cNvSpPr/>
            <p:nvPr/>
          </p:nvSpPr>
          <p:spPr bwMode="auto">
            <a:xfrm>
              <a:off x="1924" y="2626"/>
              <a:ext cx="88" cy="90"/>
            </a:xfrm>
            <a:custGeom>
              <a:avLst/>
              <a:gdLst>
                <a:gd name="T0" fmla="*/ 36 w 88"/>
                <a:gd name="T1" fmla="*/ 90 h 90"/>
                <a:gd name="T2" fmla="*/ 36 w 88"/>
                <a:gd name="T3" fmla="*/ 54 h 90"/>
                <a:gd name="T4" fmla="*/ 0 w 88"/>
                <a:gd name="T5" fmla="*/ 0 h 90"/>
                <a:gd name="T6" fmla="*/ 17 w 88"/>
                <a:gd name="T7" fmla="*/ 0 h 90"/>
                <a:gd name="T8" fmla="*/ 45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5" y="42"/>
                  </a:lnTo>
                  <a:lnTo>
                    <a:pt x="71" y="0"/>
                  </a:lnTo>
                  <a:lnTo>
                    <a:pt x="88" y="0"/>
                  </a:lnTo>
                  <a:lnTo>
                    <a:pt x="50" y="54"/>
                  </a:lnTo>
                  <a:lnTo>
                    <a:pt x="50" y="90"/>
                  </a:lnTo>
                  <a:lnTo>
                    <a:pt x="36"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2"/>
            <p:cNvSpPr>
              <a:spLocks noEditPoints="1"/>
            </p:cNvSpPr>
            <p:nvPr/>
          </p:nvSpPr>
          <p:spPr bwMode="auto">
            <a:xfrm>
              <a:off x="2014" y="2626"/>
              <a:ext cx="90" cy="90"/>
            </a:xfrm>
            <a:custGeom>
              <a:avLst/>
              <a:gdLst>
                <a:gd name="T0" fmla="*/ 0 w 90"/>
                <a:gd name="T1" fmla="*/ 90 h 90"/>
                <a:gd name="T2" fmla="*/ 36 w 90"/>
                <a:gd name="T3" fmla="*/ 0 h 90"/>
                <a:gd name="T4" fmla="*/ 55 w 90"/>
                <a:gd name="T5" fmla="*/ 0 h 90"/>
                <a:gd name="T6" fmla="*/ 90 w 90"/>
                <a:gd name="T7" fmla="*/ 90 h 90"/>
                <a:gd name="T8" fmla="*/ 73 w 90"/>
                <a:gd name="T9" fmla="*/ 90 h 90"/>
                <a:gd name="T10" fmla="*/ 64 w 90"/>
                <a:gd name="T11" fmla="*/ 66 h 90"/>
                <a:gd name="T12" fmla="*/ 26 w 90"/>
                <a:gd name="T13" fmla="*/ 66 h 90"/>
                <a:gd name="T14" fmla="*/ 14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5" y="0"/>
                  </a:lnTo>
                  <a:lnTo>
                    <a:pt x="90" y="90"/>
                  </a:lnTo>
                  <a:lnTo>
                    <a:pt x="73" y="90"/>
                  </a:lnTo>
                  <a:lnTo>
                    <a:pt x="64" y="66"/>
                  </a:lnTo>
                  <a:lnTo>
                    <a:pt x="26" y="66"/>
                  </a:lnTo>
                  <a:lnTo>
                    <a:pt x="14" y="90"/>
                  </a:lnTo>
                  <a:lnTo>
                    <a:pt x="0" y="90"/>
                  </a:lnTo>
                  <a:close/>
                  <a:moveTo>
                    <a:pt x="45" y="14"/>
                  </a:moveTo>
                  <a:lnTo>
                    <a:pt x="29" y="56"/>
                  </a:lnTo>
                  <a:lnTo>
                    <a:pt x="62" y="56"/>
                  </a:lnTo>
                  <a:lnTo>
                    <a:pt x="45" y="1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3"/>
            <p:cNvSpPr/>
            <p:nvPr/>
          </p:nvSpPr>
          <p:spPr bwMode="auto">
            <a:xfrm>
              <a:off x="2111" y="2626"/>
              <a:ext cx="78" cy="90"/>
            </a:xfrm>
            <a:custGeom>
              <a:avLst/>
              <a:gdLst>
                <a:gd name="T0" fmla="*/ 0 w 78"/>
                <a:gd name="T1" fmla="*/ 90 h 90"/>
                <a:gd name="T2" fmla="*/ 0 w 78"/>
                <a:gd name="T3" fmla="*/ 0 h 90"/>
                <a:gd name="T4" fmla="*/ 14 w 78"/>
                <a:gd name="T5" fmla="*/ 0 h 90"/>
                <a:gd name="T6" fmla="*/ 61 w 78"/>
                <a:gd name="T7" fmla="*/ 71 h 90"/>
                <a:gd name="T8" fmla="*/ 61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1" y="71"/>
                  </a:lnTo>
                  <a:lnTo>
                    <a:pt x="61" y="0"/>
                  </a:lnTo>
                  <a:lnTo>
                    <a:pt x="78" y="0"/>
                  </a:lnTo>
                  <a:lnTo>
                    <a:pt x="78" y="90"/>
                  </a:lnTo>
                  <a:lnTo>
                    <a:pt x="64" y="90"/>
                  </a:lnTo>
                  <a:lnTo>
                    <a:pt x="14" y="21"/>
                  </a:lnTo>
                  <a:lnTo>
                    <a:pt x="14"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4"/>
            <p:cNvSpPr/>
            <p:nvPr/>
          </p:nvSpPr>
          <p:spPr bwMode="auto">
            <a:xfrm>
              <a:off x="2201" y="2626"/>
              <a:ext cx="85" cy="92"/>
            </a:xfrm>
            <a:custGeom>
              <a:avLst/>
              <a:gdLst>
                <a:gd name="T0" fmla="*/ 36 w 36"/>
                <a:gd name="T1" fmla="*/ 11 h 39"/>
                <a:gd name="T2" fmla="*/ 29 w 36"/>
                <a:gd name="T3" fmla="*/ 11 h 39"/>
                <a:gd name="T4" fmla="*/ 19 w 36"/>
                <a:gd name="T5" fmla="*/ 4 h 39"/>
                <a:gd name="T6" fmla="*/ 6 w 36"/>
                <a:gd name="T7" fmla="*/ 20 h 39"/>
                <a:gd name="T8" fmla="*/ 19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19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29" y="11"/>
                    <a:pt x="29" y="11"/>
                    <a:pt x="29" y="11"/>
                  </a:cubicBezTo>
                  <a:cubicBezTo>
                    <a:pt x="28" y="6"/>
                    <a:pt x="24" y="4"/>
                    <a:pt x="19" y="4"/>
                  </a:cubicBezTo>
                  <a:cubicBezTo>
                    <a:pt x="11" y="4"/>
                    <a:pt x="7" y="10"/>
                    <a:pt x="6" y="20"/>
                  </a:cubicBezTo>
                  <a:cubicBezTo>
                    <a:pt x="7" y="29"/>
                    <a:pt x="11" y="35"/>
                    <a:pt x="19" y="35"/>
                  </a:cubicBezTo>
                  <a:cubicBezTo>
                    <a:pt x="24"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7" y="39"/>
                    <a:pt x="19" y="39"/>
                  </a:cubicBezTo>
                  <a:cubicBezTo>
                    <a:pt x="7" y="39"/>
                    <a:pt x="0" y="32"/>
                    <a:pt x="0" y="20"/>
                  </a:cubicBezTo>
                  <a:cubicBezTo>
                    <a:pt x="1" y="7"/>
                    <a:pt x="7" y="0"/>
                    <a:pt x="19" y="0"/>
                  </a:cubicBezTo>
                  <a:cubicBezTo>
                    <a:pt x="28" y="0"/>
                    <a:pt x="33" y="4"/>
                    <a:pt x="36" y="1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5"/>
            <p:cNvSpPr/>
            <p:nvPr/>
          </p:nvSpPr>
          <p:spPr bwMode="auto">
            <a:xfrm>
              <a:off x="2295" y="2626"/>
              <a:ext cx="76" cy="90"/>
            </a:xfrm>
            <a:custGeom>
              <a:avLst/>
              <a:gdLst>
                <a:gd name="T0" fmla="*/ 0 w 76"/>
                <a:gd name="T1" fmla="*/ 90 h 90"/>
                <a:gd name="T2" fmla="*/ 0 w 76"/>
                <a:gd name="T3" fmla="*/ 82 h 90"/>
                <a:gd name="T4" fmla="*/ 57 w 76"/>
                <a:gd name="T5" fmla="*/ 9 h 90"/>
                <a:gd name="T6" fmla="*/ 3 w 76"/>
                <a:gd name="T7" fmla="*/ 9 h 90"/>
                <a:gd name="T8" fmla="*/ 3 w 76"/>
                <a:gd name="T9" fmla="*/ 0 h 90"/>
                <a:gd name="T10" fmla="*/ 76 w 76"/>
                <a:gd name="T11" fmla="*/ 0 h 90"/>
                <a:gd name="T12" fmla="*/ 76 w 76"/>
                <a:gd name="T13" fmla="*/ 9 h 90"/>
                <a:gd name="T14" fmla="*/ 17 w 76"/>
                <a:gd name="T15" fmla="*/ 82 h 90"/>
                <a:gd name="T16" fmla="*/ 76 w 76"/>
                <a:gd name="T17" fmla="*/ 82 h 90"/>
                <a:gd name="T18" fmla="*/ 76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82"/>
                  </a:lnTo>
                  <a:lnTo>
                    <a:pt x="57" y="9"/>
                  </a:lnTo>
                  <a:lnTo>
                    <a:pt x="3" y="9"/>
                  </a:lnTo>
                  <a:lnTo>
                    <a:pt x="3" y="0"/>
                  </a:lnTo>
                  <a:lnTo>
                    <a:pt x="76" y="0"/>
                  </a:lnTo>
                  <a:lnTo>
                    <a:pt x="76" y="9"/>
                  </a:lnTo>
                  <a:lnTo>
                    <a:pt x="17" y="82"/>
                  </a:lnTo>
                  <a:lnTo>
                    <a:pt x="76" y="82"/>
                  </a:lnTo>
                  <a:lnTo>
                    <a:pt x="76"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6"/>
            <p:cNvSpPr/>
            <p:nvPr/>
          </p:nvSpPr>
          <p:spPr bwMode="auto">
            <a:xfrm>
              <a:off x="2383" y="2626"/>
              <a:ext cx="78" cy="90"/>
            </a:xfrm>
            <a:custGeom>
              <a:avLst/>
              <a:gdLst>
                <a:gd name="T0" fmla="*/ 0 w 78"/>
                <a:gd name="T1" fmla="*/ 90 h 90"/>
                <a:gd name="T2" fmla="*/ 0 w 78"/>
                <a:gd name="T3" fmla="*/ 0 h 90"/>
                <a:gd name="T4" fmla="*/ 16 w 78"/>
                <a:gd name="T5" fmla="*/ 0 h 90"/>
                <a:gd name="T6" fmla="*/ 16 w 78"/>
                <a:gd name="T7" fmla="*/ 40 h 90"/>
                <a:gd name="T8" fmla="*/ 61 w 78"/>
                <a:gd name="T9" fmla="*/ 40 h 90"/>
                <a:gd name="T10" fmla="*/ 61 w 78"/>
                <a:gd name="T11" fmla="*/ 0 h 90"/>
                <a:gd name="T12" fmla="*/ 78 w 78"/>
                <a:gd name="T13" fmla="*/ 0 h 90"/>
                <a:gd name="T14" fmla="*/ 78 w 78"/>
                <a:gd name="T15" fmla="*/ 90 h 90"/>
                <a:gd name="T16" fmla="*/ 61 w 78"/>
                <a:gd name="T17" fmla="*/ 90 h 90"/>
                <a:gd name="T18" fmla="*/ 61 w 78"/>
                <a:gd name="T19" fmla="*/ 49 h 90"/>
                <a:gd name="T20" fmla="*/ 16 w 78"/>
                <a:gd name="T21" fmla="*/ 49 h 90"/>
                <a:gd name="T22" fmla="*/ 16 w 78"/>
                <a:gd name="T23" fmla="*/ 90 h 90"/>
                <a:gd name="T24" fmla="*/ 0 w 7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0">
                  <a:moveTo>
                    <a:pt x="0" y="90"/>
                  </a:moveTo>
                  <a:lnTo>
                    <a:pt x="0" y="0"/>
                  </a:lnTo>
                  <a:lnTo>
                    <a:pt x="16" y="0"/>
                  </a:lnTo>
                  <a:lnTo>
                    <a:pt x="16" y="40"/>
                  </a:lnTo>
                  <a:lnTo>
                    <a:pt x="61" y="40"/>
                  </a:lnTo>
                  <a:lnTo>
                    <a:pt x="61" y="0"/>
                  </a:lnTo>
                  <a:lnTo>
                    <a:pt x="78" y="0"/>
                  </a:lnTo>
                  <a:lnTo>
                    <a:pt x="78" y="90"/>
                  </a:lnTo>
                  <a:lnTo>
                    <a:pt x="61" y="90"/>
                  </a:lnTo>
                  <a:lnTo>
                    <a:pt x="61" y="49"/>
                  </a:lnTo>
                  <a:lnTo>
                    <a:pt x="16" y="49"/>
                  </a:lnTo>
                  <a:lnTo>
                    <a:pt x="16"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Rectangle 57"/>
            <p:cNvSpPr>
              <a:spLocks noChangeArrowheads="1"/>
            </p:cNvSpPr>
            <p:nvPr/>
          </p:nvSpPr>
          <p:spPr bwMode="auto">
            <a:xfrm>
              <a:off x="2475" y="2626"/>
              <a:ext cx="14" cy="9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Freeform 58"/>
            <p:cNvSpPr/>
            <p:nvPr/>
          </p:nvSpPr>
          <p:spPr bwMode="auto">
            <a:xfrm>
              <a:off x="2498" y="2626"/>
              <a:ext cx="88" cy="90"/>
            </a:xfrm>
            <a:custGeom>
              <a:avLst/>
              <a:gdLst>
                <a:gd name="T0" fmla="*/ 36 w 88"/>
                <a:gd name="T1" fmla="*/ 90 h 90"/>
                <a:gd name="T2" fmla="*/ 36 w 88"/>
                <a:gd name="T3" fmla="*/ 54 h 90"/>
                <a:gd name="T4" fmla="*/ 0 w 88"/>
                <a:gd name="T5" fmla="*/ 0 h 90"/>
                <a:gd name="T6" fmla="*/ 17 w 88"/>
                <a:gd name="T7" fmla="*/ 0 h 90"/>
                <a:gd name="T8" fmla="*/ 43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3" y="42"/>
                  </a:lnTo>
                  <a:lnTo>
                    <a:pt x="71" y="0"/>
                  </a:lnTo>
                  <a:lnTo>
                    <a:pt x="88" y="0"/>
                  </a:lnTo>
                  <a:lnTo>
                    <a:pt x="50" y="54"/>
                  </a:lnTo>
                  <a:lnTo>
                    <a:pt x="50" y="90"/>
                  </a:lnTo>
                  <a:lnTo>
                    <a:pt x="36"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9"/>
            <p:cNvSpPr/>
            <p:nvPr/>
          </p:nvSpPr>
          <p:spPr bwMode="auto">
            <a:xfrm>
              <a:off x="2593" y="2626"/>
              <a:ext cx="68" cy="90"/>
            </a:xfrm>
            <a:custGeom>
              <a:avLst/>
              <a:gdLst>
                <a:gd name="T0" fmla="*/ 0 w 68"/>
                <a:gd name="T1" fmla="*/ 90 h 90"/>
                <a:gd name="T2" fmla="*/ 0 w 68"/>
                <a:gd name="T3" fmla="*/ 0 h 90"/>
                <a:gd name="T4" fmla="*/ 68 w 68"/>
                <a:gd name="T5" fmla="*/ 0 h 90"/>
                <a:gd name="T6" fmla="*/ 68 w 68"/>
                <a:gd name="T7" fmla="*/ 9 h 90"/>
                <a:gd name="T8" fmla="*/ 14 w 68"/>
                <a:gd name="T9" fmla="*/ 9 h 90"/>
                <a:gd name="T10" fmla="*/ 14 w 68"/>
                <a:gd name="T11" fmla="*/ 40 h 90"/>
                <a:gd name="T12" fmla="*/ 66 w 68"/>
                <a:gd name="T13" fmla="*/ 40 h 90"/>
                <a:gd name="T14" fmla="*/ 66 w 68"/>
                <a:gd name="T15" fmla="*/ 49 h 90"/>
                <a:gd name="T16" fmla="*/ 14 w 68"/>
                <a:gd name="T17" fmla="*/ 49 h 90"/>
                <a:gd name="T18" fmla="*/ 14 w 68"/>
                <a:gd name="T19" fmla="*/ 82 h 90"/>
                <a:gd name="T20" fmla="*/ 68 w 68"/>
                <a:gd name="T21" fmla="*/ 82 h 90"/>
                <a:gd name="T22" fmla="*/ 68 w 68"/>
                <a:gd name="T23" fmla="*/ 90 h 90"/>
                <a:gd name="T24" fmla="*/ 0 w 6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90">
                  <a:moveTo>
                    <a:pt x="0" y="90"/>
                  </a:moveTo>
                  <a:lnTo>
                    <a:pt x="0" y="0"/>
                  </a:lnTo>
                  <a:lnTo>
                    <a:pt x="68" y="0"/>
                  </a:lnTo>
                  <a:lnTo>
                    <a:pt x="68" y="9"/>
                  </a:lnTo>
                  <a:lnTo>
                    <a:pt x="14" y="9"/>
                  </a:lnTo>
                  <a:lnTo>
                    <a:pt x="14" y="40"/>
                  </a:lnTo>
                  <a:lnTo>
                    <a:pt x="66" y="40"/>
                  </a:lnTo>
                  <a:lnTo>
                    <a:pt x="66" y="49"/>
                  </a:lnTo>
                  <a:lnTo>
                    <a:pt x="14" y="49"/>
                  </a:lnTo>
                  <a:lnTo>
                    <a:pt x="14" y="82"/>
                  </a:lnTo>
                  <a:lnTo>
                    <a:pt x="68" y="82"/>
                  </a:lnTo>
                  <a:lnTo>
                    <a:pt x="68"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0"/>
            <p:cNvSpPr/>
            <p:nvPr/>
          </p:nvSpPr>
          <p:spPr bwMode="auto">
            <a:xfrm>
              <a:off x="2669" y="2626"/>
              <a:ext cx="87" cy="90"/>
            </a:xfrm>
            <a:custGeom>
              <a:avLst/>
              <a:gdLst>
                <a:gd name="T0" fmla="*/ 35 w 87"/>
                <a:gd name="T1" fmla="*/ 90 h 90"/>
                <a:gd name="T2" fmla="*/ 35 w 87"/>
                <a:gd name="T3" fmla="*/ 54 h 90"/>
                <a:gd name="T4" fmla="*/ 0 w 87"/>
                <a:gd name="T5" fmla="*/ 0 h 90"/>
                <a:gd name="T6" fmla="*/ 16 w 87"/>
                <a:gd name="T7" fmla="*/ 0 h 90"/>
                <a:gd name="T8" fmla="*/ 42 w 87"/>
                <a:gd name="T9" fmla="*/ 42 h 90"/>
                <a:gd name="T10" fmla="*/ 70 w 87"/>
                <a:gd name="T11" fmla="*/ 0 h 90"/>
                <a:gd name="T12" fmla="*/ 87 w 87"/>
                <a:gd name="T13" fmla="*/ 0 h 90"/>
                <a:gd name="T14" fmla="*/ 49 w 87"/>
                <a:gd name="T15" fmla="*/ 54 h 90"/>
                <a:gd name="T16" fmla="*/ 49 w 87"/>
                <a:gd name="T17" fmla="*/ 90 h 90"/>
                <a:gd name="T18" fmla="*/ 35 w 87"/>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90">
                  <a:moveTo>
                    <a:pt x="35" y="90"/>
                  </a:moveTo>
                  <a:lnTo>
                    <a:pt x="35" y="54"/>
                  </a:lnTo>
                  <a:lnTo>
                    <a:pt x="0" y="0"/>
                  </a:lnTo>
                  <a:lnTo>
                    <a:pt x="16" y="0"/>
                  </a:lnTo>
                  <a:lnTo>
                    <a:pt x="42" y="42"/>
                  </a:lnTo>
                  <a:lnTo>
                    <a:pt x="70" y="0"/>
                  </a:lnTo>
                  <a:lnTo>
                    <a:pt x="87" y="0"/>
                  </a:lnTo>
                  <a:lnTo>
                    <a:pt x="49" y="54"/>
                  </a:lnTo>
                  <a:lnTo>
                    <a:pt x="49" y="90"/>
                  </a:lnTo>
                  <a:lnTo>
                    <a:pt x="35"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1"/>
            <p:cNvSpPr/>
            <p:nvPr/>
          </p:nvSpPr>
          <p:spPr bwMode="auto">
            <a:xfrm>
              <a:off x="2763" y="2626"/>
              <a:ext cx="80" cy="94"/>
            </a:xfrm>
            <a:custGeom>
              <a:avLst/>
              <a:gdLst>
                <a:gd name="T0" fmla="*/ 1 w 34"/>
                <a:gd name="T1" fmla="*/ 22 h 40"/>
                <a:gd name="T2" fmla="*/ 1 w 34"/>
                <a:gd name="T3" fmla="*/ 0 h 40"/>
                <a:gd name="T4" fmla="*/ 7 w 34"/>
                <a:gd name="T5" fmla="*/ 0 h 40"/>
                <a:gd name="T6" fmla="*/ 7 w 34"/>
                <a:gd name="T7" fmla="*/ 24 h 40"/>
                <a:gd name="T8" fmla="*/ 17 w 34"/>
                <a:gd name="T9" fmla="*/ 35 h 40"/>
                <a:gd name="T10" fmla="*/ 27 w 34"/>
                <a:gd name="T11" fmla="*/ 24 h 40"/>
                <a:gd name="T12" fmla="*/ 27 w 34"/>
                <a:gd name="T13" fmla="*/ 0 h 40"/>
                <a:gd name="T14" fmla="*/ 33 w 34"/>
                <a:gd name="T15" fmla="*/ 0 h 40"/>
                <a:gd name="T16" fmla="*/ 33 w 34"/>
                <a:gd name="T17" fmla="*/ 22 h 40"/>
                <a:gd name="T18" fmla="*/ 17 w 34"/>
                <a:gd name="T19" fmla="*/ 39 h 40"/>
                <a:gd name="T20" fmla="*/ 1 w 34"/>
                <a:gd name="T2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0">
                  <a:moveTo>
                    <a:pt x="1" y="22"/>
                  </a:moveTo>
                  <a:cubicBezTo>
                    <a:pt x="1" y="0"/>
                    <a:pt x="1" y="0"/>
                    <a:pt x="1" y="0"/>
                  </a:cubicBezTo>
                  <a:cubicBezTo>
                    <a:pt x="7" y="0"/>
                    <a:pt x="7" y="0"/>
                    <a:pt x="7" y="0"/>
                  </a:cubicBezTo>
                  <a:cubicBezTo>
                    <a:pt x="7" y="24"/>
                    <a:pt x="7" y="24"/>
                    <a:pt x="7" y="24"/>
                  </a:cubicBezTo>
                  <a:cubicBezTo>
                    <a:pt x="7" y="32"/>
                    <a:pt x="10" y="35"/>
                    <a:pt x="17" y="35"/>
                  </a:cubicBezTo>
                  <a:cubicBezTo>
                    <a:pt x="24" y="36"/>
                    <a:pt x="27" y="32"/>
                    <a:pt x="27" y="24"/>
                  </a:cubicBezTo>
                  <a:cubicBezTo>
                    <a:pt x="27" y="0"/>
                    <a:pt x="27" y="0"/>
                    <a:pt x="27" y="0"/>
                  </a:cubicBezTo>
                  <a:cubicBezTo>
                    <a:pt x="33" y="0"/>
                    <a:pt x="33" y="0"/>
                    <a:pt x="33" y="0"/>
                  </a:cubicBezTo>
                  <a:cubicBezTo>
                    <a:pt x="33" y="22"/>
                    <a:pt x="33" y="22"/>
                    <a:pt x="33" y="22"/>
                  </a:cubicBezTo>
                  <a:cubicBezTo>
                    <a:pt x="34" y="34"/>
                    <a:pt x="28" y="40"/>
                    <a:pt x="17" y="39"/>
                  </a:cubicBezTo>
                  <a:cubicBezTo>
                    <a:pt x="6" y="39"/>
                    <a:pt x="0" y="34"/>
                    <a:pt x="1" y="22"/>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2"/>
            <p:cNvSpPr>
              <a:spLocks noEditPoints="1"/>
            </p:cNvSpPr>
            <p:nvPr/>
          </p:nvSpPr>
          <p:spPr bwMode="auto">
            <a:xfrm>
              <a:off x="2848" y="2626"/>
              <a:ext cx="90" cy="90"/>
            </a:xfrm>
            <a:custGeom>
              <a:avLst/>
              <a:gdLst>
                <a:gd name="T0" fmla="*/ 0 w 90"/>
                <a:gd name="T1" fmla="*/ 90 h 90"/>
                <a:gd name="T2" fmla="*/ 35 w 90"/>
                <a:gd name="T3" fmla="*/ 0 h 90"/>
                <a:gd name="T4" fmla="*/ 54 w 90"/>
                <a:gd name="T5" fmla="*/ 0 h 90"/>
                <a:gd name="T6" fmla="*/ 90 w 90"/>
                <a:gd name="T7" fmla="*/ 90 h 90"/>
                <a:gd name="T8" fmla="*/ 73 w 90"/>
                <a:gd name="T9" fmla="*/ 90 h 90"/>
                <a:gd name="T10" fmla="*/ 64 w 90"/>
                <a:gd name="T11" fmla="*/ 66 h 90"/>
                <a:gd name="T12" fmla="*/ 26 w 90"/>
                <a:gd name="T13" fmla="*/ 66 h 90"/>
                <a:gd name="T14" fmla="*/ 17 w 90"/>
                <a:gd name="T15" fmla="*/ 90 h 90"/>
                <a:gd name="T16" fmla="*/ 0 w 90"/>
                <a:gd name="T17" fmla="*/ 90 h 90"/>
                <a:gd name="T18" fmla="*/ 45 w 90"/>
                <a:gd name="T19" fmla="*/ 14 h 90"/>
                <a:gd name="T20" fmla="*/ 28 w 90"/>
                <a:gd name="T21" fmla="*/ 56 h 90"/>
                <a:gd name="T22" fmla="*/ 61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0"/>
                  </a:lnTo>
                  <a:lnTo>
                    <a:pt x="54" y="0"/>
                  </a:lnTo>
                  <a:lnTo>
                    <a:pt x="90" y="90"/>
                  </a:lnTo>
                  <a:lnTo>
                    <a:pt x="73" y="90"/>
                  </a:lnTo>
                  <a:lnTo>
                    <a:pt x="64" y="66"/>
                  </a:lnTo>
                  <a:lnTo>
                    <a:pt x="26" y="66"/>
                  </a:lnTo>
                  <a:lnTo>
                    <a:pt x="17" y="90"/>
                  </a:lnTo>
                  <a:lnTo>
                    <a:pt x="0" y="90"/>
                  </a:lnTo>
                  <a:close/>
                  <a:moveTo>
                    <a:pt x="45" y="14"/>
                  </a:moveTo>
                  <a:lnTo>
                    <a:pt x="28" y="56"/>
                  </a:lnTo>
                  <a:lnTo>
                    <a:pt x="61" y="56"/>
                  </a:lnTo>
                  <a:lnTo>
                    <a:pt x="45" y="1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63"/>
            <p:cNvSpPr/>
            <p:nvPr/>
          </p:nvSpPr>
          <p:spPr bwMode="auto">
            <a:xfrm>
              <a:off x="2945" y="2626"/>
              <a:ext cx="78" cy="90"/>
            </a:xfrm>
            <a:custGeom>
              <a:avLst/>
              <a:gdLst>
                <a:gd name="T0" fmla="*/ 0 w 78"/>
                <a:gd name="T1" fmla="*/ 90 h 90"/>
                <a:gd name="T2" fmla="*/ 0 w 78"/>
                <a:gd name="T3" fmla="*/ 0 h 90"/>
                <a:gd name="T4" fmla="*/ 16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6 w 78"/>
                <a:gd name="T17" fmla="*/ 21 h 90"/>
                <a:gd name="T18" fmla="*/ 16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6" y="0"/>
                  </a:lnTo>
                  <a:lnTo>
                    <a:pt x="64" y="71"/>
                  </a:lnTo>
                  <a:lnTo>
                    <a:pt x="64" y="0"/>
                  </a:lnTo>
                  <a:lnTo>
                    <a:pt x="78" y="0"/>
                  </a:lnTo>
                  <a:lnTo>
                    <a:pt x="78" y="90"/>
                  </a:lnTo>
                  <a:lnTo>
                    <a:pt x="64" y="90"/>
                  </a:lnTo>
                  <a:lnTo>
                    <a:pt x="16" y="21"/>
                  </a:lnTo>
                  <a:lnTo>
                    <a:pt x="16"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4"/>
            <p:cNvSpPr/>
            <p:nvPr/>
          </p:nvSpPr>
          <p:spPr bwMode="auto">
            <a:xfrm>
              <a:off x="3030" y="2626"/>
              <a:ext cx="90" cy="90"/>
            </a:xfrm>
            <a:custGeom>
              <a:avLst/>
              <a:gdLst>
                <a:gd name="T0" fmla="*/ 0 w 90"/>
                <a:gd name="T1" fmla="*/ 90 h 90"/>
                <a:gd name="T2" fmla="*/ 35 w 90"/>
                <a:gd name="T3" fmla="*/ 45 h 90"/>
                <a:gd name="T4" fmla="*/ 2 w 90"/>
                <a:gd name="T5" fmla="*/ 0 h 90"/>
                <a:gd name="T6" fmla="*/ 21 w 90"/>
                <a:gd name="T7" fmla="*/ 0 h 90"/>
                <a:gd name="T8" fmla="*/ 45 w 90"/>
                <a:gd name="T9" fmla="*/ 35 h 90"/>
                <a:gd name="T10" fmla="*/ 68 w 90"/>
                <a:gd name="T11" fmla="*/ 0 h 90"/>
                <a:gd name="T12" fmla="*/ 85 w 90"/>
                <a:gd name="T13" fmla="*/ 0 h 90"/>
                <a:gd name="T14" fmla="*/ 54 w 90"/>
                <a:gd name="T15" fmla="*/ 45 h 90"/>
                <a:gd name="T16" fmla="*/ 90 w 90"/>
                <a:gd name="T17" fmla="*/ 90 h 90"/>
                <a:gd name="T18" fmla="*/ 71 w 90"/>
                <a:gd name="T19" fmla="*/ 90 h 90"/>
                <a:gd name="T20" fmla="*/ 45 w 90"/>
                <a:gd name="T21" fmla="*/ 54 h 90"/>
                <a:gd name="T22" fmla="*/ 19 w 90"/>
                <a:gd name="T23" fmla="*/ 90 h 90"/>
                <a:gd name="T24" fmla="*/ 0 w 90"/>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45"/>
                  </a:lnTo>
                  <a:lnTo>
                    <a:pt x="2" y="0"/>
                  </a:lnTo>
                  <a:lnTo>
                    <a:pt x="21" y="0"/>
                  </a:lnTo>
                  <a:lnTo>
                    <a:pt x="45" y="35"/>
                  </a:lnTo>
                  <a:lnTo>
                    <a:pt x="68" y="0"/>
                  </a:lnTo>
                  <a:lnTo>
                    <a:pt x="85" y="0"/>
                  </a:lnTo>
                  <a:lnTo>
                    <a:pt x="54" y="45"/>
                  </a:lnTo>
                  <a:lnTo>
                    <a:pt x="90" y="90"/>
                  </a:lnTo>
                  <a:lnTo>
                    <a:pt x="71" y="90"/>
                  </a:lnTo>
                  <a:lnTo>
                    <a:pt x="45" y="54"/>
                  </a:lnTo>
                  <a:lnTo>
                    <a:pt x="19"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Rectangle 65"/>
            <p:cNvSpPr>
              <a:spLocks noChangeArrowheads="1"/>
            </p:cNvSpPr>
            <p:nvPr/>
          </p:nvSpPr>
          <p:spPr bwMode="auto">
            <a:xfrm>
              <a:off x="3127" y="2626"/>
              <a:ext cx="14" cy="9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Freeform 66"/>
            <p:cNvSpPr>
              <a:spLocks noEditPoints="1"/>
            </p:cNvSpPr>
            <p:nvPr/>
          </p:nvSpPr>
          <p:spPr bwMode="auto">
            <a:xfrm>
              <a:off x="3150" y="2626"/>
              <a:ext cx="90" cy="90"/>
            </a:xfrm>
            <a:custGeom>
              <a:avLst/>
              <a:gdLst>
                <a:gd name="T0" fmla="*/ 0 w 90"/>
                <a:gd name="T1" fmla="*/ 90 h 90"/>
                <a:gd name="T2" fmla="*/ 36 w 90"/>
                <a:gd name="T3" fmla="*/ 0 h 90"/>
                <a:gd name="T4" fmla="*/ 52 w 90"/>
                <a:gd name="T5" fmla="*/ 0 h 90"/>
                <a:gd name="T6" fmla="*/ 90 w 90"/>
                <a:gd name="T7" fmla="*/ 90 h 90"/>
                <a:gd name="T8" fmla="*/ 74 w 90"/>
                <a:gd name="T9" fmla="*/ 90 h 90"/>
                <a:gd name="T10" fmla="*/ 64 w 90"/>
                <a:gd name="T11" fmla="*/ 66 h 90"/>
                <a:gd name="T12" fmla="*/ 24 w 90"/>
                <a:gd name="T13" fmla="*/ 66 h 90"/>
                <a:gd name="T14" fmla="*/ 15 w 90"/>
                <a:gd name="T15" fmla="*/ 90 h 90"/>
                <a:gd name="T16" fmla="*/ 0 w 90"/>
                <a:gd name="T17" fmla="*/ 90 h 90"/>
                <a:gd name="T18" fmla="*/ 45 w 90"/>
                <a:gd name="T19" fmla="*/ 14 h 90"/>
                <a:gd name="T20" fmla="*/ 29 w 90"/>
                <a:gd name="T21" fmla="*/ 56 h 90"/>
                <a:gd name="T22" fmla="*/ 59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2" y="0"/>
                  </a:lnTo>
                  <a:lnTo>
                    <a:pt x="90" y="90"/>
                  </a:lnTo>
                  <a:lnTo>
                    <a:pt x="74" y="90"/>
                  </a:lnTo>
                  <a:lnTo>
                    <a:pt x="64" y="66"/>
                  </a:lnTo>
                  <a:lnTo>
                    <a:pt x="24" y="66"/>
                  </a:lnTo>
                  <a:lnTo>
                    <a:pt x="15" y="90"/>
                  </a:lnTo>
                  <a:lnTo>
                    <a:pt x="0" y="90"/>
                  </a:lnTo>
                  <a:close/>
                  <a:moveTo>
                    <a:pt x="45" y="14"/>
                  </a:moveTo>
                  <a:lnTo>
                    <a:pt x="29" y="56"/>
                  </a:lnTo>
                  <a:lnTo>
                    <a:pt x="59" y="56"/>
                  </a:lnTo>
                  <a:lnTo>
                    <a:pt x="45" y="1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7"/>
            <p:cNvSpPr>
              <a:spLocks noEditPoints="1"/>
            </p:cNvSpPr>
            <p:nvPr/>
          </p:nvSpPr>
          <p:spPr bwMode="auto">
            <a:xfrm>
              <a:off x="3245" y="2626"/>
              <a:ext cx="90" cy="92"/>
            </a:xfrm>
            <a:custGeom>
              <a:avLst/>
              <a:gdLst>
                <a:gd name="T0" fmla="*/ 19 w 38"/>
                <a:gd name="T1" fmla="*/ 39 h 39"/>
                <a:gd name="T2" fmla="*/ 0 w 38"/>
                <a:gd name="T3" fmla="*/ 20 h 39"/>
                <a:gd name="T4" fmla="*/ 19 w 38"/>
                <a:gd name="T5" fmla="*/ 0 h 39"/>
                <a:gd name="T6" fmla="*/ 38 w 38"/>
                <a:gd name="T7" fmla="*/ 20 h 39"/>
                <a:gd name="T8" fmla="*/ 19 w 38"/>
                <a:gd name="T9" fmla="*/ 39 h 39"/>
                <a:gd name="T10" fmla="*/ 19 w 38"/>
                <a:gd name="T11" fmla="*/ 35 h 39"/>
                <a:gd name="T12" fmla="*/ 31 w 38"/>
                <a:gd name="T13" fmla="*/ 20 h 39"/>
                <a:gd name="T14" fmla="*/ 19 w 38"/>
                <a:gd name="T15" fmla="*/ 4 h 39"/>
                <a:gd name="T16" fmla="*/ 6 w 38"/>
                <a:gd name="T17" fmla="*/ 20 h 39"/>
                <a:gd name="T18" fmla="*/ 19 w 38"/>
                <a:gd name="T19"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39"/>
                  </a:moveTo>
                  <a:cubicBezTo>
                    <a:pt x="7" y="38"/>
                    <a:pt x="1" y="32"/>
                    <a:pt x="0" y="20"/>
                  </a:cubicBezTo>
                  <a:cubicBezTo>
                    <a:pt x="1" y="7"/>
                    <a:pt x="7" y="0"/>
                    <a:pt x="19" y="0"/>
                  </a:cubicBezTo>
                  <a:cubicBezTo>
                    <a:pt x="31" y="0"/>
                    <a:pt x="37" y="7"/>
                    <a:pt x="38" y="20"/>
                  </a:cubicBezTo>
                  <a:cubicBezTo>
                    <a:pt x="37" y="32"/>
                    <a:pt x="31" y="39"/>
                    <a:pt x="19" y="39"/>
                  </a:cubicBezTo>
                  <a:close/>
                  <a:moveTo>
                    <a:pt x="19" y="35"/>
                  </a:moveTo>
                  <a:cubicBezTo>
                    <a:pt x="27" y="35"/>
                    <a:pt x="31" y="30"/>
                    <a:pt x="31" y="20"/>
                  </a:cubicBezTo>
                  <a:cubicBezTo>
                    <a:pt x="31" y="10"/>
                    <a:pt x="27" y="4"/>
                    <a:pt x="19" y="4"/>
                  </a:cubicBezTo>
                  <a:cubicBezTo>
                    <a:pt x="11" y="4"/>
                    <a:pt x="7" y="10"/>
                    <a:pt x="6" y="20"/>
                  </a:cubicBezTo>
                  <a:cubicBezTo>
                    <a:pt x="7" y="30"/>
                    <a:pt x="11" y="35"/>
                    <a:pt x="19" y="3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8"/>
            <p:cNvSpPr/>
            <p:nvPr/>
          </p:nvSpPr>
          <p:spPr bwMode="auto">
            <a:xfrm>
              <a:off x="3344" y="2626"/>
              <a:ext cx="59" cy="92"/>
            </a:xfrm>
            <a:custGeom>
              <a:avLst/>
              <a:gdLst>
                <a:gd name="T0" fmla="*/ 0 w 25"/>
                <a:gd name="T1" fmla="*/ 34 h 39"/>
                <a:gd name="T2" fmla="*/ 0 w 25"/>
                <a:gd name="T3" fmla="*/ 30 h 39"/>
                <a:gd name="T4" fmla="*/ 11 w 25"/>
                <a:gd name="T5" fmla="*/ 35 h 39"/>
                <a:gd name="T6" fmla="*/ 19 w 25"/>
                <a:gd name="T7" fmla="*/ 25 h 39"/>
                <a:gd name="T8" fmla="*/ 19 w 25"/>
                <a:gd name="T9" fmla="*/ 0 h 39"/>
                <a:gd name="T10" fmla="*/ 25 w 25"/>
                <a:gd name="T11" fmla="*/ 0 h 39"/>
                <a:gd name="T12" fmla="*/ 25 w 25"/>
                <a:gd name="T13" fmla="*/ 25 h 39"/>
                <a:gd name="T14" fmla="*/ 13 w 25"/>
                <a:gd name="T15" fmla="*/ 39 h 39"/>
                <a:gd name="T16" fmla="*/ 0 w 25"/>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9">
                  <a:moveTo>
                    <a:pt x="0" y="34"/>
                  </a:moveTo>
                  <a:cubicBezTo>
                    <a:pt x="0" y="30"/>
                    <a:pt x="0" y="30"/>
                    <a:pt x="0" y="30"/>
                  </a:cubicBezTo>
                  <a:cubicBezTo>
                    <a:pt x="3" y="33"/>
                    <a:pt x="7" y="35"/>
                    <a:pt x="11" y="35"/>
                  </a:cubicBezTo>
                  <a:cubicBezTo>
                    <a:pt x="17" y="35"/>
                    <a:pt x="19" y="32"/>
                    <a:pt x="19" y="25"/>
                  </a:cubicBezTo>
                  <a:cubicBezTo>
                    <a:pt x="19" y="0"/>
                    <a:pt x="19" y="0"/>
                    <a:pt x="19" y="0"/>
                  </a:cubicBezTo>
                  <a:cubicBezTo>
                    <a:pt x="25" y="0"/>
                    <a:pt x="25" y="0"/>
                    <a:pt x="25" y="0"/>
                  </a:cubicBezTo>
                  <a:cubicBezTo>
                    <a:pt x="25" y="25"/>
                    <a:pt x="25" y="25"/>
                    <a:pt x="25" y="25"/>
                  </a:cubicBezTo>
                  <a:cubicBezTo>
                    <a:pt x="25" y="34"/>
                    <a:pt x="21" y="39"/>
                    <a:pt x="13" y="39"/>
                  </a:cubicBezTo>
                  <a:cubicBezTo>
                    <a:pt x="7" y="39"/>
                    <a:pt x="3" y="38"/>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69"/>
            <p:cNvSpPr>
              <a:spLocks noChangeArrowheads="1"/>
            </p:cNvSpPr>
            <p:nvPr/>
          </p:nvSpPr>
          <p:spPr bwMode="auto">
            <a:xfrm>
              <a:off x="3420" y="2626"/>
              <a:ext cx="14" cy="9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Freeform 70"/>
            <p:cNvSpPr/>
            <p:nvPr/>
          </p:nvSpPr>
          <p:spPr bwMode="auto">
            <a:xfrm>
              <a:off x="3448" y="2626"/>
              <a:ext cx="78" cy="90"/>
            </a:xfrm>
            <a:custGeom>
              <a:avLst/>
              <a:gdLst>
                <a:gd name="T0" fmla="*/ 0 w 78"/>
                <a:gd name="T1" fmla="*/ 90 h 90"/>
                <a:gd name="T2" fmla="*/ 0 w 78"/>
                <a:gd name="T3" fmla="*/ 0 h 90"/>
                <a:gd name="T4" fmla="*/ 14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4" y="71"/>
                  </a:lnTo>
                  <a:lnTo>
                    <a:pt x="64" y="0"/>
                  </a:lnTo>
                  <a:lnTo>
                    <a:pt x="78" y="0"/>
                  </a:lnTo>
                  <a:lnTo>
                    <a:pt x="78" y="90"/>
                  </a:lnTo>
                  <a:lnTo>
                    <a:pt x="64" y="90"/>
                  </a:lnTo>
                  <a:lnTo>
                    <a:pt x="14" y="21"/>
                  </a:lnTo>
                  <a:lnTo>
                    <a:pt x="14"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1"/>
            <p:cNvSpPr/>
            <p:nvPr/>
          </p:nvSpPr>
          <p:spPr bwMode="auto">
            <a:xfrm>
              <a:off x="3540"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4 w 69"/>
                <a:gd name="T13" fmla="*/ 40 h 90"/>
                <a:gd name="T14" fmla="*/ 64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4" y="40"/>
                  </a:lnTo>
                  <a:lnTo>
                    <a:pt x="64" y="49"/>
                  </a:lnTo>
                  <a:lnTo>
                    <a:pt x="14" y="49"/>
                  </a:lnTo>
                  <a:lnTo>
                    <a:pt x="14" y="82"/>
                  </a:lnTo>
                  <a:lnTo>
                    <a:pt x="69" y="82"/>
                  </a:lnTo>
                  <a:lnTo>
                    <a:pt x="69"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2"/>
            <p:cNvSpPr/>
            <p:nvPr/>
          </p:nvSpPr>
          <p:spPr bwMode="auto">
            <a:xfrm>
              <a:off x="3618" y="2626"/>
              <a:ext cx="78" cy="90"/>
            </a:xfrm>
            <a:custGeom>
              <a:avLst/>
              <a:gdLst>
                <a:gd name="T0" fmla="*/ 0 w 78"/>
                <a:gd name="T1" fmla="*/ 90 h 90"/>
                <a:gd name="T2" fmla="*/ 0 w 78"/>
                <a:gd name="T3" fmla="*/ 0 h 90"/>
                <a:gd name="T4" fmla="*/ 17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7 w 78"/>
                <a:gd name="T17" fmla="*/ 21 h 90"/>
                <a:gd name="T18" fmla="*/ 17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7" y="0"/>
                  </a:lnTo>
                  <a:lnTo>
                    <a:pt x="64" y="71"/>
                  </a:lnTo>
                  <a:lnTo>
                    <a:pt x="64" y="0"/>
                  </a:lnTo>
                  <a:lnTo>
                    <a:pt x="78" y="0"/>
                  </a:lnTo>
                  <a:lnTo>
                    <a:pt x="78" y="90"/>
                  </a:lnTo>
                  <a:lnTo>
                    <a:pt x="64" y="90"/>
                  </a:lnTo>
                  <a:lnTo>
                    <a:pt x="17" y="21"/>
                  </a:lnTo>
                  <a:lnTo>
                    <a:pt x="17"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3"/>
            <p:cNvSpPr/>
            <p:nvPr/>
          </p:nvSpPr>
          <p:spPr bwMode="auto">
            <a:xfrm>
              <a:off x="3708" y="2626"/>
              <a:ext cx="85" cy="92"/>
            </a:xfrm>
            <a:custGeom>
              <a:avLst/>
              <a:gdLst>
                <a:gd name="T0" fmla="*/ 36 w 36"/>
                <a:gd name="T1" fmla="*/ 11 h 39"/>
                <a:gd name="T2" fmla="*/ 30 w 36"/>
                <a:gd name="T3" fmla="*/ 11 h 39"/>
                <a:gd name="T4" fmla="*/ 19 w 36"/>
                <a:gd name="T5" fmla="*/ 4 h 39"/>
                <a:gd name="T6" fmla="*/ 7 w 36"/>
                <a:gd name="T7" fmla="*/ 20 h 39"/>
                <a:gd name="T8" fmla="*/ 20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20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30" y="11"/>
                    <a:pt x="30" y="11"/>
                    <a:pt x="30" y="11"/>
                  </a:cubicBezTo>
                  <a:cubicBezTo>
                    <a:pt x="28" y="6"/>
                    <a:pt x="24" y="4"/>
                    <a:pt x="19" y="4"/>
                  </a:cubicBezTo>
                  <a:cubicBezTo>
                    <a:pt x="11" y="4"/>
                    <a:pt x="7" y="10"/>
                    <a:pt x="7" y="20"/>
                  </a:cubicBezTo>
                  <a:cubicBezTo>
                    <a:pt x="7" y="29"/>
                    <a:pt x="11" y="35"/>
                    <a:pt x="20" y="35"/>
                  </a:cubicBezTo>
                  <a:cubicBezTo>
                    <a:pt x="25"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8" y="39"/>
                    <a:pt x="20" y="39"/>
                  </a:cubicBezTo>
                  <a:cubicBezTo>
                    <a:pt x="7" y="39"/>
                    <a:pt x="1" y="32"/>
                    <a:pt x="0" y="20"/>
                  </a:cubicBezTo>
                  <a:cubicBezTo>
                    <a:pt x="1" y="7"/>
                    <a:pt x="7" y="0"/>
                    <a:pt x="19" y="0"/>
                  </a:cubicBezTo>
                  <a:cubicBezTo>
                    <a:pt x="28" y="0"/>
                    <a:pt x="34" y="4"/>
                    <a:pt x="36" y="1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4"/>
            <p:cNvSpPr>
              <a:spLocks noEditPoints="1"/>
            </p:cNvSpPr>
            <p:nvPr/>
          </p:nvSpPr>
          <p:spPr bwMode="auto">
            <a:xfrm>
              <a:off x="3807" y="2626"/>
              <a:ext cx="78" cy="92"/>
            </a:xfrm>
            <a:custGeom>
              <a:avLst/>
              <a:gdLst>
                <a:gd name="T0" fmla="*/ 0 w 33"/>
                <a:gd name="T1" fmla="*/ 38 h 39"/>
                <a:gd name="T2" fmla="*/ 0 w 33"/>
                <a:gd name="T3" fmla="*/ 0 h 39"/>
                <a:gd name="T4" fmla="*/ 12 w 33"/>
                <a:gd name="T5" fmla="*/ 0 h 39"/>
                <a:gd name="T6" fmla="*/ 32 w 33"/>
                <a:gd name="T7" fmla="*/ 19 h 39"/>
                <a:gd name="T8" fmla="*/ 13 w 33"/>
                <a:gd name="T9" fmla="*/ 38 h 39"/>
                <a:gd name="T10" fmla="*/ 0 w 33"/>
                <a:gd name="T11" fmla="*/ 38 h 39"/>
                <a:gd name="T12" fmla="*/ 6 w 33"/>
                <a:gd name="T13" fmla="*/ 35 h 39"/>
                <a:gd name="T14" fmla="*/ 12 w 33"/>
                <a:gd name="T15" fmla="*/ 35 h 39"/>
                <a:gd name="T16" fmla="*/ 26 w 33"/>
                <a:gd name="T17" fmla="*/ 19 h 39"/>
                <a:gd name="T18" fmla="*/ 12 w 33"/>
                <a:gd name="T19" fmla="*/ 4 h 39"/>
                <a:gd name="T20" fmla="*/ 6 w 33"/>
                <a:gd name="T21" fmla="*/ 4 h 39"/>
                <a:gd name="T22" fmla="*/ 6 w 33"/>
                <a:gd name="T23"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9">
                  <a:moveTo>
                    <a:pt x="0" y="38"/>
                  </a:moveTo>
                  <a:cubicBezTo>
                    <a:pt x="0" y="0"/>
                    <a:pt x="0" y="0"/>
                    <a:pt x="0" y="0"/>
                  </a:cubicBezTo>
                  <a:cubicBezTo>
                    <a:pt x="12" y="0"/>
                    <a:pt x="12" y="0"/>
                    <a:pt x="12" y="0"/>
                  </a:cubicBezTo>
                  <a:cubicBezTo>
                    <a:pt x="26" y="0"/>
                    <a:pt x="32" y="6"/>
                    <a:pt x="32" y="19"/>
                  </a:cubicBezTo>
                  <a:cubicBezTo>
                    <a:pt x="33" y="33"/>
                    <a:pt x="26" y="39"/>
                    <a:pt x="13" y="38"/>
                  </a:cubicBezTo>
                  <a:lnTo>
                    <a:pt x="0" y="38"/>
                  </a:lnTo>
                  <a:close/>
                  <a:moveTo>
                    <a:pt x="6" y="35"/>
                  </a:moveTo>
                  <a:cubicBezTo>
                    <a:pt x="12" y="35"/>
                    <a:pt x="12" y="35"/>
                    <a:pt x="12" y="35"/>
                  </a:cubicBezTo>
                  <a:cubicBezTo>
                    <a:pt x="21" y="35"/>
                    <a:pt x="26" y="30"/>
                    <a:pt x="26" y="19"/>
                  </a:cubicBezTo>
                  <a:cubicBezTo>
                    <a:pt x="26" y="9"/>
                    <a:pt x="21" y="4"/>
                    <a:pt x="12" y="4"/>
                  </a:cubicBezTo>
                  <a:cubicBezTo>
                    <a:pt x="6" y="4"/>
                    <a:pt x="6" y="4"/>
                    <a:pt x="6" y="4"/>
                  </a:cubicBezTo>
                  <a:lnTo>
                    <a:pt x="6" y="35"/>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5"/>
            <p:cNvSpPr>
              <a:spLocks noEditPoints="1"/>
            </p:cNvSpPr>
            <p:nvPr/>
          </p:nvSpPr>
          <p:spPr bwMode="auto">
            <a:xfrm>
              <a:off x="3887" y="2626"/>
              <a:ext cx="90" cy="90"/>
            </a:xfrm>
            <a:custGeom>
              <a:avLst/>
              <a:gdLst>
                <a:gd name="T0" fmla="*/ 0 w 90"/>
                <a:gd name="T1" fmla="*/ 90 h 90"/>
                <a:gd name="T2" fmla="*/ 38 w 90"/>
                <a:gd name="T3" fmla="*/ 0 h 90"/>
                <a:gd name="T4" fmla="*/ 55 w 90"/>
                <a:gd name="T5" fmla="*/ 0 h 90"/>
                <a:gd name="T6" fmla="*/ 90 w 90"/>
                <a:gd name="T7" fmla="*/ 90 h 90"/>
                <a:gd name="T8" fmla="*/ 74 w 90"/>
                <a:gd name="T9" fmla="*/ 90 h 90"/>
                <a:gd name="T10" fmla="*/ 67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4" y="90"/>
                  </a:lnTo>
                  <a:lnTo>
                    <a:pt x="67" y="66"/>
                  </a:lnTo>
                  <a:lnTo>
                    <a:pt x="26" y="66"/>
                  </a:lnTo>
                  <a:lnTo>
                    <a:pt x="17" y="90"/>
                  </a:lnTo>
                  <a:lnTo>
                    <a:pt x="0" y="90"/>
                  </a:lnTo>
                  <a:close/>
                  <a:moveTo>
                    <a:pt x="45" y="14"/>
                  </a:moveTo>
                  <a:lnTo>
                    <a:pt x="29" y="56"/>
                  </a:lnTo>
                  <a:lnTo>
                    <a:pt x="62" y="56"/>
                  </a:lnTo>
                  <a:lnTo>
                    <a:pt x="45" y="1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6"/>
            <p:cNvSpPr/>
            <p:nvPr/>
          </p:nvSpPr>
          <p:spPr bwMode="auto">
            <a:xfrm>
              <a:off x="3984" y="2626"/>
              <a:ext cx="74" cy="92"/>
            </a:xfrm>
            <a:custGeom>
              <a:avLst/>
              <a:gdLst>
                <a:gd name="T0" fmla="*/ 0 w 31"/>
                <a:gd name="T1" fmla="*/ 31 h 39"/>
                <a:gd name="T2" fmla="*/ 0 w 31"/>
                <a:gd name="T3" fmla="*/ 26 h 39"/>
                <a:gd name="T4" fmla="*/ 15 w 31"/>
                <a:gd name="T5" fmla="*/ 35 h 39"/>
                <a:gd name="T6" fmla="*/ 25 w 31"/>
                <a:gd name="T7" fmla="*/ 29 h 39"/>
                <a:gd name="T8" fmla="*/ 15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7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5" y="35"/>
                  </a:cubicBezTo>
                  <a:cubicBezTo>
                    <a:pt x="21" y="35"/>
                    <a:pt x="24" y="33"/>
                    <a:pt x="25" y="29"/>
                  </a:cubicBezTo>
                  <a:cubicBezTo>
                    <a:pt x="25" y="25"/>
                    <a:pt x="22" y="22"/>
                    <a:pt x="15" y="21"/>
                  </a:cubicBezTo>
                  <a:cubicBezTo>
                    <a:pt x="5" y="20"/>
                    <a:pt x="0" y="16"/>
                    <a:pt x="1" y="10"/>
                  </a:cubicBezTo>
                  <a:cubicBezTo>
                    <a:pt x="1" y="3"/>
                    <a:pt x="6" y="0"/>
                    <a:pt x="15" y="0"/>
                  </a:cubicBezTo>
                  <a:cubicBezTo>
                    <a:pt x="23" y="0"/>
                    <a:pt x="28" y="4"/>
                    <a:pt x="30" y="11"/>
                  </a:cubicBezTo>
                  <a:cubicBezTo>
                    <a:pt x="24" y="11"/>
                    <a:pt x="24" y="11"/>
                    <a:pt x="24" y="11"/>
                  </a:cubicBezTo>
                  <a:cubicBezTo>
                    <a:pt x="23" y="6"/>
                    <a:pt x="20" y="4"/>
                    <a:pt x="15" y="4"/>
                  </a:cubicBezTo>
                  <a:cubicBezTo>
                    <a:pt x="10" y="4"/>
                    <a:pt x="7" y="6"/>
                    <a:pt x="7" y="10"/>
                  </a:cubicBezTo>
                  <a:cubicBezTo>
                    <a:pt x="7" y="14"/>
                    <a:pt x="10" y="16"/>
                    <a:pt x="16" y="17"/>
                  </a:cubicBezTo>
                  <a:cubicBezTo>
                    <a:pt x="26" y="18"/>
                    <a:pt x="31" y="22"/>
                    <a:pt x="31" y="28"/>
                  </a:cubicBezTo>
                  <a:cubicBezTo>
                    <a:pt x="31" y="35"/>
                    <a:pt x="26" y="39"/>
                    <a:pt x="16" y="39"/>
                  </a:cubicBezTo>
                  <a:cubicBezTo>
                    <a:pt x="9" y="39"/>
                    <a:pt x="3" y="36"/>
                    <a:pt x="0"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7"/>
            <p:cNvSpPr>
              <a:spLocks noEditPoints="1"/>
            </p:cNvSpPr>
            <p:nvPr/>
          </p:nvSpPr>
          <p:spPr bwMode="auto">
            <a:xfrm>
              <a:off x="4062" y="2626"/>
              <a:ext cx="90" cy="90"/>
            </a:xfrm>
            <a:custGeom>
              <a:avLst/>
              <a:gdLst>
                <a:gd name="T0" fmla="*/ 0 w 90"/>
                <a:gd name="T1" fmla="*/ 90 h 90"/>
                <a:gd name="T2" fmla="*/ 38 w 90"/>
                <a:gd name="T3" fmla="*/ 0 h 90"/>
                <a:gd name="T4" fmla="*/ 55 w 90"/>
                <a:gd name="T5" fmla="*/ 0 h 90"/>
                <a:gd name="T6" fmla="*/ 90 w 90"/>
                <a:gd name="T7" fmla="*/ 90 h 90"/>
                <a:gd name="T8" fmla="*/ 76 w 90"/>
                <a:gd name="T9" fmla="*/ 90 h 90"/>
                <a:gd name="T10" fmla="*/ 66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6" y="90"/>
                  </a:lnTo>
                  <a:lnTo>
                    <a:pt x="66" y="66"/>
                  </a:lnTo>
                  <a:lnTo>
                    <a:pt x="26" y="66"/>
                  </a:lnTo>
                  <a:lnTo>
                    <a:pt x="17" y="90"/>
                  </a:lnTo>
                  <a:lnTo>
                    <a:pt x="0" y="90"/>
                  </a:lnTo>
                  <a:close/>
                  <a:moveTo>
                    <a:pt x="45" y="14"/>
                  </a:moveTo>
                  <a:lnTo>
                    <a:pt x="29" y="56"/>
                  </a:lnTo>
                  <a:lnTo>
                    <a:pt x="62" y="56"/>
                  </a:lnTo>
                  <a:lnTo>
                    <a:pt x="45" y="1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Rectangle 78"/>
            <p:cNvSpPr>
              <a:spLocks noChangeArrowheads="1"/>
            </p:cNvSpPr>
            <p:nvPr/>
          </p:nvSpPr>
          <p:spPr bwMode="auto">
            <a:xfrm>
              <a:off x="4161" y="2626"/>
              <a:ext cx="15" cy="9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59" name="矩形 58"/>
          <p:cNvSpPr/>
          <p:nvPr userDrawn="1"/>
        </p:nvSpPr>
        <p:spPr>
          <a:xfrm>
            <a:off x="0" y="0"/>
            <a:ext cx="9144000" cy="411510"/>
          </a:xfrm>
          <a:prstGeom prst="rect">
            <a:avLst/>
          </a:prstGeom>
          <a:solidFill>
            <a:srgbClr val="00679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60" name="Freeform 9"/>
          <p:cNvSpPr/>
          <p:nvPr userDrawn="1"/>
        </p:nvSpPr>
        <p:spPr bwMode="auto">
          <a:xfrm>
            <a:off x="595933" y="165822"/>
            <a:ext cx="605703" cy="245689"/>
          </a:xfrm>
          <a:custGeom>
            <a:avLst/>
            <a:gdLst/>
            <a:ahLst/>
            <a:cxnLst/>
            <a:rect l="l" t="t" r="r" b="b"/>
            <a:pathLst>
              <a:path w="605703" h="245689">
                <a:moveTo>
                  <a:pt x="304721" y="0"/>
                </a:moveTo>
                <a:cubicBezTo>
                  <a:pt x="304721" y="0"/>
                  <a:pt x="304721" y="0"/>
                  <a:pt x="323416" y="61656"/>
                </a:cubicBezTo>
                <a:cubicBezTo>
                  <a:pt x="343980" y="63524"/>
                  <a:pt x="366413" y="67261"/>
                  <a:pt x="386977" y="74734"/>
                </a:cubicBezTo>
                <a:cubicBezTo>
                  <a:pt x="386977" y="74734"/>
                  <a:pt x="386977" y="74734"/>
                  <a:pt x="428105" y="20552"/>
                </a:cubicBezTo>
                <a:cubicBezTo>
                  <a:pt x="428105" y="20552"/>
                  <a:pt x="428105" y="20552"/>
                  <a:pt x="487928" y="50446"/>
                </a:cubicBezTo>
                <a:cubicBezTo>
                  <a:pt x="487928" y="50446"/>
                  <a:pt x="487928" y="50446"/>
                  <a:pt x="469233" y="112101"/>
                </a:cubicBezTo>
                <a:cubicBezTo>
                  <a:pt x="482319" y="125180"/>
                  <a:pt x="497275" y="138258"/>
                  <a:pt x="510361" y="151337"/>
                </a:cubicBezTo>
                <a:cubicBezTo>
                  <a:pt x="510361" y="151337"/>
                  <a:pt x="510361" y="151337"/>
                  <a:pt x="570184" y="128917"/>
                </a:cubicBezTo>
                <a:cubicBezTo>
                  <a:pt x="570184" y="128917"/>
                  <a:pt x="570184" y="128917"/>
                  <a:pt x="605703" y="184967"/>
                </a:cubicBezTo>
                <a:cubicBezTo>
                  <a:pt x="605703" y="184967"/>
                  <a:pt x="605703" y="184967"/>
                  <a:pt x="558967" y="226071"/>
                </a:cubicBezTo>
                <a:cubicBezTo>
                  <a:pt x="561390" y="235089"/>
                  <a:pt x="564040" y="240597"/>
                  <a:pt x="565411" y="245689"/>
                </a:cubicBezTo>
                <a:lnTo>
                  <a:pt x="513419" y="245689"/>
                </a:lnTo>
                <a:lnTo>
                  <a:pt x="499144" y="211124"/>
                </a:lnTo>
                <a:cubicBezTo>
                  <a:pt x="433713" y="108365"/>
                  <a:pt x="297243" y="76603"/>
                  <a:pt x="194423" y="141995"/>
                </a:cubicBezTo>
                <a:cubicBezTo>
                  <a:pt x="153385" y="167349"/>
                  <a:pt x="123664" y="204013"/>
                  <a:pt x="107261" y="245689"/>
                </a:cubicBezTo>
                <a:lnTo>
                  <a:pt x="37433" y="245689"/>
                </a:lnTo>
                <a:cubicBezTo>
                  <a:pt x="29407" y="239880"/>
                  <a:pt x="17541" y="231293"/>
                  <a:pt x="0" y="218598"/>
                </a:cubicBezTo>
                <a:cubicBezTo>
                  <a:pt x="0" y="218598"/>
                  <a:pt x="0" y="218598"/>
                  <a:pt x="28041" y="158810"/>
                </a:cubicBezTo>
                <a:cubicBezTo>
                  <a:pt x="28041" y="158810"/>
                  <a:pt x="28041" y="158810"/>
                  <a:pt x="91603" y="175626"/>
                </a:cubicBezTo>
                <a:cubicBezTo>
                  <a:pt x="100950" y="164415"/>
                  <a:pt x="110298" y="153205"/>
                  <a:pt x="119645" y="143864"/>
                </a:cubicBezTo>
                <a:cubicBezTo>
                  <a:pt x="119645" y="143864"/>
                  <a:pt x="119645" y="143864"/>
                  <a:pt x="91603" y="82208"/>
                </a:cubicBezTo>
                <a:cubicBezTo>
                  <a:pt x="91603" y="82208"/>
                  <a:pt x="91603" y="82208"/>
                  <a:pt x="145817" y="42972"/>
                </a:cubicBezTo>
                <a:cubicBezTo>
                  <a:pt x="145817" y="42972"/>
                  <a:pt x="145817" y="42972"/>
                  <a:pt x="192554" y="89681"/>
                </a:cubicBezTo>
                <a:cubicBezTo>
                  <a:pt x="205640" y="84076"/>
                  <a:pt x="220595" y="78471"/>
                  <a:pt x="233682" y="74734"/>
                </a:cubicBezTo>
                <a:cubicBezTo>
                  <a:pt x="233682" y="74734"/>
                  <a:pt x="233682" y="74734"/>
                  <a:pt x="237421" y="7473"/>
                </a:cubicBezTo>
                <a:cubicBezTo>
                  <a:pt x="237421" y="7473"/>
                  <a:pt x="237421" y="7473"/>
                  <a:pt x="304721" y="0"/>
                </a:cubicBezTo>
                <a:close/>
              </a:path>
            </a:pathLst>
          </a:custGeom>
          <a:solidFill>
            <a:srgbClr val="FFFFFF">
              <a:alpha val="25098"/>
            </a:srgbClr>
          </a:solidFill>
          <a:ln>
            <a:noFill/>
          </a:ln>
        </p:spPr>
        <p:txBody>
          <a:bodyPr vert="horz" wrap="square" lIns="91440" tIns="45720" rIns="91440" bIns="45720" numCol="1" anchor="t" anchorCtr="0" compatLnSpc="1"/>
          <a:lstStyle/>
          <a:p>
            <a:endParaRPr lang="zh-CN" altLang="en-US"/>
          </a:p>
        </p:txBody>
      </p:sp>
      <p:sp>
        <p:nvSpPr>
          <p:cNvPr id="61" name="Freeform 9"/>
          <p:cNvSpPr/>
          <p:nvPr userDrawn="1"/>
        </p:nvSpPr>
        <p:spPr bwMode="auto">
          <a:xfrm rot="10800000">
            <a:off x="179512" y="0"/>
            <a:ext cx="605703" cy="245689"/>
          </a:xfrm>
          <a:custGeom>
            <a:avLst/>
            <a:gdLst/>
            <a:ahLst/>
            <a:cxnLst/>
            <a:rect l="l" t="t" r="r" b="b"/>
            <a:pathLst>
              <a:path w="605703" h="245689">
                <a:moveTo>
                  <a:pt x="304721" y="0"/>
                </a:moveTo>
                <a:cubicBezTo>
                  <a:pt x="304721" y="0"/>
                  <a:pt x="304721" y="0"/>
                  <a:pt x="323416" y="61656"/>
                </a:cubicBezTo>
                <a:cubicBezTo>
                  <a:pt x="343980" y="63524"/>
                  <a:pt x="366413" y="67261"/>
                  <a:pt x="386977" y="74734"/>
                </a:cubicBezTo>
                <a:cubicBezTo>
                  <a:pt x="386977" y="74734"/>
                  <a:pt x="386977" y="74734"/>
                  <a:pt x="428105" y="20552"/>
                </a:cubicBezTo>
                <a:cubicBezTo>
                  <a:pt x="428105" y="20552"/>
                  <a:pt x="428105" y="20552"/>
                  <a:pt x="487928" y="50446"/>
                </a:cubicBezTo>
                <a:cubicBezTo>
                  <a:pt x="487928" y="50446"/>
                  <a:pt x="487928" y="50446"/>
                  <a:pt x="469233" y="112101"/>
                </a:cubicBezTo>
                <a:cubicBezTo>
                  <a:pt x="482319" y="125180"/>
                  <a:pt x="497275" y="138258"/>
                  <a:pt x="510361" y="151337"/>
                </a:cubicBezTo>
                <a:cubicBezTo>
                  <a:pt x="510361" y="151337"/>
                  <a:pt x="510361" y="151337"/>
                  <a:pt x="570184" y="128917"/>
                </a:cubicBezTo>
                <a:cubicBezTo>
                  <a:pt x="570184" y="128917"/>
                  <a:pt x="570184" y="128917"/>
                  <a:pt x="605703" y="184967"/>
                </a:cubicBezTo>
                <a:cubicBezTo>
                  <a:pt x="605703" y="184967"/>
                  <a:pt x="605703" y="184967"/>
                  <a:pt x="558967" y="226071"/>
                </a:cubicBezTo>
                <a:cubicBezTo>
                  <a:pt x="561390" y="235089"/>
                  <a:pt x="564040" y="240597"/>
                  <a:pt x="565411" y="245689"/>
                </a:cubicBezTo>
                <a:lnTo>
                  <a:pt x="513419" y="245689"/>
                </a:lnTo>
                <a:lnTo>
                  <a:pt x="499144" y="211124"/>
                </a:lnTo>
                <a:cubicBezTo>
                  <a:pt x="433713" y="108365"/>
                  <a:pt x="297243" y="76603"/>
                  <a:pt x="194423" y="141995"/>
                </a:cubicBezTo>
                <a:cubicBezTo>
                  <a:pt x="153385" y="167349"/>
                  <a:pt x="123664" y="204013"/>
                  <a:pt x="107261" y="245689"/>
                </a:cubicBezTo>
                <a:lnTo>
                  <a:pt x="37433" y="245689"/>
                </a:lnTo>
                <a:cubicBezTo>
                  <a:pt x="29407" y="239880"/>
                  <a:pt x="17541" y="231293"/>
                  <a:pt x="0" y="218598"/>
                </a:cubicBezTo>
                <a:cubicBezTo>
                  <a:pt x="0" y="218598"/>
                  <a:pt x="0" y="218598"/>
                  <a:pt x="28041" y="158810"/>
                </a:cubicBezTo>
                <a:cubicBezTo>
                  <a:pt x="28041" y="158810"/>
                  <a:pt x="28041" y="158810"/>
                  <a:pt x="91603" y="175626"/>
                </a:cubicBezTo>
                <a:cubicBezTo>
                  <a:pt x="100950" y="164415"/>
                  <a:pt x="110298" y="153205"/>
                  <a:pt x="119645" y="143864"/>
                </a:cubicBezTo>
                <a:cubicBezTo>
                  <a:pt x="119645" y="143864"/>
                  <a:pt x="119645" y="143864"/>
                  <a:pt x="91603" y="82208"/>
                </a:cubicBezTo>
                <a:cubicBezTo>
                  <a:pt x="91603" y="82208"/>
                  <a:pt x="91603" y="82208"/>
                  <a:pt x="145817" y="42972"/>
                </a:cubicBezTo>
                <a:cubicBezTo>
                  <a:pt x="145817" y="42972"/>
                  <a:pt x="145817" y="42972"/>
                  <a:pt x="192554" y="89681"/>
                </a:cubicBezTo>
                <a:cubicBezTo>
                  <a:pt x="205640" y="84076"/>
                  <a:pt x="220595" y="78471"/>
                  <a:pt x="233682" y="74734"/>
                </a:cubicBezTo>
                <a:cubicBezTo>
                  <a:pt x="233682" y="74734"/>
                  <a:pt x="233682" y="74734"/>
                  <a:pt x="237421" y="7473"/>
                </a:cubicBezTo>
                <a:cubicBezTo>
                  <a:pt x="237421" y="7473"/>
                  <a:pt x="237421" y="7473"/>
                  <a:pt x="304721" y="0"/>
                </a:cubicBezTo>
                <a:close/>
              </a:path>
            </a:pathLst>
          </a:custGeom>
          <a:solidFill>
            <a:srgbClr val="FFFFFF">
              <a:alpha val="25098"/>
            </a:srgbClr>
          </a:solidFill>
          <a:ln>
            <a:noFill/>
          </a:ln>
        </p:spPr>
        <p:txBody>
          <a:bodyPr vert="horz" wrap="square" lIns="91440" tIns="45720" rIns="91440" bIns="45720" numCol="1" anchor="t" anchorCtr="0" compatLnSpc="1"/>
          <a:lstStyle/>
          <a:p>
            <a:endParaRPr lang="zh-CN" altLang="en-US"/>
          </a:p>
        </p:txBody>
      </p:sp>
      <p:sp>
        <p:nvSpPr>
          <p:cNvPr id="62" name="矩形 61"/>
          <p:cNvSpPr/>
          <p:nvPr userDrawn="1"/>
        </p:nvSpPr>
        <p:spPr>
          <a:xfrm>
            <a:off x="0" y="411510"/>
            <a:ext cx="9144000" cy="45719"/>
          </a:xfrm>
          <a:prstGeom prst="rect">
            <a:avLst/>
          </a:prstGeom>
          <a:gradFill flip="none" rotWithShape="1">
            <a:gsLst>
              <a:gs pos="74000">
                <a:srgbClr val="1D2088"/>
              </a:gs>
              <a:gs pos="47000">
                <a:srgbClr val="00A0E9"/>
              </a:gs>
              <a:gs pos="22900">
                <a:srgbClr val="F8B62D"/>
              </a:gs>
              <a:gs pos="0">
                <a:srgbClr val="FAEE00"/>
              </a:gs>
              <a:gs pos="100000">
                <a:srgbClr val="4F2686"/>
              </a:gs>
            </a:gsLst>
            <a:lin ang="10800000" scaled="1"/>
            <a:tileRect/>
          </a:gradFill>
          <a:ln>
            <a:noFill/>
          </a:ln>
          <a:effectLst/>
        </p:spPr>
        <p:txBody>
          <a:bodyPr vert="horz" wrap="square" lIns="91440" tIns="45720" rIns="91440" bIns="45720" numCol="1" anchor="t" anchorCtr="0" compatLnSpc="1"/>
          <a:lstStyle/>
          <a:p>
            <a:endParaRPr lang="zh-CN" altLang="en-US">
              <a:solidFill>
                <a:schemeClr val="tx1"/>
              </a:solidFill>
            </a:endParaRPr>
          </a:p>
        </p:txBody>
      </p:sp>
      <p:pic>
        <p:nvPicPr>
          <p:cNvPr id="64" name="Picture 2" descr="E:\work\2014.8.1logo\logo\22-01.png"/>
          <p:cNvPicPr>
            <a:picLocks noChangeAspect="1" noChangeArrowheads="1"/>
          </p:cNvPicPr>
          <p:nvPr userDrawn="1"/>
        </p:nvPicPr>
        <p:blipFill rotWithShape="1">
          <a:blip r:embed="rId2" cstate="print">
            <a:duotone>
              <a:prstClr val="black"/>
              <a:schemeClr val="accent1">
                <a:tint val="45000"/>
                <a:satMod val="400000"/>
              </a:schemeClr>
            </a:duotone>
            <a:extLst>
              <a:ext uri="{28A0092B-C50C-407E-A947-70E740481C1C}">
                <a14:useLocalDpi xmlns="" xmlns:a14="http://schemas.microsoft.com/office/drawing/2010/main" val="0"/>
              </a:ext>
            </a:extLst>
          </a:blip>
          <a:srcRect t="23986" b="21509"/>
          <a:stretch>
            <a:fillRect/>
          </a:stretch>
        </p:blipFill>
        <p:spPr bwMode="auto">
          <a:xfrm>
            <a:off x="8369300" y="90886"/>
            <a:ext cx="625890" cy="241220"/>
          </a:xfrm>
          <a:prstGeom prst="rect">
            <a:avLst/>
          </a:prstGeom>
          <a:noFill/>
          <a:effectLst/>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2017/8/9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2017/8/9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2017/8/9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矩形 4"/>
          <p:cNvSpPr/>
          <p:nvPr userDrawn="1"/>
        </p:nvSpPr>
        <p:spPr>
          <a:xfrm>
            <a:off x="0" y="4731990"/>
            <a:ext cx="9144000" cy="411510"/>
          </a:xfrm>
          <a:prstGeom prst="rect">
            <a:avLst/>
          </a:prstGeom>
          <a:solidFill>
            <a:srgbClr val="00679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8" name="矩形 7"/>
          <p:cNvSpPr/>
          <p:nvPr userDrawn="1"/>
        </p:nvSpPr>
        <p:spPr>
          <a:xfrm>
            <a:off x="0" y="4686269"/>
            <a:ext cx="9144000" cy="45719"/>
          </a:xfrm>
          <a:prstGeom prst="rect">
            <a:avLst/>
          </a:prstGeom>
          <a:solidFill>
            <a:schemeClr val="bg1">
              <a:lumMod val="85000"/>
            </a:schemeClr>
          </a:solidFill>
          <a:ln>
            <a:noFill/>
          </a:ln>
          <a:effectLst/>
        </p:spPr>
        <p:txBody>
          <a:bodyPr vert="horz" wrap="square" lIns="91440" tIns="45720" rIns="91440" bIns="45720" numCol="1" anchor="t" anchorCtr="0" compatLnSpc="1"/>
          <a:lstStyle/>
          <a:p>
            <a:endParaRPr lang="zh-CN" altLang="en-US">
              <a:solidFill>
                <a:schemeClr val="tx1"/>
              </a:solidFill>
            </a:endParaRPr>
          </a:p>
        </p:txBody>
      </p:sp>
      <p:pic>
        <p:nvPicPr>
          <p:cNvPr id="9" name="Picture 10" descr="E:\work\2016.3.17\未标题-5.png"/>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t="14624" b="26125"/>
          <a:stretch>
            <a:fillRect/>
          </a:stretch>
        </p:blipFill>
        <p:spPr bwMode="auto">
          <a:xfrm>
            <a:off x="7836085" y="4731989"/>
            <a:ext cx="1308277" cy="41151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E:\work\2014.8.1logo\logo\22-01.png"/>
          <p:cNvPicPr>
            <a:picLocks noChangeAspect="1" noChangeArrowheads="1"/>
          </p:cNvPicPr>
          <p:nvPr userDrawn="1"/>
        </p:nvPicPr>
        <p:blipFill rotWithShape="1">
          <a:blip r:embed="rId3" cstate="print">
            <a:extLst>
              <a:ext uri="{28A0092B-C50C-407E-A947-70E740481C1C}">
                <a14:useLocalDpi xmlns="" xmlns:a14="http://schemas.microsoft.com/office/drawing/2010/main" val="0"/>
              </a:ext>
            </a:extLst>
          </a:blip>
          <a:srcRect t="23986" b="21509"/>
          <a:stretch>
            <a:fillRect/>
          </a:stretch>
        </p:blipFill>
        <p:spPr bwMode="auto">
          <a:xfrm>
            <a:off x="163711" y="4762965"/>
            <a:ext cx="936789" cy="361041"/>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nvGrpSpPr>
          <p:cNvPr id="61" name="Group 29"/>
          <p:cNvGrpSpPr>
            <a:grpSpLocks noChangeAspect="1"/>
          </p:cNvGrpSpPr>
          <p:nvPr userDrawn="1"/>
        </p:nvGrpSpPr>
        <p:grpSpPr bwMode="auto">
          <a:xfrm>
            <a:off x="113510" y="118942"/>
            <a:ext cx="857543" cy="659810"/>
            <a:chOff x="1452" y="521"/>
            <a:chExt cx="2858" cy="2199"/>
          </a:xfrm>
        </p:grpSpPr>
        <p:sp>
          <p:nvSpPr>
            <p:cNvPr id="112" name="Freeform 30"/>
            <p:cNvSpPr/>
            <p:nvPr/>
          </p:nvSpPr>
          <p:spPr bwMode="auto">
            <a:xfrm>
              <a:off x="3011" y="906"/>
              <a:ext cx="735" cy="841"/>
            </a:xfrm>
            <a:custGeom>
              <a:avLst/>
              <a:gdLst>
                <a:gd name="T0" fmla="*/ 76 w 311"/>
                <a:gd name="T1" fmla="*/ 0 h 356"/>
                <a:gd name="T2" fmla="*/ 63 w 311"/>
                <a:gd name="T3" fmla="*/ 125 h 356"/>
                <a:gd name="T4" fmla="*/ 9 w 311"/>
                <a:gd name="T5" fmla="*/ 356 h 356"/>
                <a:gd name="T6" fmla="*/ 202 w 311"/>
                <a:gd name="T7" fmla="*/ 121 h 356"/>
                <a:gd name="T8" fmla="*/ 311 w 311"/>
                <a:gd name="T9" fmla="*/ 128 h 356"/>
                <a:gd name="T10" fmla="*/ 164 w 311"/>
                <a:gd name="T11" fmla="*/ 99 h 356"/>
                <a:gd name="T12" fmla="*/ 105 w 311"/>
                <a:gd name="T13" fmla="*/ 40 h 356"/>
                <a:gd name="T14" fmla="*/ 76 w 311"/>
                <a:gd name="T15" fmla="*/ 0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56">
                  <a:moveTo>
                    <a:pt x="76" y="0"/>
                  </a:moveTo>
                  <a:cubicBezTo>
                    <a:pt x="76" y="0"/>
                    <a:pt x="126" y="57"/>
                    <a:pt x="63" y="125"/>
                  </a:cubicBezTo>
                  <a:cubicBezTo>
                    <a:pt x="0" y="194"/>
                    <a:pt x="5" y="264"/>
                    <a:pt x="9" y="356"/>
                  </a:cubicBezTo>
                  <a:cubicBezTo>
                    <a:pt x="9" y="356"/>
                    <a:pt x="16" y="134"/>
                    <a:pt x="202" y="121"/>
                  </a:cubicBezTo>
                  <a:cubicBezTo>
                    <a:pt x="202" y="121"/>
                    <a:pt x="267" y="113"/>
                    <a:pt x="311" y="128"/>
                  </a:cubicBezTo>
                  <a:cubicBezTo>
                    <a:pt x="311" y="128"/>
                    <a:pt x="264" y="94"/>
                    <a:pt x="164" y="99"/>
                  </a:cubicBezTo>
                  <a:cubicBezTo>
                    <a:pt x="164" y="99"/>
                    <a:pt x="120" y="106"/>
                    <a:pt x="105" y="40"/>
                  </a:cubicBezTo>
                  <a:cubicBezTo>
                    <a:pt x="105" y="40"/>
                    <a:pt x="102" y="14"/>
                    <a:pt x="76" y="0"/>
                  </a:cubicBezTo>
                  <a:close/>
                </a:path>
              </a:pathLst>
            </a:custGeom>
            <a:solidFill>
              <a:srgbClr val="EB9A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1"/>
            <p:cNvSpPr/>
            <p:nvPr/>
          </p:nvSpPr>
          <p:spPr bwMode="auto">
            <a:xfrm>
              <a:off x="3321" y="996"/>
              <a:ext cx="132" cy="111"/>
            </a:xfrm>
            <a:custGeom>
              <a:avLst/>
              <a:gdLst>
                <a:gd name="T0" fmla="*/ 51 w 56"/>
                <a:gd name="T1" fmla="*/ 11 h 47"/>
                <a:gd name="T2" fmla="*/ 37 w 56"/>
                <a:gd name="T3" fmla="*/ 40 h 47"/>
                <a:gd name="T4" fmla="*/ 5 w 56"/>
                <a:gd name="T5" fmla="*/ 37 h 47"/>
                <a:gd name="T6" fmla="*/ 19 w 56"/>
                <a:gd name="T7" fmla="*/ 8 h 47"/>
                <a:gd name="T8" fmla="*/ 51 w 56"/>
                <a:gd name="T9" fmla="*/ 11 h 47"/>
              </a:gdLst>
              <a:ahLst/>
              <a:cxnLst>
                <a:cxn ang="0">
                  <a:pos x="T0" y="T1"/>
                </a:cxn>
                <a:cxn ang="0">
                  <a:pos x="T2" y="T3"/>
                </a:cxn>
                <a:cxn ang="0">
                  <a:pos x="T4" y="T5"/>
                </a:cxn>
                <a:cxn ang="0">
                  <a:pos x="T6" y="T7"/>
                </a:cxn>
                <a:cxn ang="0">
                  <a:pos x="T8" y="T9"/>
                </a:cxn>
              </a:cxnLst>
              <a:rect l="0" t="0" r="r" b="b"/>
              <a:pathLst>
                <a:path w="56" h="47">
                  <a:moveTo>
                    <a:pt x="51" y="11"/>
                  </a:moveTo>
                  <a:cubicBezTo>
                    <a:pt x="56" y="20"/>
                    <a:pt x="50" y="33"/>
                    <a:pt x="37" y="40"/>
                  </a:cubicBezTo>
                  <a:cubicBezTo>
                    <a:pt x="24" y="47"/>
                    <a:pt x="10" y="46"/>
                    <a:pt x="5" y="37"/>
                  </a:cubicBezTo>
                  <a:cubicBezTo>
                    <a:pt x="0" y="28"/>
                    <a:pt x="6" y="15"/>
                    <a:pt x="19" y="8"/>
                  </a:cubicBezTo>
                  <a:cubicBezTo>
                    <a:pt x="32" y="0"/>
                    <a:pt x="46" y="2"/>
                    <a:pt x="51" y="11"/>
                  </a:cubicBezTo>
                  <a:close/>
                </a:path>
              </a:pathLst>
            </a:custGeom>
            <a:solidFill>
              <a:srgbClr val="EB9A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2"/>
            <p:cNvSpPr/>
            <p:nvPr/>
          </p:nvSpPr>
          <p:spPr bwMode="auto">
            <a:xfrm>
              <a:off x="2014" y="757"/>
              <a:ext cx="881" cy="990"/>
            </a:xfrm>
            <a:custGeom>
              <a:avLst/>
              <a:gdLst>
                <a:gd name="T0" fmla="*/ 353 w 373"/>
                <a:gd name="T1" fmla="*/ 419 h 419"/>
                <a:gd name="T2" fmla="*/ 163 w 373"/>
                <a:gd name="T3" fmla="*/ 146 h 419"/>
                <a:gd name="T4" fmla="*/ 0 w 373"/>
                <a:gd name="T5" fmla="*/ 148 h 419"/>
                <a:gd name="T6" fmla="*/ 178 w 373"/>
                <a:gd name="T7" fmla="*/ 114 h 419"/>
                <a:gd name="T8" fmla="*/ 234 w 373"/>
                <a:gd name="T9" fmla="*/ 59 h 419"/>
                <a:gd name="T10" fmla="*/ 268 w 373"/>
                <a:gd name="T11" fmla="*/ 0 h 419"/>
                <a:gd name="T12" fmla="*/ 295 w 373"/>
                <a:gd name="T13" fmla="*/ 150 h 419"/>
                <a:gd name="T14" fmla="*/ 353 w 373"/>
                <a:gd name="T15" fmla="*/ 41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419">
                  <a:moveTo>
                    <a:pt x="353" y="419"/>
                  </a:moveTo>
                  <a:cubicBezTo>
                    <a:pt x="353" y="419"/>
                    <a:pt x="371" y="198"/>
                    <a:pt x="163" y="146"/>
                  </a:cubicBezTo>
                  <a:cubicBezTo>
                    <a:pt x="163" y="146"/>
                    <a:pt x="68" y="128"/>
                    <a:pt x="0" y="148"/>
                  </a:cubicBezTo>
                  <a:cubicBezTo>
                    <a:pt x="0" y="148"/>
                    <a:pt x="52" y="121"/>
                    <a:pt x="178" y="114"/>
                  </a:cubicBezTo>
                  <a:cubicBezTo>
                    <a:pt x="178" y="114"/>
                    <a:pt x="225" y="116"/>
                    <a:pt x="234" y="59"/>
                  </a:cubicBezTo>
                  <a:cubicBezTo>
                    <a:pt x="234" y="59"/>
                    <a:pt x="237" y="22"/>
                    <a:pt x="268" y="0"/>
                  </a:cubicBezTo>
                  <a:cubicBezTo>
                    <a:pt x="268" y="0"/>
                    <a:pt x="217" y="78"/>
                    <a:pt x="295" y="150"/>
                  </a:cubicBezTo>
                  <a:cubicBezTo>
                    <a:pt x="373" y="223"/>
                    <a:pt x="364" y="367"/>
                    <a:pt x="353" y="419"/>
                  </a:cubicBezTo>
                  <a:close/>
                </a:path>
              </a:pathLst>
            </a:custGeom>
            <a:solidFill>
              <a:srgbClr val="2DACD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3"/>
            <p:cNvSpPr/>
            <p:nvPr/>
          </p:nvSpPr>
          <p:spPr bwMode="auto">
            <a:xfrm>
              <a:off x="2371" y="864"/>
              <a:ext cx="146" cy="127"/>
            </a:xfrm>
            <a:custGeom>
              <a:avLst/>
              <a:gdLst>
                <a:gd name="T0" fmla="*/ 6 w 62"/>
                <a:gd name="T1" fmla="*/ 10 h 54"/>
                <a:gd name="T2" fmla="*/ 43 w 62"/>
                <a:gd name="T3" fmla="*/ 10 h 54"/>
                <a:gd name="T4" fmla="*/ 56 w 62"/>
                <a:gd name="T5" fmla="*/ 44 h 54"/>
                <a:gd name="T6" fmla="*/ 19 w 62"/>
                <a:gd name="T7" fmla="*/ 45 h 54"/>
                <a:gd name="T8" fmla="*/ 6 w 62"/>
                <a:gd name="T9" fmla="*/ 10 h 54"/>
              </a:gdLst>
              <a:ahLst/>
              <a:cxnLst>
                <a:cxn ang="0">
                  <a:pos x="T0" y="T1"/>
                </a:cxn>
                <a:cxn ang="0">
                  <a:pos x="T2" y="T3"/>
                </a:cxn>
                <a:cxn ang="0">
                  <a:pos x="T4" y="T5"/>
                </a:cxn>
                <a:cxn ang="0">
                  <a:pos x="T6" y="T7"/>
                </a:cxn>
                <a:cxn ang="0">
                  <a:pos x="T8" y="T9"/>
                </a:cxn>
              </a:cxnLst>
              <a:rect l="0" t="0" r="r" b="b"/>
              <a:pathLst>
                <a:path w="62" h="54">
                  <a:moveTo>
                    <a:pt x="6" y="10"/>
                  </a:moveTo>
                  <a:cubicBezTo>
                    <a:pt x="13" y="1"/>
                    <a:pt x="29" y="0"/>
                    <a:pt x="43" y="10"/>
                  </a:cubicBezTo>
                  <a:cubicBezTo>
                    <a:pt x="57" y="19"/>
                    <a:pt x="62" y="35"/>
                    <a:pt x="56" y="44"/>
                  </a:cubicBezTo>
                  <a:cubicBezTo>
                    <a:pt x="49" y="54"/>
                    <a:pt x="33" y="54"/>
                    <a:pt x="19" y="45"/>
                  </a:cubicBezTo>
                  <a:cubicBezTo>
                    <a:pt x="5" y="35"/>
                    <a:pt x="0" y="20"/>
                    <a:pt x="6" y="10"/>
                  </a:cubicBezTo>
                  <a:close/>
                </a:path>
              </a:pathLst>
            </a:custGeom>
            <a:solidFill>
              <a:srgbClr val="2DACD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4"/>
            <p:cNvSpPr/>
            <p:nvPr/>
          </p:nvSpPr>
          <p:spPr bwMode="auto">
            <a:xfrm>
              <a:off x="2728" y="521"/>
              <a:ext cx="876" cy="1179"/>
            </a:xfrm>
            <a:custGeom>
              <a:avLst/>
              <a:gdLst>
                <a:gd name="T0" fmla="*/ 105 w 371"/>
                <a:gd name="T1" fmla="*/ 499 h 499"/>
                <a:gd name="T2" fmla="*/ 69 w 371"/>
                <a:gd name="T3" fmla="*/ 179 h 499"/>
                <a:gd name="T4" fmla="*/ 0 w 371"/>
                <a:gd name="T5" fmla="*/ 0 h 499"/>
                <a:gd name="T6" fmla="*/ 76 w 371"/>
                <a:gd name="T7" fmla="*/ 53 h 499"/>
                <a:gd name="T8" fmla="*/ 161 w 371"/>
                <a:gd name="T9" fmla="*/ 87 h 499"/>
                <a:gd name="T10" fmla="*/ 237 w 371"/>
                <a:gd name="T11" fmla="*/ 67 h 499"/>
                <a:gd name="T12" fmla="*/ 371 w 371"/>
                <a:gd name="T13" fmla="*/ 47 h 499"/>
                <a:gd name="T14" fmla="*/ 125 w 371"/>
                <a:gd name="T15" fmla="*/ 223 h 499"/>
                <a:gd name="T16" fmla="*/ 105 w 371"/>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499">
                  <a:moveTo>
                    <a:pt x="105" y="499"/>
                  </a:moveTo>
                  <a:cubicBezTo>
                    <a:pt x="105" y="499"/>
                    <a:pt x="38" y="333"/>
                    <a:pt x="69" y="179"/>
                  </a:cubicBezTo>
                  <a:cubicBezTo>
                    <a:pt x="97" y="39"/>
                    <a:pt x="0" y="0"/>
                    <a:pt x="0" y="0"/>
                  </a:cubicBezTo>
                  <a:cubicBezTo>
                    <a:pt x="0" y="0"/>
                    <a:pt x="34" y="2"/>
                    <a:pt x="76" y="53"/>
                  </a:cubicBezTo>
                  <a:cubicBezTo>
                    <a:pt x="117" y="105"/>
                    <a:pt x="133" y="92"/>
                    <a:pt x="161" y="87"/>
                  </a:cubicBezTo>
                  <a:cubicBezTo>
                    <a:pt x="161" y="87"/>
                    <a:pt x="214" y="74"/>
                    <a:pt x="237" y="67"/>
                  </a:cubicBezTo>
                  <a:cubicBezTo>
                    <a:pt x="259" y="60"/>
                    <a:pt x="347" y="38"/>
                    <a:pt x="371" y="47"/>
                  </a:cubicBezTo>
                  <a:cubicBezTo>
                    <a:pt x="371" y="47"/>
                    <a:pt x="202" y="68"/>
                    <a:pt x="125" y="223"/>
                  </a:cubicBezTo>
                  <a:cubicBezTo>
                    <a:pt x="125" y="223"/>
                    <a:pt x="75" y="295"/>
                    <a:pt x="105" y="499"/>
                  </a:cubicBezTo>
                  <a:close/>
                </a:path>
              </a:pathLst>
            </a:custGeom>
            <a:solidFill>
              <a:srgbClr val="901C83"/>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Oval 35"/>
            <p:cNvSpPr>
              <a:spLocks noChangeArrowheads="1"/>
            </p:cNvSpPr>
            <p:nvPr/>
          </p:nvSpPr>
          <p:spPr bwMode="auto">
            <a:xfrm>
              <a:off x="2983" y="535"/>
              <a:ext cx="165" cy="166"/>
            </a:xfrm>
            <a:prstGeom prst="ellipse">
              <a:avLst/>
            </a:prstGeom>
            <a:solidFill>
              <a:srgbClr val="901C83"/>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6"/>
            <p:cNvSpPr/>
            <p:nvPr/>
          </p:nvSpPr>
          <p:spPr bwMode="auto">
            <a:xfrm>
              <a:off x="2187" y="1116"/>
              <a:ext cx="1438" cy="974"/>
            </a:xfrm>
            <a:custGeom>
              <a:avLst/>
              <a:gdLst>
                <a:gd name="T0" fmla="*/ 533 w 609"/>
                <a:gd name="T1" fmla="*/ 207 h 412"/>
                <a:gd name="T2" fmla="*/ 593 w 609"/>
                <a:gd name="T3" fmla="*/ 212 h 412"/>
                <a:gd name="T4" fmla="*/ 609 w 609"/>
                <a:gd name="T5" fmla="*/ 151 h 412"/>
                <a:gd name="T6" fmla="*/ 552 w 609"/>
                <a:gd name="T7" fmla="*/ 125 h 412"/>
                <a:gd name="T8" fmla="*/ 551 w 609"/>
                <a:gd name="T9" fmla="*/ 120 h 412"/>
                <a:gd name="T10" fmla="*/ 549 w 609"/>
                <a:gd name="T11" fmla="*/ 77 h 412"/>
                <a:gd name="T12" fmla="*/ 552 w 609"/>
                <a:gd name="T13" fmla="*/ 76 h 412"/>
                <a:gd name="T14" fmla="*/ 601 w 609"/>
                <a:gd name="T15" fmla="*/ 62 h 412"/>
                <a:gd name="T16" fmla="*/ 596 w 609"/>
                <a:gd name="T17" fmla="*/ 40 h 412"/>
                <a:gd name="T18" fmla="*/ 505 w 609"/>
                <a:gd name="T19" fmla="*/ 59 h 412"/>
                <a:gd name="T20" fmla="*/ 356 w 609"/>
                <a:gd name="T21" fmla="*/ 305 h 412"/>
                <a:gd name="T22" fmla="*/ 104 w 609"/>
                <a:gd name="T23" fmla="*/ 157 h 412"/>
                <a:gd name="T24" fmla="*/ 115 w 609"/>
                <a:gd name="T25" fmla="*/ 24 h 412"/>
                <a:gd name="T26" fmla="*/ 15 w 609"/>
                <a:gd name="T27" fmla="*/ 0 h 412"/>
                <a:gd name="T28" fmla="*/ 0 w 609"/>
                <a:gd name="T29" fmla="*/ 60 h 412"/>
                <a:gd name="T30" fmla="*/ 56 w 609"/>
                <a:gd name="T31" fmla="*/ 87 h 412"/>
                <a:gd name="T32" fmla="*/ 56 w 609"/>
                <a:gd name="T33" fmla="*/ 127 h 412"/>
                <a:gd name="T34" fmla="*/ 55 w 609"/>
                <a:gd name="T35" fmla="*/ 128 h 412"/>
                <a:gd name="T36" fmla="*/ 2 w 609"/>
                <a:gd name="T37" fmla="*/ 151 h 412"/>
                <a:gd name="T38" fmla="*/ 17 w 609"/>
                <a:gd name="T39" fmla="*/ 211 h 412"/>
                <a:gd name="T40" fmla="*/ 78 w 609"/>
                <a:gd name="T41" fmla="*/ 208 h 412"/>
                <a:gd name="T42" fmla="*/ 104 w 609"/>
                <a:gd name="T43" fmla="*/ 253 h 412"/>
                <a:gd name="T44" fmla="*/ 103 w 609"/>
                <a:gd name="T45" fmla="*/ 254 h 412"/>
                <a:gd name="T46" fmla="*/ 69 w 609"/>
                <a:gd name="T47" fmla="*/ 304 h 412"/>
                <a:gd name="T48" fmla="*/ 114 w 609"/>
                <a:gd name="T49" fmla="*/ 347 h 412"/>
                <a:gd name="T50" fmla="*/ 165 w 609"/>
                <a:gd name="T51" fmla="*/ 312 h 412"/>
                <a:gd name="T52" fmla="*/ 219 w 609"/>
                <a:gd name="T53" fmla="*/ 339 h 412"/>
                <a:gd name="T54" fmla="*/ 218 w 609"/>
                <a:gd name="T55" fmla="*/ 341 h 412"/>
                <a:gd name="T56" fmla="*/ 218 w 609"/>
                <a:gd name="T57" fmla="*/ 401 h 412"/>
                <a:gd name="T58" fmla="*/ 279 w 609"/>
                <a:gd name="T59" fmla="*/ 412 h 412"/>
                <a:gd name="T60" fmla="*/ 302 w 609"/>
                <a:gd name="T61" fmla="*/ 354 h 412"/>
                <a:gd name="T62" fmla="*/ 302 w 609"/>
                <a:gd name="T63" fmla="*/ 354 h 412"/>
                <a:gd name="T64" fmla="*/ 341 w 609"/>
                <a:gd name="T65" fmla="*/ 352 h 412"/>
                <a:gd name="T66" fmla="*/ 342 w 609"/>
                <a:gd name="T67" fmla="*/ 353 h 412"/>
                <a:gd name="T68" fmla="*/ 370 w 609"/>
                <a:gd name="T69" fmla="*/ 406 h 412"/>
                <a:gd name="T70" fmla="*/ 429 w 609"/>
                <a:gd name="T71" fmla="*/ 387 h 412"/>
                <a:gd name="T72" fmla="*/ 422 w 609"/>
                <a:gd name="T73" fmla="*/ 325 h 412"/>
                <a:gd name="T74" fmla="*/ 421 w 609"/>
                <a:gd name="T75" fmla="*/ 325 h 412"/>
                <a:gd name="T76" fmla="*/ 455 w 609"/>
                <a:gd name="T77" fmla="*/ 303 h 412"/>
                <a:gd name="T78" fmla="*/ 456 w 609"/>
                <a:gd name="T79" fmla="*/ 305 h 412"/>
                <a:gd name="T80" fmla="*/ 507 w 609"/>
                <a:gd name="T81" fmla="*/ 338 h 412"/>
                <a:gd name="T82" fmla="*/ 549 w 609"/>
                <a:gd name="T83" fmla="*/ 292 h 412"/>
                <a:gd name="T84" fmla="*/ 513 w 609"/>
                <a:gd name="T85" fmla="*/ 242 h 412"/>
                <a:gd name="T86" fmla="*/ 512 w 609"/>
                <a:gd name="T87" fmla="*/ 241 h 412"/>
                <a:gd name="T88" fmla="*/ 531 w 609"/>
                <a:gd name="T89" fmla="*/ 206 h 412"/>
                <a:gd name="T90" fmla="*/ 533 w 609"/>
                <a:gd name="T91" fmla="*/ 2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9" h="412">
                  <a:moveTo>
                    <a:pt x="533" y="207"/>
                  </a:moveTo>
                  <a:cubicBezTo>
                    <a:pt x="593" y="212"/>
                    <a:pt x="593" y="212"/>
                    <a:pt x="593" y="212"/>
                  </a:cubicBezTo>
                  <a:cubicBezTo>
                    <a:pt x="609" y="151"/>
                    <a:pt x="609" y="151"/>
                    <a:pt x="609" y="151"/>
                  </a:cubicBezTo>
                  <a:cubicBezTo>
                    <a:pt x="552" y="125"/>
                    <a:pt x="552" y="125"/>
                    <a:pt x="552" y="125"/>
                  </a:cubicBezTo>
                  <a:cubicBezTo>
                    <a:pt x="551" y="120"/>
                    <a:pt x="551" y="120"/>
                    <a:pt x="551" y="120"/>
                  </a:cubicBezTo>
                  <a:cubicBezTo>
                    <a:pt x="552" y="107"/>
                    <a:pt x="552" y="97"/>
                    <a:pt x="549" y="77"/>
                  </a:cubicBezTo>
                  <a:cubicBezTo>
                    <a:pt x="552" y="76"/>
                    <a:pt x="552" y="76"/>
                    <a:pt x="552" y="76"/>
                  </a:cubicBezTo>
                  <a:cubicBezTo>
                    <a:pt x="601" y="62"/>
                    <a:pt x="601" y="62"/>
                    <a:pt x="601" y="62"/>
                  </a:cubicBezTo>
                  <a:cubicBezTo>
                    <a:pt x="596" y="40"/>
                    <a:pt x="596" y="40"/>
                    <a:pt x="596" y="40"/>
                  </a:cubicBezTo>
                  <a:cubicBezTo>
                    <a:pt x="553" y="39"/>
                    <a:pt x="518" y="53"/>
                    <a:pt x="505" y="59"/>
                  </a:cubicBezTo>
                  <a:cubicBezTo>
                    <a:pt x="530" y="167"/>
                    <a:pt x="464" y="277"/>
                    <a:pt x="356" y="305"/>
                  </a:cubicBezTo>
                  <a:cubicBezTo>
                    <a:pt x="245" y="334"/>
                    <a:pt x="133" y="268"/>
                    <a:pt x="104" y="157"/>
                  </a:cubicBezTo>
                  <a:cubicBezTo>
                    <a:pt x="92" y="111"/>
                    <a:pt x="97" y="64"/>
                    <a:pt x="115" y="24"/>
                  </a:cubicBezTo>
                  <a:cubicBezTo>
                    <a:pt x="83" y="7"/>
                    <a:pt x="35" y="2"/>
                    <a:pt x="15" y="0"/>
                  </a:cubicBezTo>
                  <a:cubicBezTo>
                    <a:pt x="0" y="60"/>
                    <a:pt x="0" y="60"/>
                    <a:pt x="0" y="60"/>
                  </a:cubicBezTo>
                  <a:cubicBezTo>
                    <a:pt x="56" y="87"/>
                    <a:pt x="56" y="87"/>
                    <a:pt x="56" y="87"/>
                  </a:cubicBezTo>
                  <a:cubicBezTo>
                    <a:pt x="55" y="100"/>
                    <a:pt x="54" y="107"/>
                    <a:pt x="56" y="127"/>
                  </a:cubicBezTo>
                  <a:cubicBezTo>
                    <a:pt x="55" y="128"/>
                    <a:pt x="55" y="128"/>
                    <a:pt x="55" y="128"/>
                  </a:cubicBezTo>
                  <a:cubicBezTo>
                    <a:pt x="2" y="151"/>
                    <a:pt x="2" y="151"/>
                    <a:pt x="2" y="151"/>
                  </a:cubicBezTo>
                  <a:cubicBezTo>
                    <a:pt x="17" y="211"/>
                    <a:pt x="17" y="211"/>
                    <a:pt x="17" y="211"/>
                  </a:cubicBezTo>
                  <a:cubicBezTo>
                    <a:pt x="78" y="208"/>
                    <a:pt x="78" y="208"/>
                    <a:pt x="78" y="208"/>
                  </a:cubicBezTo>
                  <a:cubicBezTo>
                    <a:pt x="85" y="224"/>
                    <a:pt x="94" y="239"/>
                    <a:pt x="104" y="253"/>
                  </a:cubicBezTo>
                  <a:cubicBezTo>
                    <a:pt x="103" y="254"/>
                    <a:pt x="103" y="254"/>
                    <a:pt x="103" y="254"/>
                  </a:cubicBezTo>
                  <a:cubicBezTo>
                    <a:pt x="69" y="304"/>
                    <a:pt x="69" y="304"/>
                    <a:pt x="69" y="304"/>
                  </a:cubicBezTo>
                  <a:cubicBezTo>
                    <a:pt x="114" y="347"/>
                    <a:pt x="114" y="347"/>
                    <a:pt x="114" y="347"/>
                  </a:cubicBezTo>
                  <a:cubicBezTo>
                    <a:pt x="165" y="312"/>
                    <a:pt x="165" y="312"/>
                    <a:pt x="165" y="312"/>
                  </a:cubicBezTo>
                  <a:cubicBezTo>
                    <a:pt x="182" y="323"/>
                    <a:pt x="200" y="332"/>
                    <a:pt x="219" y="339"/>
                  </a:cubicBezTo>
                  <a:cubicBezTo>
                    <a:pt x="218" y="341"/>
                    <a:pt x="218" y="341"/>
                    <a:pt x="218" y="341"/>
                  </a:cubicBezTo>
                  <a:cubicBezTo>
                    <a:pt x="218" y="401"/>
                    <a:pt x="218" y="401"/>
                    <a:pt x="218" y="401"/>
                  </a:cubicBezTo>
                  <a:cubicBezTo>
                    <a:pt x="279" y="412"/>
                    <a:pt x="279" y="412"/>
                    <a:pt x="279" y="412"/>
                  </a:cubicBezTo>
                  <a:cubicBezTo>
                    <a:pt x="302" y="354"/>
                    <a:pt x="302" y="354"/>
                    <a:pt x="302" y="354"/>
                  </a:cubicBezTo>
                  <a:cubicBezTo>
                    <a:pt x="302" y="354"/>
                    <a:pt x="302" y="354"/>
                    <a:pt x="302" y="354"/>
                  </a:cubicBezTo>
                  <a:cubicBezTo>
                    <a:pt x="315" y="354"/>
                    <a:pt x="328" y="354"/>
                    <a:pt x="341" y="352"/>
                  </a:cubicBezTo>
                  <a:cubicBezTo>
                    <a:pt x="342" y="353"/>
                    <a:pt x="342" y="353"/>
                    <a:pt x="342" y="353"/>
                  </a:cubicBezTo>
                  <a:cubicBezTo>
                    <a:pt x="370" y="406"/>
                    <a:pt x="370" y="406"/>
                    <a:pt x="370" y="406"/>
                  </a:cubicBezTo>
                  <a:cubicBezTo>
                    <a:pt x="429" y="387"/>
                    <a:pt x="429" y="387"/>
                    <a:pt x="429" y="387"/>
                  </a:cubicBezTo>
                  <a:cubicBezTo>
                    <a:pt x="422" y="325"/>
                    <a:pt x="422" y="325"/>
                    <a:pt x="422" y="325"/>
                  </a:cubicBezTo>
                  <a:cubicBezTo>
                    <a:pt x="421" y="325"/>
                    <a:pt x="421" y="325"/>
                    <a:pt x="421" y="325"/>
                  </a:cubicBezTo>
                  <a:cubicBezTo>
                    <a:pt x="433" y="318"/>
                    <a:pt x="444" y="311"/>
                    <a:pt x="455" y="303"/>
                  </a:cubicBezTo>
                  <a:cubicBezTo>
                    <a:pt x="456" y="305"/>
                    <a:pt x="456" y="305"/>
                    <a:pt x="456" y="305"/>
                  </a:cubicBezTo>
                  <a:cubicBezTo>
                    <a:pt x="507" y="338"/>
                    <a:pt x="507" y="338"/>
                    <a:pt x="507" y="338"/>
                  </a:cubicBezTo>
                  <a:cubicBezTo>
                    <a:pt x="549" y="292"/>
                    <a:pt x="549" y="292"/>
                    <a:pt x="549" y="292"/>
                  </a:cubicBezTo>
                  <a:cubicBezTo>
                    <a:pt x="513" y="242"/>
                    <a:pt x="513" y="242"/>
                    <a:pt x="513" y="242"/>
                  </a:cubicBezTo>
                  <a:cubicBezTo>
                    <a:pt x="512" y="241"/>
                    <a:pt x="512" y="241"/>
                    <a:pt x="512" y="241"/>
                  </a:cubicBezTo>
                  <a:cubicBezTo>
                    <a:pt x="519" y="230"/>
                    <a:pt x="526" y="219"/>
                    <a:pt x="531" y="206"/>
                  </a:cubicBezTo>
                  <a:lnTo>
                    <a:pt x="533" y="207"/>
                  </a:lnTo>
                  <a:close/>
                </a:path>
              </a:pathLst>
            </a:custGeom>
            <a:solidFill>
              <a:srgbClr val="00679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7"/>
            <p:cNvSpPr>
              <a:spLocks noEditPoints="1"/>
            </p:cNvSpPr>
            <p:nvPr/>
          </p:nvSpPr>
          <p:spPr bwMode="auto">
            <a:xfrm>
              <a:off x="1452" y="2276"/>
              <a:ext cx="257" cy="260"/>
            </a:xfrm>
            <a:custGeom>
              <a:avLst/>
              <a:gdLst>
                <a:gd name="T0" fmla="*/ 0 w 109"/>
                <a:gd name="T1" fmla="*/ 108 h 110"/>
                <a:gd name="T2" fmla="*/ 12 w 109"/>
                <a:gd name="T3" fmla="*/ 61 h 110"/>
                <a:gd name="T4" fmla="*/ 25 w 109"/>
                <a:gd name="T5" fmla="*/ 61 h 110"/>
                <a:gd name="T6" fmla="*/ 15 w 109"/>
                <a:gd name="T7" fmla="*/ 108 h 110"/>
                <a:gd name="T8" fmla="*/ 0 w 109"/>
                <a:gd name="T9" fmla="*/ 108 h 110"/>
                <a:gd name="T10" fmla="*/ 10 w 109"/>
                <a:gd name="T11" fmla="*/ 26 h 110"/>
                <a:gd name="T12" fmla="*/ 2 w 109"/>
                <a:gd name="T13" fmla="*/ 2 h 110"/>
                <a:gd name="T14" fmla="*/ 16 w 109"/>
                <a:gd name="T15" fmla="*/ 2 h 110"/>
                <a:gd name="T16" fmla="*/ 24 w 109"/>
                <a:gd name="T17" fmla="*/ 26 h 110"/>
                <a:gd name="T18" fmla="*/ 10 w 109"/>
                <a:gd name="T19" fmla="*/ 26 h 110"/>
                <a:gd name="T20" fmla="*/ 12 w 109"/>
                <a:gd name="T21" fmla="*/ 55 h 110"/>
                <a:gd name="T22" fmla="*/ 3 w 109"/>
                <a:gd name="T23" fmla="*/ 31 h 110"/>
                <a:gd name="T24" fmla="*/ 17 w 109"/>
                <a:gd name="T25" fmla="*/ 31 h 110"/>
                <a:gd name="T26" fmla="*/ 25 w 109"/>
                <a:gd name="T27" fmla="*/ 55 h 110"/>
                <a:gd name="T28" fmla="*/ 12 w 109"/>
                <a:gd name="T29" fmla="*/ 55 h 110"/>
                <a:gd name="T30" fmla="*/ 27 w 109"/>
                <a:gd name="T31" fmla="*/ 110 h 110"/>
                <a:gd name="T32" fmla="*/ 27 w 109"/>
                <a:gd name="T33" fmla="*/ 99 h 110"/>
                <a:gd name="T34" fmla="*/ 60 w 109"/>
                <a:gd name="T35" fmla="*/ 23 h 110"/>
                <a:gd name="T36" fmla="*/ 45 w 109"/>
                <a:gd name="T37" fmla="*/ 23 h 110"/>
                <a:gd name="T38" fmla="*/ 45 w 109"/>
                <a:gd name="T39" fmla="*/ 37 h 110"/>
                <a:gd name="T40" fmla="*/ 31 w 109"/>
                <a:gd name="T41" fmla="*/ 37 h 110"/>
                <a:gd name="T42" fmla="*/ 31 w 109"/>
                <a:gd name="T43" fmla="*/ 13 h 110"/>
                <a:gd name="T44" fmla="*/ 60 w 109"/>
                <a:gd name="T45" fmla="*/ 13 h 110"/>
                <a:gd name="T46" fmla="*/ 60 w 109"/>
                <a:gd name="T47" fmla="*/ 0 h 110"/>
                <a:gd name="T48" fmla="*/ 75 w 109"/>
                <a:gd name="T49" fmla="*/ 0 h 110"/>
                <a:gd name="T50" fmla="*/ 75 w 109"/>
                <a:gd name="T51" fmla="*/ 11 h 110"/>
                <a:gd name="T52" fmla="*/ 75 w 109"/>
                <a:gd name="T53" fmla="*/ 13 h 110"/>
                <a:gd name="T54" fmla="*/ 107 w 109"/>
                <a:gd name="T55" fmla="*/ 13 h 110"/>
                <a:gd name="T56" fmla="*/ 107 w 109"/>
                <a:gd name="T57" fmla="*/ 37 h 110"/>
                <a:gd name="T58" fmla="*/ 93 w 109"/>
                <a:gd name="T59" fmla="*/ 37 h 110"/>
                <a:gd name="T60" fmla="*/ 93 w 109"/>
                <a:gd name="T61" fmla="*/ 23 h 110"/>
                <a:gd name="T62" fmla="*/ 75 w 109"/>
                <a:gd name="T63" fmla="*/ 23 h 110"/>
                <a:gd name="T64" fmla="*/ 72 w 109"/>
                <a:gd name="T65" fmla="*/ 48 h 110"/>
                <a:gd name="T66" fmla="*/ 82 w 109"/>
                <a:gd name="T67" fmla="*/ 48 h 110"/>
                <a:gd name="T68" fmla="*/ 82 w 109"/>
                <a:gd name="T69" fmla="*/ 91 h 110"/>
                <a:gd name="T70" fmla="*/ 90 w 109"/>
                <a:gd name="T71" fmla="*/ 98 h 110"/>
                <a:gd name="T72" fmla="*/ 98 w 109"/>
                <a:gd name="T73" fmla="*/ 91 h 110"/>
                <a:gd name="T74" fmla="*/ 98 w 109"/>
                <a:gd name="T75" fmla="*/ 87 h 110"/>
                <a:gd name="T76" fmla="*/ 109 w 109"/>
                <a:gd name="T77" fmla="*/ 87 h 110"/>
                <a:gd name="T78" fmla="*/ 109 w 109"/>
                <a:gd name="T79" fmla="*/ 94 h 110"/>
                <a:gd name="T80" fmla="*/ 93 w 109"/>
                <a:gd name="T81" fmla="*/ 107 h 110"/>
                <a:gd name="T82" fmla="*/ 84 w 109"/>
                <a:gd name="T83" fmla="*/ 107 h 110"/>
                <a:gd name="T84" fmla="*/ 68 w 109"/>
                <a:gd name="T85" fmla="*/ 91 h 110"/>
                <a:gd name="T86" fmla="*/ 68 w 109"/>
                <a:gd name="T87" fmla="*/ 64 h 110"/>
                <a:gd name="T88" fmla="*/ 27 w 109"/>
                <a:gd name="T8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10">
                  <a:moveTo>
                    <a:pt x="0" y="108"/>
                  </a:moveTo>
                  <a:cubicBezTo>
                    <a:pt x="7" y="94"/>
                    <a:pt x="11" y="78"/>
                    <a:pt x="12" y="61"/>
                  </a:cubicBezTo>
                  <a:cubicBezTo>
                    <a:pt x="25" y="61"/>
                    <a:pt x="25" y="61"/>
                    <a:pt x="25" y="61"/>
                  </a:cubicBezTo>
                  <a:cubicBezTo>
                    <a:pt x="24" y="78"/>
                    <a:pt x="21" y="94"/>
                    <a:pt x="15" y="108"/>
                  </a:cubicBezTo>
                  <a:lnTo>
                    <a:pt x="0" y="108"/>
                  </a:lnTo>
                  <a:close/>
                  <a:moveTo>
                    <a:pt x="10" y="26"/>
                  </a:moveTo>
                  <a:cubicBezTo>
                    <a:pt x="8" y="17"/>
                    <a:pt x="5" y="9"/>
                    <a:pt x="2" y="2"/>
                  </a:cubicBezTo>
                  <a:cubicBezTo>
                    <a:pt x="16" y="2"/>
                    <a:pt x="16" y="2"/>
                    <a:pt x="16" y="2"/>
                  </a:cubicBezTo>
                  <a:cubicBezTo>
                    <a:pt x="20" y="10"/>
                    <a:pt x="22" y="18"/>
                    <a:pt x="24" y="26"/>
                  </a:cubicBezTo>
                  <a:lnTo>
                    <a:pt x="10" y="26"/>
                  </a:lnTo>
                  <a:close/>
                  <a:moveTo>
                    <a:pt x="12" y="55"/>
                  </a:moveTo>
                  <a:cubicBezTo>
                    <a:pt x="10" y="48"/>
                    <a:pt x="7" y="40"/>
                    <a:pt x="3" y="31"/>
                  </a:cubicBezTo>
                  <a:cubicBezTo>
                    <a:pt x="17" y="31"/>
                    <a:pt x="17" y="31"/>
                    <a:pt x="17" y="31"/>
                  </a:cubicBezTo>
                  <a:cubicBezTo>
                    <a:pt x="21" y="39"/>
                    <a:pt x="23" y="47"/>
                    <a:pt x="25" y="55"/>
                  </a:cubicBezTo>
                  <a:lnTo>
                    <a:pt x="12" y="55"/>
                  </a:lnTo>
                  <a:close/>
                  <a:moveTo>
                    <a:pt x="27" y="110"/>
                  </a:moveTo>
                  <a:cubicBezTo>
                    <a:pt x="27" y="99"/>
                    <a:pt x="27" y="99"/>
                    <a:pt x="27" y="99"/>
                  </a:cubicBezTo>
                  <a:cubicBezTo>
                    <a:pt x="49" y="79"/>
                    <a:pt x="60" y="54"/>
                    <a:pt x="60" y="23"/>
                  </a:cubicBezTo>
                  <a:cubicBezTo>
                    <a:pt x="45" y="23"/>
                    <a:pt x="45" y="23"/>
                    <a:pt x="45" y="23"/>
                  </a:cubicBezTo>
                  <a:cubicBezTo>
                    <a:pt x="45" y="37"/>
                    <a:pt x="45" y="37"/>
                    <a:pt x="45" y="37"/>
                  </a:cubicBezTo>
                  <a:cubicBezTo>
                    <a:pt x="31" y="37"/>
                    <a:pt x="31" y="37"/>
                    <a:pt x="31" y="37"/>
                  </a:cubicBezTo>
                  <a:cubicBezTo>
                    <a:pt x="31" y="13"/>
                    <a:pt x="31" y="13"/>
                    <a:pt x="31" y="13"/>
                  </a:cubicBezTo>
                  <a:cubicBezTo>
                    <a:pt x="60" y="13"/>
                    <a:pt x="60" y="13"/>
                    <a:pt x="60" y="13"/>
                  </a:cubicBezTo>
                  <a:cubicBezTo>
                    <a:pt x="60" y="0"/>
                    <a:pt x="60" y="0"/>
                    <a:pt x="60" y="0"/>
                  </a:cubicBezTo>
                  <a:cubicBezTo>
                    <a:pt x="75" y="0"/>
                    <a:pt x="75" y="0"/>
                    <a:pt x="75" y="0"/>
                  </a:cubicBezTo>
                  <a:cubicBezTo>
                    <a:pt x="75" y="11"/>
                    <a:pt x="75" y="11"/>
                    <a:pt x="75" y="11"/>
                  </a:cubicBezTo>
                  <a:cubicBezTo>
                    <a:pt x="75" y="13"/>
                    <a:pt x="75" y="13"/>
                    <a:pt x="75" y="13"/>
                  </a:cubicBezTo>
                  <a:cubicBezTo>
                    <a:pt x="107" y="13"/>
                    <a:pt x="107" y="13"/>
                    <a:pt x="107" y="13"/>
                  </a:cubicBezTo>
                  <a:cubicBezTo>
                    <a:pt x="107" y="37"/>
                    <a:pt x="107" y="37"/>
                    <a:pt x="107" y="37"/>
                  </a:cubicBezTo>
                  <a:cubicBezTo>
                    <a:pt x="93" y="37"/>
                    <a:pt x="93" y="37"/>
                    <a:pt x="93" y="37"/>
                  </a:cubicBezTo>
                  <a:cubicBezTo>
                    <a:pt x="93" y="23"/>
                    <a:pt x="93" y="23"/>
                    <a:pt x="93" y="23"/>
                  </a:cubicBezTo>
                  <a:cubicBezTo>
                    <a:pt x="75" y="23"/>
                    <a:pt x="75" y="23"/>
                    <a:pt x="75" y="23"/>
                  </a:cubicBezTo>
                  <a:cubicBezTo>
                    <a:pt x="74" y="32"/>
                    <a:pt x="73" y="41"/>
                    <a:pt x="72" y="48"/>
                  </a:cubicBezTo>
                  <a:cubicBezTo>
                    <a:pt x="82" y="48"/>
                    <a:pt x="82" y="48"/>
                    <a:pt x="82" y="48"/>
                  </a:cubicBezTo>
                  <a:cubicBezTo>
                    <a:pt x="82" y="91"/>
                    <a:pt x="82" y="91"/>
                    <a:pt x="82" y="91"/>
                  </a:cubicBezTo>
                  <a:cubicBezTo>
                    <a:pt x="82" y="96"/>
                    <a:pt x="85" y="98"/>
                    <a:pt x="90" y="98"/>
                  </a:cubicBezTo>
                  <a:cubicBezTo>
                    <a:pt x="96" y="98"/>
                    <a:pt x="98" y="96"/>
                    <a:pt x="98" y="91"/>
                  </a:cubicBezTo>
                  <a:cubicBezTo>
                    <a:pt x="98" y="87"/>
                    <a:pt x="98" y="87"/>
                    <a:pt x="98" y="87"/>
                  </a:cubicBezTo>
                  <a:cubicBezTo>
                    <a:pt x="109" y="87"/>
                    <a:pt x="109" y="87"/>
                    <a:pt x="109" y="87"/>
                  </a:cubicBezTo>
                  <a:cubicBezTo>
                    <a:pt x="109" y="94"/>
                    <a:pt x="109" y="94"/>
                    <a:pt x="109" y="94"/>
                  </a:cubicBezTo>
                  <a:cubicBezTo>
                    <a:pt x="109" y="103"/>
                    <a:pt x="104" y="107"/>
                    <a:pt x="93" y="107"/>
                  </a:cubicBezTo>
                  <a:cubicBezTo>
                    <a:pt x="84" y="107"/>
                    <a:pt x="84" y="107"/>
                    <a:pt x="84" y="107"/>
                  </a:cubicBezTo>
                  <a:cubicBezTo>
                    <a:pt x="73" y="107"/>
                    <a:pt x="68" y="102"/>
                    <a:pt x="68" y="91"/>
                  </a:cubicBezTo>
                  <a:cubicBezTo>
                    <a:pt x="68" y="64"/>
                    <a:pt x="68" y="64"/>
                    <a:pt x="68" y="64"/>
                  </a:cubicBezTo>
                  <a:cubicBezTo>
                    <a:pt x="62" y="80"/>
                    <a:pt x="48" y="96"/>
                    <a:pt x="27" y="11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8"/>
            <p:cNvSpPr>
              <a:spLocks noEditPoints="1"/>
            </p:cNvSpPr>
            <p:nvPr/>
          </p:nvSpPr>
          <p:spPr bwMode="auto">
            <a:xfrm>
              <a:off x="1747" y="2288"/>
              <a:ext cx="244" cy="246"/>
            </a:xfrm>
            <a:custGeom>
              <a:avLst/>
              <a:gdLst>
                <a:gd name="T0" fmla="*/ 0 w 103"/>
                <a:gd name="T1" fmla="*/ 104 h 104"/>
                <a:gd name="T2" fmla="*/ 0 w 103"/>
                <a:gd name="T3" fmla="*/ 0 h 104"/>
                <a:gd name="T4" fmla="*/ 40 w 103"/>
                <a:gd name="T5" fmla="*/ 0 h 104"/>
                <a:gd name="T6" fmla="*/ 40 w 103"/>
                <a:gd name="T7" fmla="*/ 10 h 104"/>
                <a:gd name="T8" fmla="*/ 32 w 103"/>
                <a:gd name="T9" fmla="*/ 39 h 104"/>
                <a:gd name="T10" fmla="*/ 40 w 103"/>
                <a:gd name="T11" fmla="*/ 63 h 104"/>
                <a:gd name="T12" fmla="*/ 16 w 103"/>
                <a:gd name="T13" fmla="*/ 88 h 104"/>
                <a:gd name="T14" fmla="*/ 16 w 103"/>
                <a:gd name="T15" fmla="*/ 77 h 104"/>
                <a:gd name="T16" fmla="*/ 28 w 103"/>
                <a:gd name="T17" fmla="*/ 62 h 104"/>
                <a:gd name="T18" fmla="*/ 19 w 103"/>
                <a:gd name="T19" fmla="*/ 40 h 104"/>
                <a:gd name="T20" fmla="*/ 26 w 103"/>
                <a:gd name="T21" fmla="*/ 10 h 104"/>
                <a:gd name="T22" fmla="*/ 14 w 103"/>
                <a:gd name="T23" fmla="*/ 10 h 104"/>
                <a:gd name="T24" fmla="*/ 14 w 103"/>
                <a:gd name="T25" fmla="*/ 104 h 104"/>
                <a:gd name="T26" fmla="*/ 0 w 103"/>
                <a:gd name="T27" fmla="*/ 104 h 104"/>
                <a:gd name="T28" fmla="*/ 46 w 103"/>
                <a:gd name="T29" fmla="*/ 101 h 104"/>
                <a:gd name="T30" fmla="*/ 46 w 103"/>
                <a:gd name="T31" fmla="*/ 1 h 104"/>
                <a:gd name="T32" fmla="*/ 102 w 103"/>
                <a:gd name="T33" fmla="*/ 1 h 104"/>
                <a:gd name="T34" fmla="*/ 102 w 103"/>
                <a:gd name="T35" fmla="*/ 84 h 104"/>
                <a:gd name="T36" fmla="*/ 85 w 103"/>
                <a:gd name="T37" fmla="*/ 101 h 104"/>
                <a:gd name="T38" fmla="*/ 46 w 103"/>
                <a:gd name="T39" fmla="*/ 101 h 104"/>
                <a:gd name="T40" fmla="*/ 60 w 103"/>
                <a:gd name="T41" fmla="*/ 12 h 104"/>
                <a:gd name="T42" fmla="*/ 60 w 103"/>
                <a:gd name="T43" fmla="*/ 44 h 104"/>
                <a:gd name="T44" fmla="*/ 88 w 103"/>
                <a:gd name="T45" fmla="*/ 44 h 104"/>
                <a:gd name="T46" fmla="*/ 88 w 103"/>
                <a:gd name="T47" fmla="*/ 12 h 104"/>
                <a:gd name="T48" fmla="*/ 60 w 103"/>
                <a:gd name="T49" fmla="*/ 12 h 104"/>
                <a:gd name="T50" fmla="*/ 60 w 103"/>
                <a:gd name="T51" fmla="*/ 92 h 104"/>
                <a:gd name="T52" fmla="*/ 81 w 103"/>
                <a:gd name="T53" fmla="*/ 92 h 104"/>
                <a:gd name="T54" fmla="*/ 88 w 103"/>
                <a:gd name="T55" fmla="*/ 84 h 104"/>
                <a:gd name="T56" fmla="*/ 88 w 103"/>
                <a:gd name="T57" fmla="*/ 54 h 104"/>
                <a:gd name="T58" fmla="*/ 60 w 103"/>
                <a:gd name="T59" fmla="*/ 54 h 104"/>
                <a:gd name="T60" fmla="*/ 60 w 103"/>
                <a:gd name="T61"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04">
                  <a:moveTo>
                    <a:pt x="0" y="104"/>
                  </a:moveTo>
                  <a:cubicBezTo>
                    <a:pt x="0" y="0"/>
                    <a:pt x="0" y="0"/>
                    <a:pt x="0" y="0"/>
                  </a:cubicBezTo>
                  <a:cubicBezTo>
                    <a:pt x="40" y="0"/>
                    <a:pt x="40" y="0"/>
                    <a:pt x="40" y="0"/>
                  </a:cubicBezTo>
                  <a:cubicBezTo>
                    <a:pt x="40" y="10"/>
                    <a:pt x="40" y="10"/>
                    <a:pt x="40" y="10"/>
                  </a:cubicBezTo>
                  <a:cubicBezTo>
                    <a:pt x="38" y="22"/>
                    <a:pt x="36" y="31"/>
                    <a:pt x="32" y="39"/>
                  </a:cubicBezTo>
                  <a:cubicBezTo>
                    <a:pt x="38" y="46"/>
                    <a:pt x="40" y="54"/>
                    <a:pt x="40" y="63"/>
                  </a:cubicBezTo>
                  <a:cubicBezTo>
                    <a:pt x="41" y="80"/>
                    <a:pt x="32" y="88"/>
                    <a:pt x="16" y="88"/>
                  </a:cubicBezTo>
                  <a:cubicBezTo>
                    <a:pt x="16" y="77"/>
                    <a:pt x="16" y="77"/>
                    <a:pt x="16" y="77"/>
                  </a:cubicBezTo>
                  <a:cubicBezTo>
                    <a:pt x="24" y="77"/>
                    <a:pt x="28" y="72"/>
                    <a:pt x="28" y="62"/>
                  </a:cubicBezTo>
                  <a:cubicBezTo>
                    <a:pt x="28" y="54"/>
                    <a:pt x="25" y="47"/>
                    <a:pt x="19" y="40"/>
                  </a:cubicBezTo>
                  <a:cubicBezTo>
                    <a:pt x="23" y="31"/>
                    <a:pt x="25" y="21"/>
                    <a:pt x="26" y="10"/>
                  </a:cubicBezTo>
                  <a:cubicBezTo>
                    <a:pt x="14" y="10"/>
                    <a:pt x="14" y="10"/>
                    <a:pt x="14" y="10"/>
                  </a:cubicBezTo>
                  <a:cubicBezTo>
                    <a:pt x="14" y="104"/>
                    <a:pt x="14" y="104"/>
                    <a:pt x="14" y="104"/>
                  </a:cubicBezTo>
                  <a:lnTo>
                    <a:pt x="0" y="104"/>
                  </a:lnTo>
                  <a:close/>
                  <a:moveTo>
                    <a:pt x="46" y="101"/>
                  </a:moveTo>
                  <a:cubicBezTo>
                    <a:pt x="46" y="1"/>
                    <a:pt x="46" y="1"/>
                    <a:pt x="46" y="1"/>
                  </a:cubicBezTo>
                  <a:cubicBezTo>
                    <a:pt x="102" y="1"/>
                    <a:pt x="102" y="1"/>
                    <a:pt x="102" y="1"/>
                  </a:cubicBezTo>
                  <a:cubicBezTo>
                    <a:pt x="102" y="84"/>
                    <a:pt x="102" y="84"/>
                    <a:pt x="102" y="84"/>
                  </a:cubicBezTo>
                  <a:cubicBezTo>
                    <a:pt x="103" y="96"/>
                    <a:pt x="97" y="102"/>
                    <a:pt x="85" y="101"/>
                  </a:cubicBezTo>
                  <a:lnTo>
                    <a:pt x="46" y="101"/>
                  </a:lnTo>
                  <a:close/>
                  <a:moveTo>
                    <a:pt x="60" y="12"/>
                  </a:moveTo>
                  <a:cubicBezTo>
                    <a:pt x="60" y="44"/>
                    <a:pt x="60" y="44"/>
                    <a:pt x="60" y="44"/>
                  </a:cubicBezTo>
                  <a:cubicBezTo>
                    <a:pt x="88" y="44"/>
                    <a:pt x="88" y="44"/>
                    <a:pt x="88" y="44"/>
                  </a:cubicBezTo>
                  <a:cubicBezTo>
                    <a:pt x="88" y="12"/>
                    <a:pt x="88" y="12"/>
                    <a:pt x="88" y="12"/>
                  </a:cubicBezTo>
                  <a:lnTo>
                    <a:pt x="60" y="12"/>
                  </a:lnTo>
                  <a:close/>
                  <a:moveTo>
                    <a:pt x="60" y="92"/>
                  </a:moveTo>
                  <a:cubicBezTo>
                    <a:pt x="81" y="92"/>
                    <a:pt x="81" y="92"/>
                    <a:pt x="81" y="92"/>
                  </a:cubicBezTo>
                  <a:cubicBezTo>
                    <a:pt x="86" y="92"/>
                    <a:pt x="88" y="90"/>
                    <a:pt x="88" y="84"/>
                  </a:cubicBezTo>
                  <a:cubicBezTo>
                    <a:pt x="88" y="54"/>
                    <a:pt x="88" y="54"/>
                    <a:pt x="88" y="54"/>
                  </a:cubicBezTo>
                  <a:cubicBezTo>
                    <a:pt x="60" y="54"/>
                    <a:pt x="60" y="54"/>
                    <a:pt x="60" y="54"/>
                  </a:cubicBezTo>
                  <a:lnTo>
                    <a:pt x="60" y="92"/>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9"/>
            <p:cNvSpPr>
              <a:spLocks noEditPoints="1"/>
            </p:cNvSpPr>
            <p:nvPr/>
          </p:nvSpPr>
          <p:spPr bwMode="auto">
            <a:xfrm>
              <a:off x="2026" y="2290"/>
              <a:ext cx="262" cy="246"/>
            </a:xfrm>
            <a:custGeom>
              <a:avLst/>
              <a:gdLst>
                <a:gd name="T0" fmla="*/ 1 w 111"/>
                <a:gd name="T1" fmla="*/ 10 h 104"/>
                <a:gd name="T2" fmla="*/ 1 w 111"/>
                <a:gd name="T3" fmla="*/ 0 h 104"/>
                <a:gd name="T4" fmla="*/ 49 w 111"/>
                <a:gd name="T5" fmla="*/ 0 h 104"/>
                <a:gd name="T6" fmla="*/ 49 w 111"/>
                <a:gd name="T7" fmla="*/ 10 h 104"/>
                <a:gd name="T8" fmla="*/ 43 w 111"/>
                <a:gd name="T9" fmla="*/ 10 h 104"/>
                <a:gd name="T10" fmla="*/ 43 w 111"/>
                <a:gd name="T11" fmla="*/ 73 h 104"/>
                <a:gd name="T12" fmla="*/ 50 w 111"/>
                <a:gd name="T13" fmla="*/ 71 h 104"/>
                <a:gd name="T14" fmla="*/ 50 w 111"/>
                <a:gd name="T15" fmla="*/ 81 h 104"/>
                <a:gd name="T16" fmla="*/ 46 w 111"/>
                <a:gd name="T17" fmla="*/ 82 h 104"/>
                <a:gd name="T18" fmla="*/ 43 w 111"/>
                <a:gd name="T19" fmla="*/ 83 h 104"/>
                <a:gd name="T20" fmla="*/ 43 w 111"/>
                <a:gd name="T21" fmla="*/ 104 h 104"/>
                <a:gd name="T22" fmla="*/ 31 w 111"/>
                <a:gd name="T23" fmla="*/ 104 h 104"/>
                <a:gd name="T24" fmla="*/ 31 w 111"/>
                <a:gd name="T25" fmla="*/ 86 h 104"/>
                <a:gd name="T26" fmla="*/ 0 w 111"/>
                <a:gd name="T27" fmla="*/ 90 h 104"/>
                <a:gd name="T28" fmla="*/ 0 w 111"/>
                <a:gd name="T29" fmla="*/ 78 h 104"/>
                <a:gd name="T30" fmla="*/ 6 w 111"/>
                <a:gd name="T31" fmla="*/ 78 h 104"/>
                <a:gd name="T32" fmla="*/ 6 w 111"/>
                <a:gd name="T33" fmla="*/ 10 h 104"/>
                <a:gd name="T34" fmla="*/ 1 w 111"/>
                <a:gd name="T35" fmla="*/ 10 h 104"/>
                <a:gd name="T36" fmla="*/ 18 w 111"/>
                <a:gd name="T37" fmla="*/ 10 h 104"/>
                <a:gd name="T38" fmla="*/ 18 w 111"/>
                <a:gd name="T39" fmla="*/ 25 h 104"/>
                <a:gd name="T40" fmla="*/ 31 w 111"/>
                <a:gd name="T41" fmla="*/ 25 h 104"/>
                <a:gd name="T42" fmla="*/ 31 w 111"/>
                <a:gd name="T43" fmla="*/ 10 h 104"/>
                <a:gd name="T44" fmla="*/ 18 w 111"/>
                <a:gd name="T45" fmla="*/ 10 h 104"/>
                <a:gd name="T46" fmla="*/ 18 w 111"/>
                <a:gd name="T47" fmla="*/ 35 h 104"/>
                <a:gd name="T48" fmla="*/ 18 w 111"/>
                <a:gd name="T49" fmla="*/ 50 h 104"/>
                <a:gd name="T50" fmla="*/ 31 w 111"/>
                <a:gd name="T51" fmla="*/ 50 h 104"/>
                <a:gd name="T52" fmla="*/ 31 w 111"/>
                <a:gd name="T53" fmla="*/ 35 h 104"/>
                <a:gd name="T54" fmla="*/ 18 w 111"/>
                <a:gd name="T55" fmla="*/ 35 h 104"/>
                <a:gd name="T56" fmla="*/ 18 w 111"/>
                <a:gd name="T57" fmla="*/ 77 h 104"/>
                <a:gd name="T58" fmla="*/ 31 w 111"/>
                <a:gd name="T59" fmla="*/ 75 h 104"/>
                <a:gd name="T60" fmla="*/ 31 w 111"/>
                <a:gd name="T61" fmla="*/ 60 h 104"/>
                <a:gd name="T62" fmla="*/ 18 w 111"/>
                <a:gd name="T63" fmla="*/ 60 h 104"/>
                <a:gd name="T64" fmla="*/ 18 w 111"/>
                <a:gd name="T65" fmla="*/ 77 h 104"/>
                <a:gd name="T66" fmla="*/ 47 w 111"/>
                <a:gd name="T67" fmla="*/ 104 h 104"/>
                <a:gd name="T68" fmla="*/ 47 w 111"/>
                <a:gd name="T69" fmla="*/ 94 h 104"/>
                <a:gd name="T70" fmla="*/ 61 w 111"/>
                <a:gd name="T71" fmla="*/ 65 h 104"/>
                <a:gd name="T72" fmla="*/ 75 w 111"/>
                <a:gd name="T73" fmla="*/ 65 h 104"/>
                <a:gd name="T74" fmla="*/ 47 w 111"/>
                <a:gd name="T75" fmla="*/ 104 h 104"/>
                <a:gd name="T76" fmla="*/ 54 w 111"/>
                <a:gd name="T77" fmla="*/ 58 h 104"/>
                <a:gd name="T78" fmla="*/ 54 w 111"/>
                <a:gd name="T79" fmla="*/ 1 h 104"/>
                <a:gd name="T80" fmla="*/ 105 w 111"/>
                <a:gd name="T81" fmla="*/ 1 h 104"/>
                <a:gd name="T82" fmla="*/ 105 w 111"/>
                <a:gd name="T83" fmla="*/ 40 h 104"/>
                <a:gd name="T84" fmla="*/ 89 w 111"/>
                <a:gd name="T85" fmla="*/ 58 h 104"/>
                <a:gd name="T86" fmla="*/ 54 w 111"/>
                <a:gd name="T87" fmla="*/ 58 h 104"/>
                <a:gd name="T88" fmla="*/ 68 w 111"/>
                <a:gd name="T89" fmla="*/ 48 h 104"/>
                <a:gd name="T90" fmla="*/ 83 w 111"/>
                <a:gd name="T91" fmla="*/ 48 h 104"/>
                <a:gd name="T92" fmla="*/ 91 w 111"/>
                <a:gd name="T93" fmla="*/ 40 h 104"/>
                <a:gd name="T94" fmla="*/ 91 w 111"/>
                <a:gd name="T95" fmla="*/ 11 h 104"/>
                <a:gd name="T96" fmla="*/ 68 w 111"/>
                <a:gd name="T97" fmla="*/ 11 h 104"/>
                <a:gd name="T98" fmla="*/ 68 w 111"/>
                <a:gd name="T99" fmla="*/ 48 h 104"/>
                <a:gd name="T100" fmla="*/ 111 w 111"/>
                <a:gd name="T101" fmla="*/ 104 h 104"/>
                <a:gd name="T102" fmla="*/ 83 w 111"/>
                <a:gd name="T103" fmla="*/ 65 h 104"/>
                <a:gd name="T104" fmla="*/ 97 w 111"/>
                <a:gd name="T105" fmla="*/ 65 h 104"/>
                <a:gd name="T106" fmla="*/ 111 w 111"/>
                <a:gd name="T107" fmla="*/ 94 h 104"/>
                <a:gd name="T108" fmla="*/ 111 w 111"/>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04">
                  <a:moveTo>
                    <a:pt x="1" y="10"/>
                  </a:moveTo>
                  <a:cubicBezTo>
                    <a:pt x="1" y="0"/>
                    <a:pt x="1" y="0"/>
                    <a:pt x="1" y="0"/>
                  </a:cubicBezTo>
                  <a:cubicBezTo>
                    <a:pt x="49" y="0"/>
                    <a:pt x="49" y="0"/>
                    <a:pt x="49" y="0"/>
                  </a:cubicBezTo>
                  <a:cubicBezTo>
                    <a:pt x="49" y="10"/>
                    <a:pt x="49" y="10"/>
                    <a:pt x="49" y="10"/>
                  </a:cubicBezTo>
                  <a:cubicBezTo>
                    <a:pt x="43" y="10"/>
                    <a:pt x="43" y="10"/>
                    <a:pt x="43" y="10"/>
                  </a:cubicBezTo>
                  <a:cubicBezTo>
                    <a:pt x="43" y="73"/>
                    <a:pt x="43" y="73"/>
                    <a:pt x="43" y="73"/>
                  </a:cubicBezTo>
                  <a:cubicBezTo>
                    <a:pt x="45" y="73"/>
                    <a:pt x="48" y="72"/>
                    <a:pt x="50" y="71"/>
                  </a:cubicBezTo>
                  <a:cubicBezTo>
                    <a:pt x="50" y="81"/>
                    <a:pt x="50" y="81"/>
                    <a:pt x="50" y="81"/>
                  </a:cubicBezTo>
                  <a:cubicBezTo>
                    <a:pt x="49" y="81"/>
                    <a:pt x="48" y="82"/>
                    <a:pt x="46" y="82"/>
                  </a:cubicBezTo>
                  <a:cubicBezTo>
                    <a:pt x="45" y="83"/>
                    <a:pt x="44" y="83"/>
                    <a:pt x="43" y="83"/>
                  </a:cubicBezTo>
                  <a:cubicBezTo>
                    <a:pt x="43" y="104"/>
                    <a:pt x="43" y="104"/>
                    <a:pt x="43" y="104"/>
                  </a:cubicBezTo>
                  <a:cubicBezTo>
                    <a:pt x="31" y="104"/>
                    <a:pt x="31" y="104"/>
                    <a:pt x="31" y="104"/>
                  </a:cubicBezTo>
                  <a:cubicBezTo>
                    <a:pt x="31" y="86"/>
                    <a:pt x="31" y="86"/>
                    <a:pt x="31" y="86"/>
                  </a:cubicBezTo>
                  <a:cubicBezTo>
                    <a:pt x="24" y="87"/>
                    <a:pt x="14" y="89"/>
                    <a:pt x="0" y="90"/>
                  </a:cubicBezTo>
                  <a:cubicBezTo>
                    <a:pt x="0" y="78"/>
                    <a:pt x="0" y="78"/>
                    <a:pt x="0" y="78"/>
                  </a:cubicBezTo>
                  <a:cubicBezTo>
                    <a:pt x="6" y="78"/>
                    <a:pt x="6" y="78"/>
                    <a:pt x="6" y="78"/>
                  </a:cubicBezTo>
                  <a:cubicBezTo>
                    <a:pt x="6" y="10"/>
                    <a:pt x="6" y="10"/>
                    <a:pt x="6" y="10"/>
                  </a:cubicBezTo>
                  <a:lnTo>
                    <a:pt x="1" y="10"/>
                  </a:lnTo>
                  <a:close/>
                  <a:moveTo>
                    <a:pt x="18" y="10"/>
                  </a:moveTo>
                  <a:cubicBezTo>
                    <a:pt x="18" y="25"/>
                    <a:pt x="18" y="25"/>
                    <a:pt x="18" y="25"/>
                  </a:cubicBezTo>
                  <a:cubicBezTo>
                    <a:pt x="31" y="25"/>
                    <a:pt x="31" y="25"/>
                    <a:pt x="31" y="25"/>
                  </a:cubicBezTo>
                  <a:cubicBezTo>
                    <a:pt x="31" y="10"/>
                    <a:pt x="31" y="10"/>
                    <a:pt x="31" y="10"/>
                  </a:cubicBezTo>
                  <a:lnTo>
                    <a:pt x="18" y="10"/>
                  </a:lnTo>
                  <a:close/>
                  <a:moveTo>
                    <a:pt x="18" y="35"/>
                  </a:moveTo>
                  <a:cubicBezTo>
                    <a:pt x="18" y="50"/>
                    <a:pt x="18" y="50"/>
                    <a:pt x="18" y="50"/>
                  </a:cubicBezTo>
                  <a:cubicBezTo>
                    <a:pt x="31" y="50"/>
                    <a:pt x="31" y="50"/>
                    <a:pt x="31" y="50"/>
                  </a:cubicBezTo>
                  <a:cubicBezTo>
                    <a:pt x="31" y="35"/>
                    <a:pt x="31" y="35"/>
                    <a:pt x="31" y="35"/>
                  </a:cubicBezTo>
                  <a:lnTo>
                    <a:pt x="18" y="35"/>
                  </a:lnTo>
                  <a:close/>
                  <a:moveTo>
                    <a:pt x="18" y="77"/>
                  </a:moveTo>
                  <a:cubicBezTo>
                    <a:pt x="23" y="76"/>
                    <a:pt x="27" y="76"/>
                    <a:pt x="31" y="75"/>
                  </a:cubicBezTo>
                  <a:cubicBezTo>
                    <a:pt x="31" y="60"/>
                    <a:pt x="31" y="60"/>
                    <a:pt x="31" y="60"/>
                  </a:cubicBezTo>
                  <a:cubicBezTo>
                    <a:pt x="18" y="60"/>
                    <a:pt x="18" y="60"/>
                    <a:pt x="18" y="60"/>
                  </a:cubicBezTo>
                  <a:lnTo>
                    <a:pt x="18" y="77"/>
                  </a:lnTo>
                  <a:close/>
                  <a:moveTo>
                    <a:pt x="47" y="104"/>
                  </a:moveTo>
                  <a:cubicBezTo>
                    <a:pt x="47" y="94"/>
                    <a:pt x="47" y="94"/>
                    <a:pt x="47" y="94"/>
                  </a:cubicBezTo>
                  <a:cubicBezTo>
                    <a:pt x="55" y="87"/>
                    <a:pt x="60" y="78"/>
                    <a:pt x="61" y="65"/>
                  </a:cubicBezTo>
                  <a:cubicBezTo>
                    <a:pt x="75" y="65"/>
                    <a:pt x="75" y="65"/>
                    <a:pt x="75" y="65"/>
                  </a:cubicBezTo>
                  <a:cubicBezTo>
                    <a:pt x="73" y="84"/>
                    <a:pt x="64" y="97"/>
                    <a:pt x="47" y="104"/>
                  </a:cubicBezTo>
                  <a:close/>
                  <a:moveTo>
                    <a:pt x="54" y="58"/>
                  </a:moveTo>
                  <a:cubicBezTo>
                    <a:pt x="54" y="1"/>
                    <a:pt x="54" y="1"/>
                    <a:pt x="54" y="1"/>
                  </a:cubicBezTo>
                  <a:cubicBezTo>
                    <a:pt x="105" y="1"/>
                    <a:pt x="105" y="1"/>
                    <a:pt x="105" y="1"/>
                  </a:cubicBezTo>
                  <a:cubicBezTo>
                    <a:pt x="105" y="40"/>
                    <a:pt x="105" y="40"/>
                    <a:pt x="105" y="40"/>
                  </a:cubicBezTo>
                  <a:cubicBezTo>
                    <a:pt x="106" y="52"/>
                    <a:pt x="100" y="58"/>
                    <a:pt x="89" y="58"/>
                  </a:cubicBezTo>
                  <a:lnTo>
                    <a:pt x="54" y="58"/>
                  </a:lnTo>
                  <a:close/>
                  <a:moveTo>
                    <a:pt x="68" y="48"/>
                  </a:moveTo>
                  <a:cubicBezTo>
                    <a:pt x="83" y="48"/>
                    <a:pt x="83" y="48"/>
                    <a:pt x="83" y="48"/>
                  </a:cubicBezTo>
                  <a:cubicBezTo>
                    <a:pt x="88" y="48"/>
                    <a:pt x="91" y="46"/>
                    <a:pt x="91" y="40"/>
                  </a:cubicBezTo>
                  <a:cubicBezTo>
                    <a:pt x="91" y="11"/>
                    <a:pt x="91" y="11"/>
                    <a:pt x="91" y="11"/>
                  </a:cubicBezTo>
                  <a:cubicBezTo>
                    <a:pt x="68" y="11"/>
                    <a:pt x="68" y="11"/>
                    <a:pt x="68" y="11"/>
                  </a:cubicBezTo>
                  <a:lnTo>
                    <a:pt x="68" y="48"/>
                  </a:lnTo>
                  <a:close/>
                  <a:moveTo>
                    <a:pt x="111" y="104"/>
                  </a:moveTo>
                  <a:cubicBezTo>
                    <a:pt x="95" y="96"/>
                    <a:pt x="85" y="83"/>
                    <a:pt x="83" y="65"/>
                  </a:cubicBezTo>
                  <a:cubicBezTo>
                    <a:pt x="97" y="65"/>
                    <a:pt x="97" y="65"/>
                    <a:pt x="97" y="65"/>
                  </a:cubicBezTo>
                  <a:cubicBezTo>
                    <a:pt x="99" y="78"/>
                    <a:pt x="103" y="87"/>
                    <a:pt x="111" y="94"/>
                  </a:cubicBezTo>
                  <a:lnTo>
                    <a:pt x="111" y="10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0"/>
            <p:cNvSpPr>
              <a:spLocks noEditPoints="1"/>
            </p:cNvSpPr>
            <p:nvPr/>
          </p:nvSpPr>
          <p:spPr bwMode="auto">
            <a:xfrm>
              <a:off x="2317" y="2279"/>
              <a:ext cx="259" cy="245"/>
            </a:xfrm>
            <a:custGeom>
              <a:avLst/>
              <a:gdLst>
                <a:gd name="T0" fmla="*/ 0 w 110"/>
                <a:gd name="T1" fmla="*/ 104 h 104"/>
                <a:gd name="T2" fmla="*/ 0 w 110"/>
                <a:gd name="T3" fmla="*/ 94 h 104"/>
                <a:gd name="T4" fmla="*/ 32 w 110"/>
                <a:gd name="T5" fmla="*/ 94 h 104"/>
                <a:gd name="T6" fmla="*/ 32 w 110"/>
                <a:gd name="T7" fmla="*/ 0 h 104"/>
                <a:gd name="T8" fmla="*/ 47 w 110"/>
                <a:gd name="T9" fmla="*/ 0 h 104"/>
                <a:gd name="T10" fmla="*/ 47 w 110"/>
                <a:gd name="T11" fmla="*/ 94 h 104"/>
                <a:gd name="T12" fmla="*/ 63 w 110"/>
                <a:gd name="T13" fmla="*/ 94 h 104"/>
                <a:gd name="T14" fmla="*/ 63 w 110"/>
                <a:gd name="T15" fmla="*/ 0 h 104"/>
                <a:gd name="T16" fmla="*/ 77 w 110"/>
                <a:gd name="T17" fmla="*/ 0 h 104"/>
                <a:gd name="T18" fmla="*/ 77 w 110"/>
                <a:gd name="T19" fmla="*/ 94 h 104"/>
                <a:gd name="T20" fmla="*/ 110 w 110"/>
                <a:gd name="T21" fmla="*/ 94 h 104"/>
                <a:gd name="T22" fmla="*/ 110 w 110"/>
                <a:gd name="T23" fmla="*/ 104 h 104"/>
                <a:gd name="T24" fmla="*/ 0 w 110"/>
                <a:gd name="T25" fmla="*/ 104 h 104"/>
                <a:gd name="T26" fmla="*/ 12 w 110"/>
                <a:gd name="T27" fmla="*/ 71 h 104"/>
                <a:gd name="T28" fmla="*/ 2 w 110"/>
                <a:gd name="T29" fmla="*/ 19 h 104"/>
                <a:gd name="T30" fmla="*/ 17 w 110"/>
                <a:gd name="T31" fmla="*/ 19 h 104"/>
                <a:gd name="T32" fmla="*/ 25 w 110"/>
                <a:gd name="T33" fmla="*/ 71 h 104"/>
                <a:gd name="T34" fmla="*/ 12 w 110"/>
                <a:gd name="T35" fmla="*/ 71 h 104"/>
                <a:gd name="T36" fmla="*/ 85 w 110"/>
                <a:gd name="T37" fmla="*/ 71 h 104"/>
                <a:gd name="T38" fmla="*/ 93 w 110"/>
                <a:gd name="T39" fmla="*/ 19 h 104"/>
                <a:gd name="T40" fmla="*/ 108 w 110"/>
                <a:gd name="T41" fmla="*/ 19 h 104"/>
                <a:gd name="T42" fmla="*/ 97 w 110"/>
                <a:gd name="T43" fmla="*/ 71 h 104"/>
                <a:gd name="T44" fmla="*/ 85 w 110"/>
                <a:gd name="T4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04">
                  <a:moveTo>
                    <a:pt x="0" y="104"/>
                  </a:moveTo>
                  <a:cubicBezTo>
                    <a:pt x="0" y="94"/>
                    <a:pt x="0" y="94"/>
                    <a:pt x="0" y="94"/>
                  </a:cubicBezTo>
                  <a:cubicBezTo>
                    <a:pt x="32" y="94"/>
                    <a:pt x="32" y="94"/>
                    <a:pt x="32" y="94"/>
                  </a:cubicBezTo>
                  <a:cubicBezTo>
                    <a:pt x="32" y="0"/>
                    <a:pt x="32" y="0"/>
                    <a:pt x="32" y="0"/>
                  </a:cubicBezTo>
                  <a:cubicBezTo>
                    <a:pt x="47" y="0"/>
                    <a:pt x="47" y="0"/>
                    <a:pt x="47" y="0"/>
                  </a:cubicBezTo>
                  <a:cubicBezTo>
                    <a:pt x="47" y="94"/>
                    <a:pt x="47" y="94"/>
                    <a:pt x="47" y="94"/>
                  </a:cubicBezTo>
                  <a:cubicBezTo>
                    <a:pt x="63" y="94"/>
                    <a:pt x="63" y="94"/>
                    <a:pt x="63" y="94"/>
                  </a:cubicBezTo>
                  <a:cubicBezTo>
                    <a:pt x="63" y="0"/>
                    <a:pt x="63" y="0"/>
                    <a:pt x="63" y="0"/>
                  </a:cubicBezTo>
                  <a:cubicBezTo>
                    <a:pt x="77" y="0"/>
                    <a:pt x="77" y="0"/>
                    <a:pt x="77" y="0"/>
                  </a:cubicBezTo>
                  <a:cubicBezTo>
                    <a:pt x="77" y="94"/>
                    <a:pt x="77" y="94"/>
                    <a:pt x="77" y="94"/>
                  </a:cubicBezTo>
                  <a:cubicBezTo>
                    <a:pt x="110" y="94"/>
                    <a:pt x="110" y="94"/>
                    <a:pt x="110" y="94"/>
                  </a:cubicBezTo>
                  <a:cubicBezTo>
                    <a:pt x="110" y="104"/>
                    <a:pt x="110" y="104"/>
                    <a:pt x="110" y="104"/>
                  </a:cubicBezTo>
                  <a:lnTo>
                    <a:pt x="0" y="104"/>
                  </a:lnTo>
                  <a:close/>
                  <a:moveTo>
                    <a:pt x="12" y="71"/>
                  </a:moveTo>
                  <a:cubicBezTo>
                    <a:pt x="8" y="59"/>
                    <a:pt x="5" y="41"/>
                    <a:pt x="2" y="19"/>
                  </a:cubicBezTo>
                  <a:cubicBezTo>
                    <a:pt x="17" y="19"/>
                    <a:pt x="17" y="19"/>
                    <a:pt x="17" y="19"/>
                  </a:cubicBezTo>
                  <a:cubicBezTo>
                    <a:pt x="18" y="35"/>
                    <a:pt x="21" y="52"/>
                    <a:pt x="25" y="71"/>
                  </a:cubicBezTo>
                  <a:lnTo>
                    <a:pt x="12" y="71"/>
                  </a:lnTo>
                  <a:close/>
                  <a:moveTo>
                    <a:pt x="85" y="71"/>
                  </a:moveTo>
                  <a:cubicBezTo>
                    <a:pt x="89" y="55"/>
                    <a:pt x="92" y="38"/>
                    <a:pt x="93" y="19"/>
                  </a:cubicBezTo>
                  <a:cubicBezTo>
                    <a:pt x="108" y="19"/>
                    <a:pt x="108" y="19"/>
                    <a:pt x="108" y="19"/>
                  </a:cubicBezTo>
                  <a:cubicBezTo>
                    <a:pt x="105" y="41"/>
                    <a:pt x="102" y="59"/>
                    <a:pt x="97" y="71"/>
                  </a:cubicBezTo>
                  <a:lnTo>
                    <a:pt x="85" y="71"/>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1"/>
            <p:cNvSpPr>
              <a:spLocks noEditPoints="1"/>
            </p:cNvSpPr>
            <p:nvPr/>
          </p:nvSpPr>
          <p:spPr bwMode="auto">
            <a:xfrm>
              <a:off x="2614" y="2276"/>
              <a:ext cx="253" cy="262"/>
            </a:xfrm>
            <a:custGeom>
              <a:avLst/>
              <a:gdLst>
                <a:gd name="T0" fmla="*/ 0 w 107"/>
                <a:gd name="T1" fmla="*/ 110 h 111"/>
                <a:gd name="T2" fmla="*/ 0 w 107"/>
                <a:gd name="T3" fmla="*/ 5 h 111"/>
                <a:gd name="T4" fmla="*/ 35 w 107"/>
                <a:gd name="T5" fmla="*/ 5 h 111"/>
                <a:gd name="T6" fmla="*/ 35 w 107"/>
                <a:gd name="T7" fmla="*/ 15 h 111"/>
                <a:gd name="T8" fmla="*/ 27 w 107"/>
                <a:gd name="T9" fmla="*/ 46 h 111"/>
                <a:gd name="T10" fmla="*/ 35 w 107"/>
                <a:gd name="T11" fmla="*/ 71 h 111"/>
                <a:gd name="T12" fmla="*/ 14 w 107"/>
                <a:gd name="T13" fmla="*/ 94 h 111"/>
                <a:gd name="T14" fmla="*/ 14 w 107"/>
                <a:gd name="T15" fmla="*/ 83 h 111"/>
                <a:gd name="T16" fmla="*/ 24 w 107"/>
                <a:gd name="T17" fmla="*/ 69 h 111"/>
                <a:gd name="T18" fmla="*/ 15 w 107"/>
                <a:gd name="T19" fmla="*/ 46 h 111"/>
                <a:gd name="T20" fmla="*/ 23 w 107"/>
                <a:gd name="T21" fmla="*/ 15 h 111"/>
                <a:gd name="T22" fmla="*/ 12 w 107"/>
                <a:gd name="T23" fmla="*/ 15 h 111"/>
                <a:gd name="T24" fmla="*/ 12 w 107"/>
                <a:gd name="T25" fmla="*/ 110 h 111"/>
                <a:gd name="T26" fmla="*/ 0 w 107"/>
                <a:gd name="T27" fmla="*/ 110 h 111"/>
                <a:gd name="T28" fmla="*/ 88 w 107"/>
                <a:gd name="T29" fmla="*/ 108 h 111"/>
                <a:gd name="T30" fmla="*/ 74 w 107"/>
                <a:gd name="T31" fmla="*/ 94 h 111"/>
                <a:gd name="T32" fmla="*/ 74 w 107"/>
                <a:gd name="T33" fmla="*/ 66 h 111"/>
                <a:gd name="T34" fmla="*/ 65 w 107"/>
                <a:gd name="T35" fmla="*/ 66 h 111"/>
                <a:gd name="T36" fmla="*/ 35 w 107"/>
                <a:gd name="T37" fmla="*/ 111 h 111"/>
                <a:gd name="T38" fmla="*/ 35 w 107"/>
                <a:gd name="T39" fmla="*/ 101 h 111"/>
                <a:gd name="T40" fmla="*/ 51 w 107"/>
                <a:gd name="T41" fmla="*/ 66 h 111"/>
                <a:gd name="T42" fmla="*/ 38 w 107"/>
                <a:gd name="T43" fmla="*/ 66 h 111"/>
                <a:gd name="T44" fmla="*/ 38 w 107"/>
                <a:gd name="T45" fmla="*/ 57 h 111"/>
                <a:gd name="T46" fmla="*/ 105 w 107"/>
                <a:gd name="T47" fmla="*/ 57 h 111"/>
                <a:gd name="T48" fmla="*/ 105 w 107"/>
                <a:gd name="T49" fmla="*/ 66 h 111"/>
                <a:gd name="T50" fmla="*/ 88 w 107"/>
                <a:gd name="T51" fmla="*/ 66 h 111"/>
                <a:gd name="T52" fmla="*/ 88 w 107"/>
                <a:gd name="T53" fmla="*/ 94 h 111"/>
                <a:gd name="T54" fmla="*/ 92 w 107"/>
                <a:gd name="T55" fmla="*/ 98 h 111"/>
                <a:gd name="T56" fmla="*/ 94 w 107"/>
                <a:gd name="T57" fmla="*/ 98 h 111"/>
                <a:gd name="T58" fmla="*/ 98 w 107"/>
                <a:gd name="T59" fmla="*/ 94 h 111"/>
                <a:gd name="T60" fmla="*/ 98 w 107"/>
                <a:gd name="T61" fmla="*/ 89 h 111"/>
                <a:gd name="T62" fmla="*/ 107 w 107"/>
                <a:gd name="T63" fmla="*/ 89 h 111"/>
                <a:gd name="T64" fmla="*/ 107 w 107"/>
                <a:gd name="T65" fmla="*/ 95 h 111"/>
                <a:gd name="T66" fmla="*/ 95 w 107"/>
                <a:gd name="T67" fmla="*/ 108 h 111"/>
                <a:gd name="T68" fmla="*/ 88 w 107"/>
                <a:gd name="T69" fmla="*/ 108 h 111"/>
                <a:gd name="T70" fmla="*/ 38 w 107"/>
                <a:gd name="T71" fmla="*/ 29 h 111"/>
                <a:gd name="T72" fmla="*/ 38 w 107"/>
                <a:gd name="T73" fmla="*/ 10 h 111"/>
                <a:gd name="T74" fmla="*/ 63 w 107"/>
                <a:gd name="T75" fmla="*/ 10 h 111"/>
                <a:gd name="T76" fmla="*/ 63 w 107"/>
                <a:gd name="T77" fmla="*/ 0 h 111"/>
                <a:gd name="T78" fmla="*/ 79 w 107"/>
                <a:gd name="T79" fmla="*/ 0 h 111"/>
                <a:gd name="T80" fmla="*/ 79 w 107"/>
                <a:gd name="T81" fmla="*/ 10 h 111"/>
                <a:gd name="T82" fmla="*/ 104 w 107"/>
                <a:gd name="T83" fmla="*/ 10 h 111"/>
                <a:gd name="T84" fmla="*/ 104 w 107"/>
                <a:gd name="T85" fmla="*/ 29 h 111"/>
                <a:gd name="T86" fmla="*/ 91 w 107"/>
                <a:gd name="T87" fmla="*/ 29 h 111"/>
                <a:gd name="T88" fmla="*/ 91 w 107"/>
                <a:gd name="T89" fmla="*/ 19 h 111"/>
                <a:gd name="T90" fmla="*/ 51 w 107"/>
                <a:gd name="T91" fmla="*/ 19 h 111"/>
                <a:gd name="T92" fmla="*/ 51 w 107"/>
                <a:gd name="T93" fmla="*/ 29 h 111"/>
                <a:gd name="T94" fmla="*/ 38 w 107"/>
                <a:gd name="T95" fmla="*/ 29 h 111"/>
                <a:gd name="T96" fmla="*/ 44 w 107"/>
                <a:gd name="T97" fmla="*/ 44 h 111"/>
                <a:gd name="T98" fmla="*/ 44 w 107"/>
                <a:gd name="T99" fmla="*/ 34 h 111"/>
                <a:gd name="T100" fmla="*/ 99 w 107"/>
                <a:gd name="T101" fmla="*/ 34 h 111"/>
                <a:gd name="T102" fmla="*/ 99 w 107"/>
                <a:gd name="T103" fmla="*/ 44 h 111"/>
                <a:gd name="T104" fmla="*/ 44 w 107"/>
                <a:gd name="T105"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111">
                  <a:moveTo>
                    <a:pt x="0" y="110"/>
                  </a:moveTo>
                  <a:cubicBezTo>
                    <a:pt x="0" y="5"/>
                    <a:pt x="0" y="5"/>
                    <a:pt x="0" y="5"/>
                  </a:cubicBezTo>
                  <a:cubicBezTo>
                    <a:pt x="35" y="5"/>
                    <a:pt x="35" y="5"/>
                    <a:pt x="35" y="5"/>
                  </a:cubicBezTo>
                  <a:cubicBezTo>
                    <a:pt x="35" y="15"/>
                    <a:pt x="35" y="15"/>
                    <a:pt x="35" y="15"/>
                  </a:cubicBezTo>
                  <a:cubicBezTo>
                    <a:pt x="34" y="27"/>
                    <a:pt x="32" y="37"/>
                    <a:pt x="27" y="46"/>
                  </a:cubicBezTo>
                  <a:cubicBezTo>
                    <a:pt x="32" y="52"/>
                    <a:pt x="35" y="61"/>
                    <a:pt x="35" y="71"/>
                  </a:cubicBezTo>
                  <a:cubicBezTo>
                    <a:pt x="35" y="87"/>
                    <a:pt x="28" y="94"/>
                    <a:pt x="14" y="94"/>
                  </a:cubicBezTo>
                  <a:cubicBezTo>
                    <a:pt x="14" y="83"/>
                    <a:pt x="14" y="83"/>
                    <a:pt x="14" y="83"/>
                  </a:cubicBezTo>
                  <a:cubicBezTo>
                    <a:pt x="21" y="83"/>
                    <a:pt x="24" y="79"/>
                    <a:pt x="24" y="69"/>
                  </a:cubicBezTo>
                  <a:cubicBezTo>
                    <a:pt x="24" y="60"/>
                    <a:pt x="21" y="52"/>
                    <a:pt x="15" y="46"/>
                  </a:cubicBezTo>
                  <a:cubicBezTo>
                    <a:pt x="20" y="37"/>
                    <a:pt x="22" y="27"/>
                    <a:pt x="23" y="15"/>
                  </a:cubicBezTo>
                  <a:cubicBezTo>
                    <a:pt x="12" y="15"/>
                    <a:pt x="12" y="15"/>
                    <a:pt x="12" y="15"/>
                  </a:cubicBezTo>
                  <a:cubicBezTo>
                    <a:pt x="12" y="110"/>
                    <a:pt x="12" y="110"/>
                    <a:pt x="12" y="110"/>
                  </a:cubicBezTo>
                  <a:lnTo>
                    <a:pt x="0" y="110"/>
                  </a:lnTo>
                  <a:close/>
                  <a:moveTo>
                    <a:pt x="88" y="108"/>
                  </a:moveTo>
                  <a:cubicBezTo>
                    <a:pt x="78" y="108"/>
                    <a:pt x="74" y="103"/>
                    <a:pt x="74" y="94"/>
                  </a:cubicBezTo>
                  <a:cubicBezTo>
                    <a:pt x="74" y="66"/>
                    <a:pt x="74" y="66"/>
                    <a:pt x="74" y="66"/>
                  </a:cubicBezTo>
                  <a:cubicBezTo>
                    <a:pt x="65" y="66"/>
                    <a:pt x="65" y="66"/>
                    <a:pt x="65" y="66"/>
                  </a:cubicBezTo>
                  <a:cubicBezTo>
                    <a:pt x="65" y="88"/>
                    <a:pt x="55" y="103"/>
                    <a:pt x="35" y="111"/>
                  </a:cubicBezTo>
                  <a:cubicBezTo>
                    <a:pt x="35" y="101"/>
                    <a:pt x="35" y="101"/>
                    <a:pt x="35" y="101"/>
                  </a:cubicBezTo>
                  <a:cubicBezTo>
                    <a:pt x="46" y="94"/>
                    <a:pt x="51" y="83"/>
                    <a:pt x="51" y="66"/>
                  </a:cubicBezTo>
                  <a:cubicBezTo>
                    <a:pt x="38" y="66"/>
                    <a:pt x="38" y="66"/>
                    <a:pt x="38" y="66"/>
                  </a:cubicBezTo>
                  <a:cubicBezTo>
                    <a:pt x="38" y="57"/>
                    <a:pt x="38" y="57"/>
                    <a:pt x="38" y="57"/>
                  </a:cubicBezTo>
                  <a:cubicBezTo>
                    <a:pt x="105" y="57"/>
                    <a:pt x="105" y="57"/>
                    <a:pt x="105" y="57"/>
                  </a:cubicBezTo>
                  <a:cubicBezTo>
                    <a:pt x="105" y="66"/>
                    <a:pt x="105" y="66"/>
                    <a:pt x="105" y="66"/>
                  </a:cubicBezTo>
                  <a:cubicBezTo>
                    <a:pt x="88" y="66"/>
                    <a:pt x="88" y="66"/>
                    <a:pt x="88" y="66"/>
                  </a:cubicBezTo>
                  <a:cubicBezTo>
                    <a:pt x="88" y="94"/>
                    <a:pt x="88" y="94"/>
                    <a:pt x="88" y="94"/>
                  </a:cubicBezTo>
                  <a:cubicBezTo>
                    <a:pt x="88" y="97"/>
                    <a:pt x="89" y="98"/>
                    <a:pt x="92" y="98"/>
                  </a:cubicBezTo>
                  <a:cubicBezTo>
                    <a:pt x="94" y="98"/>
                    <a:pt x="94" y="98"/>
                    <a:pt x="94" y="98"/>
                  </a:cubicBezTo>
                  <a:cubicBezTo>
                    <a:pt x="97" y="98"/>
                    <a:pt x="98" y="97"/>
                    <a:pt x="98" y="94"/>
                  </a:cubicBezTo>
                  <a:cubicBezTo>
                    <a:pt x="98" y="89"/>
                    <a:pt x="98" y="89"/>
                    <a:pt x="98" y="89"/>
                  </a:cubicBezTo>
                  <a:cubicBezTo>
                    <a:pt x="107" y="89"/>
                    <a:pt x="107" y="89"/>
                    <a:pt x="107" y="89"/>
                  </a:cubicBezTo>
                  <a:cubicBezTo>
                    <a:pt x="107" y="95"/>
                    <a:pt x="107" y="95"/>
                    <a:pt x="107" y="95"/>
                  </a:cubicBezTo>
                  <a:cubicBezTo>
                    <a:pt x="107" y="104"/>
                    <a:pt x="103" y="108"/>
                    <a:pt x="95" y="108"/>
                  </a:cubicBezTo>
                  <a:lnTo>
                    <a:pt x="88" y="108"/>
                  </a:lnTo>
                  <a:close/>
                  <a:moveTo>
                    <a:pt x="38" y="29"/>
                  </a:moveTo>
                  <a:cubicBezTo>
                    <a:pt x="38" y="10"/>
                    <a:pt x="38" y="10"/>
                    <a:pt x="38" y="10"/>
                  </a:cubicBezTo>
                  <a:cubicBezTo>
                    <a:pt x="63" y="10"/>
                    <a:pt x="63" y="10"/>
                    <a:pt x="63" y="10"/>
                  </a:cubicBezTo>
                  <a:cubicBezTo>
                    <a:pt x="63" y="0"/>
                    <a:pt x="63" y="0"/>
                    <a:pt x="63" y="0"/>
                  </a:cubicBezTo>
                  <a:cubicBezTo>
                    <a:pt x="79" y="0"/>
                    <a:pt x="79" y="0"/>
                    <a:pt x="79" y="0"/>
                  </a:cubicBezTo>
                  <a:cubicBezTo>
                    <a:pt x="79" y="10"/>
                    <a:pt x="79" y="10"/>
                    <a:pt x="79" y="10"/>
                  </a:cubicBezTo>
                  <a:cubicBezTo>
                    <a:pt x="104" y="10"/>
                    <a:pt x="104" y="10"/>
                    <a:pt x="104" y="10"/>
                  </a:cubicBezTo>
                  <a:cubicBezTo>
                    <a:pt x="104" y="29"/>
                    <a:pt x="104" y="29"/>
                    <a:pt x="104" y="29"/>
                  </a:cubicBezTo>
                  <a:cubicBezTo>
                    <a:pt x="91" y="29"/>
                    <a:pt x="91" y="29"/>
                    <a:pt x="91" y="29"/>
                  </a:cubicBezTo>
                  <a:cubicBezTo>
                    <a:pt x="91" y="19"/>
                    <a:pt x="91" y="19"/>
                    <a:pt x="91" y="19"/>
                  </a:cubicBezTo>
                  <a:cubicBezTo>
                    <a:pt x="51" y="19"/>
                    <a:pt x="51" y="19"/>
                    <a:pt x="51" y="19"/>
                  </a:cubicBezTo>
                  <a:cubicBezTo>
                    <a:pt x="51" y="29"/>
                    <a:pt x="51" y="29"/>
                    <a:pt x="51" y="29"/>
                  </a:cubicBezTo>
                  <a:lnTo>
                    <a:pt x="38" y="29"/>
                  </a:lnTo>
                  <a:close/>
                  <a:moveTo>
                    <a:pt x="44" y="44"/>
                  </a:moveTo>
                  <a:cubicBezTo>
                    <a:pt x="44" y="34"/>
                    <a:pt x="44" y="34"/>
                    <a:pt x="44" y="34"/>
                  </a:cubicBezTo>
                  <a:cubicBezTo>
                    <a:pt x="99" y="34"/>
                    <a:pt x="99" y="34"/>
                    <a:pt x="99" y="34"/>
                  </a:cubicBezTo>
                  <a:cubicBezTo>
                    <a:pt x="99" y="44"/>
                    <a:pt x="99" y="44"/>
                    <a:pt x="99" y="44"/>
                  </a:cubicBezTo>
                  <a:lnTo>
                    <a:pt x="44" y="4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2"/>
            <p:cNvSpPr>
              <a:spLocks noEditPoints="1"/>
            </p:cNvSpPr>
            <p:nvPr/>
          </p:nvSpPr>
          <p:spPr bwMode="auto">
            <a:xfrm>
              <a:off x="2891" y="2276"/>
              <a:ext cx="264" cy="260"/>
            </a:xfrm>
            <a:custGeom>
              <a:avLst/>
              <a:gdLst>
                <a:gd name="T0" fmla="*/ 2 w 112"/>
                <a:gd name="T1" fmla="*/ 26 h 110"/>
                <a:gd name="T2" fmla="*/ 2 w 112"/>
                <a:gd name="T3" fmla="*/ 16 h 110"/>
                <a:gd name="T4" fmla="*/ 14 w 112"/>
                <a:gd name="T5" fmla="*/ 16 h 110"/>
                <a:gd name="T6" fmla="*/ 14 w 112"/>
                <a:gd name="T7" fmla="*/ 0 h 110"/>
                <a:gd name="T8" fmla="*/ 28 w 112"/>
                <a:gd name="T9" fmla="*/ 0 h 110"/>
                <a:gd name="T10" fmla="*/ 28 w 112"/>
                <a:gd name="T11" fmla="*/ 16 h 110"/>
                <a:gd name="T12" fmla="*/ 38 w 112"/>
                <a:gd name="T13" fmla="*/ 16 h 110"/>
                <a:gd name="T14" fmla="*/ 38 w 112"/>
                <a:gd name="T15" fmla="*/ 26 h 110"/>
                <a:gd name="T16" fmla="*/ 28 w 112"/>
                <a:gd name="T17" fmla="*/ 26 h 110"/>
                <a:gd name="T18" fmla="*/ 39 w 112"/>
                <a:gd name="T19" fmla="*/ 57 h 110"/>
                <a:gd name="T20" fmla="*/ 39 w 112"/>
                <a:gd name="T21" fmla="*/ 72 h 110"/>
                <a:gd name="T22" fmla="*/ 28 w 112"/>
                <a:gd name="T23" fmla="*/ 55 h 110"/>
                <a:gd name="T24" fmla="*/ 28 w 112"/>
                <a:gd name="T25" fmla="*/ 110 h 110"/>
                <a:gd name="T26" fmla="*/ 14 w 112"/>
                <a:gd name="T27" fmla="*/ 110 h 110"/>
                <a:gd name="T28" fmla="*/ 14 w 112"/>
                <a:gd name="T29" fmla="*/ 60 h 110"/>
                <a:gd name="T30" fmla="*/ 0 w 112"/>
                <a:gd name="T31" fmla="*/ 86 h 110"/>
                <a:gd name="T32" fmla="*/ 0 w 112"/>
                <a:gd name="T33" fmla="*/ 70 h 110"/>
                <a:gd name="T34" fmla="*/ 13 w 112"/>
                <a:gd name="T35" fmla="*/ 26 h 110"/>
                <a:gd name="T36" fmla="*/ 2 w 112"/>
                <a:gd name="T37" fmla="*/ 26 h 110"/>
                <a:gd name="T38" fmla="*/ 112 w 112"/>
                <a:gd name="T39" fmla="*/ 110 h 110"/>
                <a:gd name="T40" fmla="*/ 75 w 112"/>
                <a:gd name="T41" fmla="*/ 93 h 110"/>
                <a:gd name="T42" fmla="*/ 38 w 112"/>
                <a:gd name="T43" fmla="*/ 110 h 110"/>
                <a:gd name="T44" fmla="*/ 38 w 112"/>
                <a:gd name="T45" fmla="*/ 100 h 110"/>
                <a:gd name="T46" fmla="*/ 66 w 112"/>
                <a:gd name="T47" fmla="*/ 85 h 110"/>
                <a:gd name="T48" fmla="*/ 48 w 112"/>
                <a:gd name="T49" fmla="*/ 50 h 110"/>
                <a:gd name="T50" fmla="*/ 62 w 112"/>
                <a:gd name="T51" fmla="*/ 50 h 110"/>
                <a:gd name="T52" fmla="*/ 75 w 112"/>
                <a:gd name="T53" fmla="*/ 76 h 110"/>
                <a:gd name="T54" fmla="*/ 88 w 112"/>
                <a:gd name="T55" fmla="*/ 50 h 110"/>
                <a:gd name="T56" fmla="*/ 103 w 112"/>
                <a:gd name="T57" fmla="*/ 50 h 110"/>
                <a:gd name="T58" fmla="*/ 84 w 112"/>
                <a:gd name="T59" fmla="*/ 85 h 110"/>
                <a:gd name="T60" fmla="*/ 112 w 112"/>
                <a:gd name="T61" fmla="*/ 100 h 110"/>
                <a:gd name="T62" fmla="*/ 112 w 112"/>
                <a:gd name="T63" fmla="*/ 110 h 110"/>
                <a:gd name="T64" fmla="*/ 40 w 112"/>
                <a:gd name="T65" fmla="*/ 49 h 110"/>
                <a:gd name="T66" fmla="*/ 40 w 112"/>
                <a:gd name="T67" fmla="*/ 41 h 110"/>
                <a:gd name="T68" fmla="*/ 57 w 112"/>
                <a:gd name="T69" fmla="*/ 25 h 110"/>
                <a:gd name="T70" fmla="*/ 71 w 112"/>
                <a:gd name="T71" fmla="*/ 25 h 110"/>
                <a:gd name="T72" fmla="*/ 40 w 112"/>
                <a:gd name="T73" fmla="*/ 49 h 110"/>
                <a:gd name="T74" fmla="*/ 42 w 112"/>
                <a:gd name="T75" fmla="*/ 20 h 110"/>
                <a:gd name="T76" fmla="*/ 42 w 112"/>
                <a:gd name="T77" fmla="*/ 11 h 110"/>
                <a:gd name="T78" fmla="*/ 68 w 112"/>
                <a:gd name="T79" fmla="*/ 11 h 110"/>
                <a:gd name="T80" fmla="*/ 68 w 112"/>
                <a:gd name="T81" fmla="*/ 0 h 110"/>
                <a:gd name="T82" fmla="*/ 84 w 112"/>
                <a:gd name="T83" fmla="*/ 0 h 110"/>
                <a:gd name="T84" fmla="*/ 84 w 112"/>
                <a:gd name="T85" fmla="*/ 11 h 110"/>
                <a:gd name="T86" fmla="*/ 111 w 112"/>
                <a:gd name="T87" fmla="*/ 11 h 110"/>
                <a:gd name="T88" fmla="*/ 111 w 112"/>
                <a:gd name="T89" fmla="*/ 20 h 110"/>
                <a:gd name="T90" fmla="*/ 42 w 112"/>
                <a:gd name="T91" fmla="*/ 20 h 110"/>
                <a:gd name="T92" fmla="*/ 112 w 112"/>
                <a:gd name="T93" fmla="*/ 49 h 110"/>
                <a:gd name="T94" fmla="*/ 80 w 112"/>
                <a:gd name="T95" fmla="*/ 25 h 110"/>
                <a:gd name="T96" fmla="*/ 95 w 112"/>
                <a:gd name="T97" fmla="*/ 25 h 110"/>
                <a:gd name="T98" fmla="*/ 112 w 112"/>
                <a:gd name="T99" fmla="*/ 41 h 110"/>
                <a:gd name="T100" fmla="*/ 112 w 112"/>
                <a:gd name="T101"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10">
                  <a:moveTo>
                    <a:pt x="2" y="26"/>
                  </a:moveTo>
                  <a:cubicBezTo>
                    <a:pt x="2" y="16"/>
                    <a:pt x="2" y="16"/>
                    <a:pt x="2" y="16"/>
                  </a:cubicBezTo>
                  <a:cubicBezTo>
                    <a:pt x="14" y="16"/>
                    <a:pt x="14" y="16"/>
                    <a:pt x="14" y="16"/>
                  </a:cubicBezTo>
                  <a:cubicBezTo>
                    <a:pt x="14" y="0"/>
                    <a:pt x="14" y="0"/>
                    <a:pt x="14" y="0"/>
                  </a:cubicBezTo>
                  <a:cubicBezTo>
                    <a:pt x="28" y="0"/>
                    <a:pt x="28" y="0"/>
                    <a:pt x="28" y="0"/>
                  </a:cubicBezTo>
                  <a:cubicBezTo>
                    <a:pt x="28" y="16"/>
                    <a:pt x="28" y="16"/>
                    <a:pt x="28" y="16"/>
                  </a:cubicBezTo>
                  <a:cubicBezTo>
                    <a:pt x="38" y="16"/>
                    <a:pt x="38" y="16"/>
                    <a:pt x="38" y="16"/>
                  </a:cubicBezTo>
                  <a:cubicBezTo>
                    <a:pt x="38" y="26"/>
                    <a:pt x="38" y="26"/>
                    <a:pt x="38" y="26"/>
                  </a:cubicBezTo>
                  <a:cubicBezTo>
                    <a:pt x="28" y="26"/>
                    <a:pt x="28" y="26"/>
                    <a:pt x="28" y="26"/>
                  </a:cubicBezTo>
                  <a:cubicBezTo>
                    <a:pt x="31" y="39"/>
                    <a:pt x="34" y="49"/>
                    <a:pt x="39" y="57"/>
                  </a:cubicBezTo>
                  <a:cubicBezTo>
                    <a:pt x="39" y="72"/>
                    <a:pt x="39" y="72"/>
                    <a:pt x="39" y="72"/>
                  </a:cubicBezTo>
                  <a:cubicBezTo>
                    <a:pt x="34" y="66"/>
                    <a:pt x="31" y="61"/>
                    <a:pt x="28" y="55"/>
                  </a:cubicBezTo>
                  <a:cubicBezTo>
                    <a:pt x="28" y="110"/>
                    <a:pt x="28" y="110"/>
                    <a:pt x="28" y="110"/>
                  </a:cubicBezTo>
                  <a:cubicBezTo>
                    <a:pt x="14" y="110"/>
                    <a:pt x="14" y="110"/>
                    <a:pt x="14" y="110"/>
                  </a:cubicBezTo>
                  <a:cubicBezTo>
                    <a:pt x="14" y="60"/>
                    <a:pt x="14" y="60"/>
                    <a:pt x="14" y="60"/>
                  </a:cubicBezTo>
                  <a:cubicBezTo>
                    <a:pt x="11" y="67"/>
                    <a:pt x="6" y="76"/>
                    <a:pt x="0" y="86"/>
                  </a:cubicBezTo>
                  <a:cubicBezTo>
                    <a:pt x="0" y="70"/>
                    <a:pt x="0" y="70"/>
                    <a:pt x="0" y="70"/>
                  </a:cubicBezTo>
                  <a:cubicBezTo>
                    <a:pt x="6" y="57"/>
                    <a:pt x="11" y="42"/>
                    <a:pt x="13" y="26"/>
                  </a:cubicBezTo>
                  <a:lnTo>
                    <a:pt x="2" y="26"/>
                  </a:lnTo>
                  <a:close/>
                  <a:moveTo>
                    <a:pt x="112" y="110"/>
                  </a:moveTo>
                  <a:cubicBezTo>
                    <a:pt x="96" y="104"/>
                    <a:pt x="84" y="99"/>
                    <a:pt x="75" y="93"/>
                  </a:cubicBezTo>
                  <a:cubicBezTo>
                    <a:pt x="67" y="99"/>
                    <a:pt x="54" y="104"/>
                    <a:pt x="38" y="110"/>
                  </a:cubicBezTo>
                  <a:cubicBezTo>
                    <a:pt x="38" y="100"/>
                    <a:pt x="38" y="100"/>
                    <a:pt x="38" y="100"/>
                  </a:cubicBezTo>
                  <a:cubicBezTo>
                    <a:pt x="50" y="96"/>
                    <a:pt x="59" y="91"/>
                    <a:pt x="66" y="85"/>
                  </a:cubicBezTo>
                  <a:cubicBezTo>
                    <a:pt x="58" y="76"/>
                    <a:pt x="52" y="65"/>
                    <a:pt x="48" y="50"/>
                  </a:cubicBezTo>
                  <a:cubicBezTo>
                    <a:pt x="62" y="50"/>
                    <a:pt x="62" y="50"/>
                    <a:pt x="62" y="50"/>
                  </a:cubicBezTo>
                  <a:cubicBezTo>
                    <a:pt x="66" y="62"/>
                    <a:pt x="70" y="71"/>
                    <a:pt x="75" y="76"/>
                  </a:cubicBezTo>
                  <a:cubicBezTo>
                    <a:pt x="81" y="69"/>
                    <a:pt x="85" y="61"/>
                    <a:pt x="88" y="50"/>
                  </a:cubicBezTo>
                  <a:cubicBezTo>
                    <a:pt x="103" y="50"/>
                    <a:pt x="103" y="50"/>
                    <a:pt x="103" y="50"/>
                  </a:cubicBezTo>
                  <a:cubicBezTo>
                    <a:pt x="98" y="65"/>
                    <a:pt x="92" y="77"/>
                    <a:pt x="84" y="85"/>
                  </a:cubicBezTo>
                  <a:cubicBezTo>
                    <a:pt x="91" y="91"/>
                    <a:pt x="100" y="96"/>
                    <a:pt x="112" y="100"/>
                  </a:cubicBezTo>
                  <a:lnTo>
                    <a:pt x="112" y="110"/>
                  </a:lnTo>
                  <a:close/>
                  <a:moveTo>
                    <a:pt x="40" y="49"/>
                  </a:moveTo>
                  <a:cubicBezTo>
                    <a:pt x="40" y="41"/>
                    <a:pt x="40" y="41"/>
                    <a:pt x="40" y="41"/>
                  </a:cubicBezTo>
                  <a:cubicBezTo>
                    <a:pt x="49" y="38"/>
                    <a:pt x="55" y="32"/>
                    <a:pt x="57" y="25"/>
                  </a:cubicBezTo>
                  <a:cubicBezTo>
                    <a:pt x="71" y="25"/>
                    <a:pt x="71" y="25"/>
                    <a:pt x="71" y="25"/>
                  </a:cubicBezTo>
                  <a:cubicBezTo>
                    <a:pt x="67" y="39"/>
                    <a:pt x="56" y="47"/>
                    <a:pt x="40" y="49"/>
                  </a:cubicBezTo>
                  <a:close/>
                  <a:moveTo>
                    <a:pt x="42" y="20"/>
                  </a:moveTo>
                  <a:cubicBezTo>
                    <a:pt x="42" y="11"/>
                    <a:pt x="42" y="11"/>
                    <a:pt x="42" y="11"/>
                  </a:cubicBezTo>
                  <a:cubicBezTo>
                    <a:pt x="68" y="11"/>
                    <a:pt x="68" y="11"/>
                    <a:pt x="68" y="11"/>
                  </a:cubicBezTo>
                  <a:cubicBezTo>
                    <a:pt x="68" y="0"/>
                    <a:pt x="68" y="0"/>
                    <a:pt x="68" y="0"/>
                  </a:cubicBezTo>
                  <a:cubicBezTo>
                    <a:pt x="84" y="0"/>
                    <a:pt x="84" y="0"/>
                    <a:pt x="84" y="0"/>
                  </a:cubicBezTo>
                  <a:cubicBezTo>
                    <a:pt x="84" y="11"/>
                    <a:pt x="84" y="11"/>
                    <a:pt x="84" y="11"/>
                  </a:cubicBezTo>
                  <a:cubicBezTo>
                    <a:pt x="111" y="11"/>
                    <a:pt x="111" y="11"/>
                    <a:pt x="111" y="11"/>
                  </a:cubicBezTo>
                  <a:cubicBezTo>
                    <a:pt x="111" y="20"/>
                    <a:pt x="111" y="20"/>
                    <a:pt x="111" y="20"/>
                  </a:cubicBezTo>
                  <a:lnTo>
                    <a:pt x="42" y="20"/>
                  </a:lnTo>
                  <a:close/>
                  <a:moveTo>
                    <a:pt x="112" y="49"/>
                  </a:moveTo>
                  <a:cubicBezTo>
                    <a:pt x="95" y="47"/>
                    <a:pt x="84" y="39"/>
                    <a:pt x="80" y="25"/>
                  </a:cubicBezTo>
                  <a:cubicBezTo>
                    <a:pt x="95" y="25"/>
                    <a:pt x="95" y="25"/>
                    <a:pt x="95" y="25"/>
                  </a:cubicBezTo>
                  <a:cubicBezTo>
                    <a:pt x="98" y="33"/>
                    <a:pt x="103" y="38"/>
                    <a:pt x="112" y="41"/>
                  </a:cubicBezTo>
                  <a:lnTo>
                    <a:pt x="112" y="49"/>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3"/>
            <p:cNvSpPr>
              <a:spLocks noEditPoints="1"/>
            </p:cNvSpPr>
            <p:nvPr/>
          </p:nvSpPr>
          <p:spPr bwMode="auto">
            <a:xfrm>
              <a:off x="3181" y="2276"/>
              <a:ext cx="262" cy="260"/>
            </a:xfrm>
            <a:custGeom>
              <a:avLst/>
              <a:gdLst>
                <a:gd name="T0" fmla="*/ 1 w 111"/>
                <a:gd name="T1" fmla="*/ 27 h 110"/>
                <a:gd name="T2" fmla="*/ 1 w 111"/>
                <a:gd name="T3" fmla="*/ 17 h 110"/>
                <a:gd name="T4" fmla="*/ 13 w 111"/>
                <a:gd name="T5" fmla="*/ 17 h 110"/>
                <a:gd name="T6" fmla="*/ 13 w 111"/>
                <a:gd name="T7" fmla="*/ 0 h 110"/>
                <a:gd name="T8" fmla="*/ 28 w 111"/>
                <a:gd name="T9" fmla="*/ 0 h 110"/>
                <a:gd name="T10" fmla="*/ 28 w 111"/>
                <a:gd name="T11" fmla="*/ 17 h 110"/>
                <a:gd name="T12" fmla="*/ 37 w 111"/>
                <a:gd name="T13" fmla="*/ 17 h 110"/>
                <a:gd name="T14" fmla="*/ 37 w 111"/>
                <a:gd name="T15" fmla="*/ 27 h 110"/>
                <a:gd name="T16" fmla="*/ 28 w 111"/>
                <a:gd name="T17" fmla="*/ 27 h 110"/>
                <a:gd name="T18" fmla="*/ 28 w 111"/>
                <a:gd name="T19" fmla="*/ 51 h 110"/>
                <a:gd name="T20" fmla="*/ 38 w 111"/>
                <a:gd name="T21" fmla="*/ 48 h 110"/>
                <a:gd name="T22" fmla="*/ 38 w 111"/>
                <a:gd name="T23" fmla="*/ 58 h 110"/>
                <a:gd name="T24" fmla="*/ 35 w 111"/>
                <a:gd name="T25" fmla="*/ 59 h 110"/>
                <a:gd name="T26" fmla="*/ 28 w 111"/>
                <a:gd name="T27" fmla="*/ 62 h 110"/>
                <a:gd name="T28" fmla="*/ 28 w 111"/>
                <a:gd name="T29" fmla="*/ 95 h 110"/>
                <a:gd name="T30" fmla="*/ 13 w 111"/>
                <a:gd name="T31" fmla="*/ 109 h 110"/>
                <a:gd name="T32" fmla="*/ 3 w 111"/>
                <a:gd name="T33" fmla="*/ 109 h 110"/>
                <a:gd name="T34" fmla="*/ 3 w 111"/>
                <a:gd name="T35" fmla="*/ 99 h 110"/>
                <a:gd name="T36" fmla="*/ 8 w 111"/>
                <a:gd name="T37" fmla="*/ 99 h 110"/>
                <a:gd name="T38" fmla="*/ 13 w 111"/>
                <a:gd name="T39" fmla="*/ 95 h 110"/>
                <a:gd name="T40" fmla="*/ 13 w 111"/>
                <a:gd name="T41" fmla="*/ 66 h 110"/>
                <a:gd name="T42" fmla="*/ 8 w 111"/>
                <a:gd name="T43" fmla="*/ 67 h 110"/>
                <a:gd name="T44" fmla="*/ 0 w 111"/>
                <a:gd name="T45" fmla="*/ 68 h 110"/>
                <a:gd name="T46" fmla="*/ 0 w 111"/>
                <a:gd name="T47" fmla="*/ 55 h 110"/>
                <a:gd name="T48" fmla="*/ 13 w 111"/>
                <a:gd name="T49" fmla="*/ 54 h 110"/>
                <a:gd name="T50" fmla="*/ 13 w 111"/>
                <a:gd name="T51" fmla="*/ 27 h 110"/>
                <a:gd name="T52" fmla="*/ 1 w 111"/>
                <a:gd name="T53" fmla="*/ 27 h 110"/>
                <a:gd name="T54" fmla="*/ 42 w 111"/>
                <a:gd name="T55" fmla="*/ 23 h 110"/>
                <a:gd name="T56" fmla="*/ 42 w 111"/>
                <a:gd name="T57" fmla="*/ 13 h 110"/>
                <a:gd name="T58" fmla="*/ 66 w 111"/>
                <a:gd name="T59" fmla="*/ 13 h 110"/>
                <a:gd name="T60" fmla="*/ 66 w 111"/>
                <a:gd name="T61" fmla="*/ 0 h 110"/>
                <a:gd name="T62" fmla="*/ 82 w 111"/>
                <a:gd name="T63" fmla="*/ 0 h 110"/>
                <a:gd name="T64" fmla="*/ 82 w 111"/>
                <a:gd name="T65" fmla="*/ 13 h 110"/>
                <a:gd name="T66" fmla="*/ 110 w 111"/>
                <a:gd name="T67" fmla="*/ 13 h 110"/>
                <a:gd name="T68" fmla="*/ 110 w 111"/>
                <a:gd name="T69" fmla="*/ 23 h 110"/>
                <a:gd name="T70" fmla="*/ 82 w 111"/>
                <a:gd name="T71" fmla="*/ 23 h 110"/>
                <a:gd name="T72" fmla="*/ 82 w 111"/>
                <a:gd name="T73" fmla="*/ 40 h 110"/>
                <a:gd name="T74" fmla="*/ 107 w 111"/>
                <a:gd name="T75" fmla="*/ 40 h 110"/>
                <a:gd name="T76" fmla="*/ 107 w 111"/>
                <a:gd name="T77" fmla="*/ 50 h 110"/>
                <a:gd name="T78" fmla="*/ 85 w 111"/>
                <a:gd name="T79" fmla="*/ 87 h 110"/>
                <a:gd name="T80" fmla="*/ 111 w 111"/>
                <a:gd name="T81" fmla="*/ 100 h 110"/>
                <a:gd name="T82" fmla="*/ 111 w 111"/>
                <a:gd name="T83" fmla="*/ 110 h 110"/>
                <a:gd name="T84" fmla="*/ 74 w 111"/>
                <a:gd name="T85" fmla="*/ 95 h 110"/>
                <a:gd name="T86" fmla="*/ 36 w 111"/>
                <a:gd name="T87" fmla="*/ 110 h 110"/>
                <a:gd name="T88" fmla="*/ 36 w 111"/>
                <a:gd name="T89" fmla="*/ 101 h 110"/>
                <a:gd name="T90" fmla="*/ 64 w 111"/>
                <a:gd name="T91" fmla="*/ 87 h 110"/>
                <a:gd name="T92" fmla="*/ 44 w 111"/>
                <a:gd name="T93" fmla="*/ 55 h 110"/>
                <a:gd name="T94" fmla="*/ 59 w 111"/>
                <a:gd name="T95" fmla="*/ 55 h 110"/>
                <a:gd name="T96" fmla="*/ 75 w 111"/>
                <a:gd name="T97" fmla="*/ 78 h 110"/>
                <a:gd name="T98" fmla="*/ 91 w 111"/>
                <a:gd name="T99" fmla="*/ 50 h 110"/>
                <a:gd name="T100" fmla="*/ 42 w 111"/>
                <a:gd name="T101" fmla="*/ 50 h 110"/>
                <a:gd name="T102" fmla="*/ 42 w 111"/>
                <a:gd name="T103" fmla="*/ 40 h 110"/>
                <a:gd name="T104" fmla="*/ 66 w 111"/>
                <a:gd name="T105" fmla="*/ 40 h 110"/>
                <a:gd name="T106" fmla="*/ 66 w 111"/>
                <a:gd name="T107" fmla="*/ 23 h 110"/>
                <a:gd name="T108" fmla="*/ 42 w 111"/>
                <a:gd name="T109"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10">
                  <a:moveTo>
                    <a:pt x="1" y="27"/>
                  </a:moveTo>
                  <a:cubicBezTo>
                    <a:pt x="1" y="17"/>
                    <a:pt x="1" y="17"/>
                    <a:pt x="1" y="17"/>
                  </a:cubicBezTo>
                  <a:cubicBezTo>
                    <a:pt x="13" y="17"/>
                    <a:pt x="13" y="17"/>
                    <a:pt x="13" y="17"/>
                  </a:cubicBezTo>
                  <a:cubicBezTo>
                    <a:pt x="13" y="0"/>
                    <a:pt x="13" y="0"/>
                    <a:pt x="13" y="0"/>
                  </a:cubicBezTo>
                  <a:cubicBezTo>
                    <a:pt x="28" y="0"/>
                    <a:pt x="28" y="0"/>
                    <a:pt x="28" y="0"/>
                  </a:cubicBezTo>
                  <a:cubicBezTo>
                    <a:pt x="28" y="17"/>
                    <a:pt x="28" y="17"/>
                    <a:pt x="28" y="17"/>
                  </a:cubicBezTo>
                  <a:cubicBezTo>
                    <a:pt x="37" y="17"/>
                    <a:pt x="37" y="17"/>
                    <a:pt x="37" y="17"/>
                  </a:cubicBezTo>
                  <a:cubicBezTo>
                    <a:pt x="37" y="27"/>
                    <a:pt x="37" y="27"/>
                    <a:pt x="37" y="27"/>
                  </a:cubicBezTo>
                  <a:cubicBezTo>
                    <a:pt x="28" y="27"/>
                    <a:pt x="28" y="27"/>
                    <a:pt x="28" y="27"/>
                  </a:cubicBezTo>
                  <a:cubicBezTo>
                    <a:pt x="28" y="51"/>
                    <a:pt x="28" y="51"/>
                    <a:pt x="28" y="51"/>
                  </a:cubicBezTo>
                  <a:cubicBezTo>
                    <a:pt x="31" y="50"/>
                    <a:pt x="34" y="49"/>
                    <a:pt x="38" y="48"/>
                  </a:cubicBezTo>
                  <a:cubicBezTo>
                    <a:pt x="38" y="58"/>
                    <a:pt x="38" y="58"/>
                    <a:pt x="38" y="58"/>
                  </a:cubicBezTo>
                  <a:cubicBezTo>
                    <a:pt x="38" y="58"/>
                    <a:pt x="36" y="58"/>
                    <a:pt x="35" y="59"/>
                  </a:cubicBezTo>
                  <a:cubicBezTo>
                    <a:pt x="33" y="60"/>
                    <a:pt x="31" y="61"/>
                    <a:pt x="28" y="62"/>
                  </a:cubicBezTo>
                  <a:cubicBezTo>
                    <a:pt x="28" y="95"/>
                    <a:pt x="28" y="95"/>
                    <a:pt x="28" y="95"/>
                  </a:cubicBezTo>
                  <a:cubicBezTo>
                    <a:pt x="28" y="105"/>
                    <a:pt x="23" y="109"/>
                    <a:pt x="13" y="109"/>
                  </a:cubicBezTo>
                  <a:cubicBezTo>
                    <a:pt x="3" y="109"/>
                    <a:pt x="3" y="109"/>
                    <a:pt x="3" y="109"/>
                  </a:cubicBezTo>
                  <a:cubicBezTo>
                    <a:pt x="3" y="99"/>
                    <a:pt x="3" y="99"/>
                    <a:pt x="3" y="99"/>
                  </a:cubicBezTo>
                  <a:cubicBezTo>
                    <a:pt x="8" y="99"/>
                    <a:pt x="8" y="99"/>
                    <a:pt x="8" y="99"/>
                  </a:cubicBezTo>
                  <a:cubicBezTo>
                    <a:pt x="11" y="100"/>
                    <a:pt x="13" y="98"/>
                    <a:pt x="13" y="95"/>
                  </a:cubicBezTo>
                  <a:cubicBezTo>
                    <a:pt x="13" y="66"/>
                    <a:pt x="13" y="66"/>
                    <a:pt x="13" y="66"/>
                  </a:cubicBezTo>
                  <a:cubicBezTo>
                    <a:pt x="12" y="66"/>
                    <a:pt x="10" y="66"/>
                    <a:pt x="8" y="67"/>
                  </a:cubicBezTo>
                  <a:cubicBezTo>
                    <a:pt x="4" y="67"/>
                    <a:pt x="2" y="68"/>
                    <a:pt x="0" y="68"/>
                  </a:cubicBezTo>
                  <a:cubicBezTo>
                    <a:pt x="0" y="55"/>
                    <a:pt x="0" y="55"/>
                    <a:pt x="0" y="55"/>
                  </a:cubicBezTo>
                  <a:cubicBezTo>
                    <a:pt x="5" y="55"/>
                    <a:pt x="9" y="54"/>
                    <a:pt x="13" y="54"/>
                  </a:cubicBezTo>
                  <a:cubicBezTo>
                    <a:pt x="13" y="27"/>
                    <a:pt x="13" y="27"/>
                    <a:pt x="13" y="27"/>
                  </a:cubicBezTo>
                  <a:lnTo>
                    <a:pt x="1" y="27"/>
                  </a:lnTo>
                  <a:close/>
                  <a:moveTo>
                    <a:pt x="42" y="23"/>
                  </a:moveTo>
                  <a:cubicBezTo>
                    <a:pt x="42" y="13"/>
                    <a:pt x="42" y="13"/>
                    <a:pt x="42" y="13"/>
                  </a:cubicBezTo>
                  <a:cubicBezTo>
                    <a:pt x="66" y="13"/>
                    <a:pt x="66" y="13"/>
                    <a:pt x="66" y="13"/>
                  </a:cubicBezTo>
                  <a:cubicBezTo>
                    <a:pt x="66" y="0"/>
                    <a:pt x="66" y="0"/>
                    <a:pt x="66" y="0"/>
                  </a:cubicBezTo>
                  <a:cubicBezTo>
                    <a:pt x="82" y="0"/>
                    <a:pt x="82" y="0"/>
                    <a:pt x="82" y="0"/>
                  </a:cubicBezTo>
                  <a:cubicBezTo>
                    <a:pt x="82" y="13"/>
                    <a:pt x="82" y="13"/>
                    <a:pt x="82" y="13"/>
                  </a:cubicBezTo>
                  <a:cubicBezTo>
                    <a:pt x="110" y="13"/>
                    <a:pt x="110" y="13"/>
                    <a:pt x="110" y="13"/>
                  </a:cubicBezTo>
                  <a:cubicBezTo>
                    <a:pt x="110" y="23"/>
                    <a:pt x="110" y="23"/>
                    <a:pt x="110" y="23"/>
                  </a:cubicBezTo>
                  <a:cubicBezTo>
                    <a:pt x="82" y="23"/>
                    <a:pt x="82" y="23"/>
                    <a:pt x="82" y="23"/>
                  </a:cubicBezTo>
                  <a:cubicBezTo>
                    <a:pt x="82" y="40"/>
                    <a:pt x="82" y="40"/>
                    <a:pt x="82" y="40"/>
                  </a:cubicBezTo>
                  <a:cubicBezTo>
                    <a:pt x="107" y="40"/>
                    <a:pt x="107" y="40"/>
                    <a:pt x="107" y="40"/>
                  </a:cubicBezTo>
                  <a:cubicBezTo>
                    <a:pt x="107" y="50"/>
                    <a:pt x="107" y="50"/>
                    <a:pt x="107" y="50"/>
                  </a:cubicBezTo>
                  <a:cubicBezTo>
                    <a:pt x="101" y="66"/>
                    <a:pt x="94" y="78"/>
                    <a:pt x="85" y="87"/>
                  </a:cubicBezTo>
                  <a:cubicBezTo>
                    <a:pt x="92" y="92"/>
                    <a:pt x="100" y="97"/>
                    <a:pt x="111" y="100"/>
                  </a:cubicBezTo>
                  <a:cubicBezTo>
                    <a:pt x="111" y="110"/>
                    <a:pt x="111" y="110"/>
                    <a:pt x="111" y="110"/>
                  </a:cubicBezTo>
                  <a:cubicBezTo>
                    <a:pt x="96" y="106"/>
                    <a:pt x="84" y="101"/>
                    <a:pt x="74" y="95"/>
                  </a:cubicBezTo>
                  <a:cubicBezTo>
                    <a:pt x="64" y="100"/>
                    <a:pt x="52" y="106"/>
                    <a:pt x="36" y="110"/>
                  </a:cubicBezTo>
                  <a:cubicBezTo>
                    <a:pt x="36" y="101"/>
                    <a:pt x="36" y="101"/>
                    <a:pt x="36" y="101"/>
                  </a:cubicBezTo>
                  <a:cubicBezTo>
                    <a:pt x="48" y="97"/>
                    <a:pt x="57" y="92"/>
                    <a:pt x="64" y="87"/>
                  </a:cubicBezTo>
                  <a:cubicBezTo>
                    <a:pt x="56" y="79"/>
                    <a:pt x="49" y="68"/>
                    <a:pt x="44" y="55"/>
                  </a:cubicBezTo>
                  <a:cubicBezTo>
                    <a:pt x="59" y="55"/>
                    <a:pt x="59" y="55"/>
                    <a:pt x="59" y="55"/>
                  </a:cubicBezTo>
                  <a:cubicBezTo>
                    <a:pt x="64" y="64"/>
                    <a:pt x="69" y="72"/>
                    <a:pt x="75" y="78"/>
                  </a:cubicBezTo>
                  <a:cubicBezTo>
                    <a:pt x="81" y="72"/>
                    <a:pt x="86" y="62"/>
                    <a:pt x="91" y="50"/>
                  </a:cubicBezTo>
                  <a:cubicBezTo>
                    <a:pt x="42" y="50"/>
                    <a:pt x="42" y="50"/>
                    <a:pt x="42" y="50"/>
                  </a:cubicBezTo>
                  <a:cubicBezTo>
                    <a:pt x="42" y="40"/>
                    <a:pt x="42" y="40"/>
                    <a:pt x="42" y="40"/>
                  </a:cubicBezTo>
                  <a:cubicBezTo>
                    <a:pt x="66" y="40"/>
                    <a:pt x="66" y="40"/>
                    <a:pt x="66" y="40"/>
                  </a:cubicBezTo>
                  <a:cubicBezTo>
                    <a:pt x="66" y="23"/>
                    <a:pt x="66" y="23"/>
                    <a:pt x="66" y="23"/>
                  </a:cubicBezTo>
                  <a:lnTo>
                    <a:pt x="42" y="23"/>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4"/>
            <p:cNvSpPr>
              <a:spLocks noEditPoints="1"/>
            </p:cNvSpPr>
            <p:nvPr/>
          </p:nvSpPr>
          <p:spPr bwMode="auto">
            <a:xfrm>
              <a:off x="3474" y="2276"/>
              <a:ext cx="258" cy="258"/>
            </a:xfrm>
            <a:custGeom>
              <a:avLst/>
              <a:gdLst>
                <a:gd name="T0" fmla="*/ 44 w 109"/>
                <a:gd name="T1" fmla="*/ 33 h 109"/>
                <a:gd name="T2" fmla="*/ 0 w 109"/>
                <a:gd name="T3" fmla="*/ 24 h 109"/>
                <a:gd name="T4" fmla="*/ 36 w 109"/>
                <a:gd name="T5" fmla="*/ 0 h 109"/>
                <a:gd name="T6" fmla="*/ 40 w 109"/>
                <a:gd name="T7" fmla="*/ 23 h 109"/>
                <a:gd name="T8" fmla="*/ 47 w 109"/>
                <a:gd name="T9" fmla="*/ 12 h 109"/>
                <a:gd name="T10" fmla="*/ 45 w 109"/>
                <a:gd name="T11" fmla="*/ 38 h 109"/>
                <a:gd name="T12" fmla="*/ 4 w 109"/>
                <a:gd name="T13" fmla="*/ 42 h 109"/>
                <a:gd name="T14" fmla="*/ 52 w 109"/>
                <a:gd name="T15" fmla="*/ 95 h 109"/>
                <a:gd name="T16" fmla="*/ 28 w 109"/>
                <a:gd name="T17" fmla="*/ 109 h 109"/>
                <a:gd name="T18" fmla="*/ 33 w 109"/>
                <a:gd name="T19" fmla="*/ 99 h 109"/>
                <a:gd name="T20" fmla="*/ 39 w 109"/>
                <a:gd name="T21" fmla="*/ 88 h 109"/>
                <a:gd name="T22" fmla="*/ 17 w 109"/>
                <a:gd name="T23" fmla="*/ 109 h 109"/>
                <a:gd name="T24" fmla="*/ 17 w 109"/>
                <a:gd name="T25" fmla="*/ 51 h 109"/>
                <a:gd name="T26" fmla="*/ 39 w 109"/>
                <a:gd name="T27" fmla="*/ 61 h 109"/>
                <a:gd name="T28" fmla="*/ 17 w 109"/>
                <a:gd name="T29" fmla="*/ 51 h 109"/>
                <a:gd name="T30" fmla="*/ 17 w 109"/>
                <a:gd name="T31" fmla="*/ 80 h 109"/>
                <a:gd name="T32" fmla="*/ 39 w 109"/>
                <a:gd name="T33" fmla="*/ 70 h 109"/>
                <a:gd name="T34" fmla="*/ 75 w 109"/>
                <a:gd name="T35" fmla="*/ 50 h 109"/>
                <a:gd name="T36" fmla="*/ 61 w 109"/>
                <a:gd name="T37" fmla="*/ 0 h 109"/>
                <a:gd name="T38" fmla="*/ 75 w 109"/>
                <a:gd name="T39" fmla="*/ 17 h 109"/>
                <a:gd name="T40" fmla="*/ 108 w 109"/>
                <a:gd name="T41" fmla="*/ 4 h 109"/>
                <a:gd name="T42" fmla="*/ 75 w 109"/>
                <a:gd name="T43" fmla="*/ 34 h 109"/>
                <a:gd name="T44" fmla="*/ 91 w 109"/>
                <a:gd name="T45" fmla="*/ 40 h 109"/>
                <a:gd name="T46" fmla="*/ 97 w 109"/>
                <a:gd name="T47" fmla="*/ 31 h 109"/>
                <a:gd name="T48" fmla="*/ 108 w 109"/>
                <a:gd name="T49" fmla="*/ 36 h 109"/>
                <a:gd name="T50" fmla="*/ 75 w 109"/>
                <a:gd name="T51" fmla="*/ 50 h 109"/>
                <a:gd name="T52" fmla="*/ 61 w 109"/>
                <a:gd name="T53" fmla="*/ 95 h 109"/>
                <a:gd name="T54" fmla="*/ 75 w 109"/>
                <a:gd name="T55" fmla="*/ 54 h 109"/>
                <a:gd name="T56" fmla="*/ 94 w 109"/>
                <a:gd name="T57" fmla="*/ 58 h 109"/>
                <a:gd name="T58" fmla="*/ 75 w 109"/>
                <a:gd name="T59" fmla="*/ 82 h 109"/>
                <a:gd name="T60" fmla="*/ 81 w 109"/>
                <a:gd name="T61" fmla="*/ 98 h 109"/>
                <a:gd name="T62" fmla="*/ 97 w 109"/>
                <a:gd name="T63" fmla="*/ 93 h 109"/>
                <a:gd name="T64" fmla="*/ 109 w 109"/>
                <a:gd name="T65" fmla="*/ 90 h 109"/>
                <a:gd name="T66" fmla="*/ 94 w 109"/>
                <a:gd name="T6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109">
                  <a:moveTo>
                    <a:pt x="45" y="38"/>
                  </a:moveTo>
                  <a:cubicBezTo>
                    <a:pt x="44" y="33"/>
                    <a:pt x="44" y="33"/>
                    <a:pt x="44" y="33"/>
                  </a:cubicBezTo>
                  <a:cubicBezTo>
                    <a:pt x="34" y="34"/>
                    <a:pt x="20" y="35"/>
                    <a:pt x="0" y="35"/>
                  </a:cubicBezTo>
                  <a:cubicBezTo>
                    <a:pt x="0" y="24"/>
                    <a:pt x="0" y="24"/>
                    <a:pt x="0" y="24"/>
                  </a:cubicBezTo>
                  <a:cubicBezTo>
                    <a:pt x="8" y="17"/>
                    <a:pt x="14" y="9"/>
                    <a:pt x="19" y="0"/>
                  </a:cubicBezTo>
                  <a:cubicBezTo>
                    <a:pt x="36" y="0"/>
                    <a:pt x="36" y="0"/>
                    <a:pt x="36" y="0"/>
                  </a:cubicBezTo>
                  <a:cubicBezTo>
                    <a:pt x="29" y="11"/>
                    <a:pt x="22" y="19"/>
                    <a:pt x="15" y="24"/>
                  </a:cubicBezTo>
                  <a:cubicBezTo>
                    <a:pt x="27" y="24"/>
                    <a:pt x="35" y="24"/>
                    <a:pt x="40" y="23"/>
                  </a:cubicBezTo>
                  <a:cubicBezTo>
                    <a:pt x="40" y="21"/>
                    <a:pt x="38" y="17"/>
                    <a:pt x="35" y="12"/>
                  </a:cubicBezTo>
                  <a:cubicBezTo>
                    <a:pt x="47" y="12"/>
                    <a:pt x="47" y="12"/>
                    <a:pt x="47" y="12"/>
                  </a:cubicBezTo>
                  <a:cubicBezTo>
                    <a:pt x="52" y="20"/>
                    <a:pt x="56" y="28"/>
                    <a:pt x="58" y="38"/>
                  </a:cubicBezTo>
                  <a:lnTo>
                    <a:pt x="45" y="38"/>
                  </a:lnTo>
                  <a:close/>
                  <a:moveTo>
                    <a:pt x="4" y="109"/>
                  </a:moveTo>
                  <a:cubicBezTo>
                    <a:pt x="4" y="42"/>
                    <a:pt x="4" y="42"/>
                    <a:pt x="4" y="42"/>
                  </a:cubicBezTo>
                  <a:cubicBezTo>
                    <a:pt x="52" y="42"/>
                    <a:pt x="52" y="42"/>
                    <a:pt x="52" y="42"/>
                  </a:cubicBezTo>
                  <a:cubicBezTo>
                    <a:pt x="52" y="95"/>
                    <a:pt x="52" y="95"/>
                    <a:pt x="52" y="95"/>
                  </a:cubicBezTo>
                  <a:cubicBezTo>
                    <a:pt x="53" y="104"/>
                    <a:pt x="48" y="109"/>
                    <a:pt x="37" y="109"/>
                  </a:cubicBezTo>
                  <a:cubicBezTo>
                    <a:pt x="28" y="109"/>
                    <a:pt x="28" y="109"/>
                    <a:pt x="28" y="109"/>
                  </a:cubicBezTo>
                  <a:cubicBezTo>
                    <a:pt x="28" y="99"/>
                    <a:pt x="28" y="99"/>
                    <a:pt x="28" y="99"/>
                  </a:cubicBezTo>
                  <a:cubicBezTo>
                    <a:pt x="33" y="99"/>
                    <a:pt x="33" y="99"/>
                    <a:pt x="33" y="99"/>
                  </a:cubicBezTo>
                  <a:cubicBezTo>
                    <a:pt x="37" y="100"/>
                    <a:pt x="39" y="98"/>
                    <a:pt x="39" y="95"/>
                  </a:cubicBezTo>
                  <a:cubicBezTo>
                    <a:pt x="39" y="88"/>
                    <a:pt x="39" y="88"/>
                    <a:pt x="39" y="88"/>
                  </a:cubicBezTo>
                  <a:cubicBezTo>
                    <a:pt x="17" y="88"/>
                    <a:pt x="17" y="88"/>
                    <a:pt x="17" y="88"/>
                  </a:cubicBezTo>
                  <a:cubicBezTo>
                    <a:pt x="17" y="109"/>
                    <a:pt x="17" y="109"/>
                    <a:pt x="17" y="109"/>
                  </a:cubicBezTo>
                  <a:lnTo>
                    <a:pt x="4" y="109"/>
                  </a:lnTo>
                  <a:close/>
                  <a:moveTo>
                    <a:pt x="17" y="51"/>
                  </a:moveTo>
                  <a:cubicBezTo>
                    <a:pt x="17" y="61"/>
                    <a:pt x="17" y="61"/>
                    <a:pt x="17" y="61"/>
                  </a:cubicBezTo>
                  <a:cubicBezTo>
                    <a:pt x="39" y="61"/>
                    <a:pt x="39" y="61"/>
                    <a:pt x="39" y="61"/>
                  </a:cubicBezTo>
                  <a:cubicBezTo>
                    <a:pt x="39" y="51"/>
                    <a:pt x="39" y="51"/>
                    <a:pt x="39" y="51"/>
                  </a:cubicBezTo>
                  <a:lnTo>
                    <a:pt x="17" y="51"/>
                  </a:lnTo>
                  <a:close/>
                  <a:moveTo>
                    <a:pt x="17" y="70"/>
                  </a:moveTo>
                  <a:cubicBezTo>
                    <a:pt x="17" y="80"/>
                    <a:pt x="17" y="80"/>
                    <a:pt x="17" y="80"/>
                  </a:cubicBezTo>
                  <a:cubicBezTo>
                    <a:pt x="39" y="80"/>
                    <a:pt x="39" y="80"/>
                    <a:pt x="39" y="80"/>
                  </a:cubicBezTo>
                  <a:cubicBezTo>
                    <a:pt x="39" y="70"/>
                    <a:pt x="39" y="70"/>
                    <a:pt x="39" y="70"/>
                  </a:cubicBezTo>
                  <a:lnTo>
                    <a:pt x="17" y="70"/>
                  </a:lnTo>
                  <a:close/>
                  <a:moveTo>
                    <a:pt x="75" y="50"/>
                  </a:moveTo>
                  <a:cubicBezTo>
                    <a:pt x="65" y="50"/>
                    <a:pt x="61" y="46"/>
                    <a:pt x="61" y="35"/>
                  </a:cubicBezTo>
                  <a:cubicBezTo>
                    <a:pt x="61" y="0"/>
                    <a:pt x="61" y="0"/>
                    <a:pt x="61" y="0"/>
                  </a:cubicBezTo>
                  <a:cubicBezTo>
                    <a:pt x="75" y="0"/>
                    <a:pt x="75" y="0"/>
                    <a:pt x="75" y="0"/>
                  </a:cubicBezTo>
                  <a:cubicBezTo>
                    <a:pt x="75" y="17"/>
                    <a:pt x="75" y="17"/>
                    <a:pt x="75" y="17"/>
                  </a:cubicBezTo>
                  <a:cubicBezTo>
                    <a:pt x="84" y="15"/>
                    <a:pt x="91" y="11"/>
                    <a:pt x="94" y="4"/>
                  </a:cubicBezTo>
                  <a:cubicBezTo>
                    <a:pt x="108" y="4"/>
                    <a:pt x="108" y="4"/>
                    <a:pt x="108" y="4"/>
                  </a:cubicBezTo>
                  <a:cubicBezTo>
                    <a:pt x="103" y="17"/>
                    <a:pt x="92" y="24"/>
                    <a:pt x="75" y="26"/>
                  </a:cubicBezTo>
                  <a:cubicBezTo>
                    <a:pt x="75" y="34"/>
                    <a:pt x="75" y="34"/>
                    <a:pt x="75" y="34"/>
                  </a:cubicBezTo>
                  <a:cubicBezTo>
                    <a:pt x="75" y="38"/>
                    <a:pt x="77" y="40"/>
                    <a:pt x="81" y="40"/>
                  </a:cubicBezTo>
                  <a:cubicBezTo>
                    <a:pt x="91" y="40"/>
                    <a:pt x="91" y="40"/>
                    <a:pt x="91" y="40"/>
                  </a:cubicBezTo>
                  <a:cubicBezTo>
                    <a:pt x="96" y="40"/>
                    <a:pt x="98" y="38"/>
                    <a:pt x="97" y="34"/>
                  </a:cubicBezTo>
                  <a:cubicBezTo>
                    <a:pt x="97" y="31"/>
                    <a:pt x="97" y="31"/>
                    <a:pt x="97" y="31"/>
                  </a:cubicBezTo>
                  <a:cubicBezTo>
                    <a:pt x="108" y="31"/>
                    <a:pt x="108" y="31"/>
                    <a:pt x="108" y="31"/>
                  </a:cubicBezTo>
                  <a:cubicBezTo>
                    <a:pt x="108" y="36"/>
                    <a:pt x="108" y="36"/>
                    <a:pt x="108" y="36"/>
                  </a:cubicBezTo>
                  <a:cubicBezTo>
                    <a:pt x="108" y="46"/>
                    <a:pt x="104" y="50"/>
                    <a:pt x="94" y="50"/>
                  </a:cubicBezTo>
                  <a:lnTo>
                    <a:pt x="75" y="50"/>
                  </a:lnTo>
                  <a:close/>
                  <a:moveTo>
                    <a:pt x="75" y="108"/>
                  </a:moveTo>
                  <a:cubicBezTo>
                    <a:pt x="66" y="108"/>
                    <a:pt x="61" y="104"/>
                    <a:pt x="61" y="95"/>
                  </a:cubicBezTo>
                  <a:cubicBezTo>
                    <a:pt x="61" y="54"/>
                    <a:pt x="61" y="54"/>
                    <a:pt x="61" y="54"/>
                  </a:cubicBezTo>
                  <a:cubicBezTo>
                    <a:pt x="75" y="54"/>
                    <a:pt x="75" y="54"/>
                    <a:pt x="75" y="54"/>
                  </a:cubicBezTo>
                  <a:cubicBezTo>
                    <a:pt x="75" y="73"/>
                    <a:pt x="75" y="73"/>
                    <a:pt x="75" y="73"/>
                  </a:cubicBezTo>
                  <a:cubicBezTo>
                    <a:pt x="84" y="71"/>
                    <a:pt x="91" y="66"/>
                    <a:pt x="94" y="58"/>
                  </a:cubicBezTo>
                  <a:cubicBezTo>
                    <a:pt x="108" y="58"/>
                    <a:pt x="108" y="58"/>
                    <a:pt x="108" y="58"/>
                  </a:cubicBezTo>
                  <a:cubicBezTo>
                    <a:pt x="103" y="72"/>
                    <a:pt x="92" y="80"/>
                    <a:pt x="75" y="82"/>
                  </a:cubicBezTo>
                  <a:cubicBezTo>
                    <a:pt x="75" y="93"/>
                    <a:pt x="75" y="93"/>
                    <a:pt x="75" y="93"/>
                  </a:cubicBezTo>
                  <a:cubicBezTo>
                    <a:pt x="75" y="97"/>
                    <a:pt x="77" y="98"/>
                    <a:pt x="81" y="98"/>
                  </a:cubicBezTo>
                  <a:cubicBezTo>
                    <a:pt x="91" y="98"/>
                    <a:pt x="91" y="98"/>
                    <a:pt x="91" y="98"/>
                  </a:cubicBezTo>
                  <a:cubicBezTo>
                    <a:pt x="96" y="98"/>
                    <a:pt x="98" y="97"/>
                    <a:pt x="97" y="93"/>
                  </a:cubicBezTo>
                  <a:cubicBezTo>
                    <a:pt x="97" y="90"/>
                    <a:pt x="97" y="90"/>
                    <a:pt x="97" y="90"/>
                  </a:cubicBezTo>
                  <a:cubicBezTo>
                    <a:pt x="109" y="90"/>
                    <a:pt x="109" y="90"/>
                    <a:pt x="109" y="90"/>
                  </a:cubicBezTo>
                  <a:cubicBezTo>
                    <a:pt x="109" y="96"/>
                    <a:pt x="109" y="96"/>
                    <a:pt x="109" y="96"/>
                  </a:cubicBezTo>
                  <a:cubicBezTo>
                    <a:pt x="109" y="104"/>
                    <a:pt x="104" y="108"/>
                    <a:pt x="94" y="108"/>
                  </a:cubicBezTo>
                  <a:lnTo>
                    <a:pt x="75" y="108"/>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
            <p:cNvSpPr/>
            <p:nvPr/>
          </p:nvSpPr>
          <p:spPr bwMode="auto">
            <a:xfrm>
              <a:off x="3762" y="2276"/>
              <a:ext cx="258" cy="260"/>
            </a:xfrm>
            <a:custGeom>
              <a:avLst/>
              <a:gdLst>
                <a:gd name="T0" fmla="*/ 1 w 109"/>
                <a:gd name="T1" fmla="*/ 35 h 110"/>
                <a:gd name="T2" fmla="*/ 1 w 109"/>
                <a:gd name="T3" fmla="*/ 24 h 110"/>
                <a:gd name="T4" fmla="*/ 46 w 109"/>
                <a:gd name="T5" fmla="*/ 24 h 110"/>
                <a:gd name="T6" fmla="*/ 46 w 109"/>
                <a:gd name="T7" fmla="*/ 0 h 110"/>
                <a:gd name="T8" fmla="*/ 63 w 109"/>
                <a:gd name="T9" fmla="*/ 0 h 110"/>
                <a:gd name="T10" fmla="*/ 63 w 109"/>
                <a:gd name="T11" fmla="*/ 24 h 110"/>
                <a:gd name="T12" fmla="*/ 108 w 109"/>
                <a:gd name="T13" fmla="*/ 24 h 110"/>
                <a:gd name="T14" fmla="*/ 108 w 109"/>
                <a:gd name="T15" fmla="*/ 35 h 110"/>
                <a:gd name="T16" fmla="*/ 64 w 109"/>
                <a:gd name="T17" fmla="*/ 35 h 110"/>
                <a:gd name="T18" fmla="*/ 109 w 109"/>
                <a:gd name="T19" fmla="*/ 100 h 110"/>
                <a:gd name="T20" fmla="*/ 109 w 109"/>
                <a:gd name="T21" fmla="*/ 110 h 110"/>
                <a:gd name="T22" fmla="*/ 55 w 109"/>
                <a:gd name="T23" fmla="*/ 66 h 110"/>
                <a:gd name="T24" fmla="*/ 0 w 109"/>
                <a:gd name="T25" fmla="*/ 110 h 110"/>
                <a:gd name="T26" fmla="*/ 0 w 109"/>
                <a:gd name="T27" fmla="*/ 100 h 110"/>
                <a:gd name="T28" fmla="*/ 45 w 109"/>
                <a:gd name="T29" fmla="*/ 35 h 110"/>
                <a:gd name="T30" fmla="*/ 1 w 109"/>
                <a:gd name="T31"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0">
                  <a:moveTo>
                    <a:pt x="1" y="35"/>
                  </a:moveTo>
                  <a:cubicBezTo>
                    <a:pt x="1" y="24"/>
                    <a:pt x="1" y="24"/>
                    <a:pt x="1" y="24"/>
                  </a:cubicBezTo>
                  <a:cubicBezTo>
                    <a:pt x="46" y="24"/>
                    <a:pt x="46" y="24"/>
                    <a:pt x="46" y="24"/>
                  </a:cubicBezTo>
                  <a:cubicBezTo>
                    <a:pt x="46" y="0"/>
                    <a:pt x="46" y="0"/>
                    <a:pt x="46" y="0"/>
                  </a:cubicBezTo>
                  <a:cubicBezTo>
                    <a:pt x="63" y="0"/>
                    <a:pt x="63" y="0"/>
                    <a:pt x="63" y="0"/>
                  </a:cubicBezTo>
                  <a:cubicBezTo>
                    <a:pt x="63" y="24"/>
                    <a:pt x="63" y="24"/>
                    <a:pt x="63" y="24"/>
                  </a:cubicBezTo>
                  <a:cubicBezTo>
                    <a:pt x="108" y="24"/>
                    <a:pt x="108" y="24"/>
                    <a:pt x="108" y="24"/>
                  </a:cubicBezTo>
                  <a:cubicBezTo>
                    <a:pt x="108" y="35"/>
                    <a:pt x="108" y="35"/>
                    <a:pt x="108" y="35"/>
                  </a:cubicBezTo>
                  <a:cubicBezTo>
                    <a:pt x="64" y="35"/>
                    <a:pt x="64" y="35"/>
                    <a:pt x="64" y="35"/>
                  </a:cubicBezTo>
                  <a:cubicBezTo>
                    <a:pt x="65" y="65"/>
                    <a:pt x="81" y="86"/>
                    <a:pt x="109" y="100"/>
                  </a:cubicBezTo>
                  <a:cubicBezTo>
                    <a:pt x="109" y="110"/>
                    <a:pt x="109" y="110"/>
                    <a:pt x="109" y="110"/>
                  </a:cubicBezTo>
                  <a:cubicBezTo>
                    <a:pt x="82" y="100"/>
                    <a:pt x="64" y="85"/>
                    <a:pt x="55" y="66"/>
                  </a:cubicBezTo>
                  <a:cubicBezTo>
                    <a:pt x="46" y="85"/>
                    <a:pt x="27" y="100"/>
                    <a:pt x="0" y="110"/>
                  </a:cubicBezTo>
                  <a:cubicBezTo>
                    <a:pt x="0" y="100"/>
                    <a:pt x="0" y="100"/>
                    <a:pt x="0" y="100"/>
                  </a:cubicBezTo>
                  <a:cubicBezTo>
                    <a:pt x="29" y="86"/>
                    <a:pt x="44" y="64"/>
                    <a:pt x="45" y="35"/>
                  </a:cubicBezTo>
                  <a:lnTo>
                    <a:pt x="1" y="35"/>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6"/>
            <p:cNvSpPr>
              <a:spLocks noEditPoints="1"/>
            </p:cNvSpPr>
            <p:nvPr/>
          </p:nvSpPr>
          <p:spPr bwMode="auto">
            <a:xfrm>
              <a:off x="4050" y="2276"/>
              <a:ext cx="260" cy="260"/>
            </a:xfrm>
            <a:custGeom>
              <a:avLst/>
              <a:gdLst>
                <a:gd name="T0" fmla="*/ 13 w 110"/>
                <a:gd name="T1" fmla="*/ 24 h 110"/>
                <a:gd name="T2" fmla="*/ 30 w 110"/>
                <a:gd name="T3" fmla="*/ 18 h 110"/>
                <a:gd name="T4" fmla="*/ 44 w 110"/>
                <a:gd name="T5" fmla="*/ 24 h 110"/>
                <a:gd name="T6" fmla="*/ 65 w 110"/>
                <a:gd name="T7" fmla="*/ 18 h 110"/>
                <a:gd name="T8" fmla="*/ 79 w 110"/>
                <a:gd name="T9" fmla="*/ 24 h 110"/>
                <a:gd name="T10" fmla="*/ 97 w 110"/>
                <a:gd name="T11" fmla="*/ 31 h 110"/>
                <a:gd name="T12" fmla="*/ 79 w 110"/>
                <a:gd name="T13" fmla="*/ 37 h 110"/>
                <a:gd name="T14" fmla="*/ 100 w 110"/>
                <a:gd name="T15" fmla="*/ 44 h 110"/>
                <a:gd name="T16" fmla="*/ 79 w 110"/>
                <a:gd name="T17" fmla="*/ 51 h 110"/>
                <a:gd name="T18" fmla="*/ 108 w 110"/>
                <a:gd name="T19" fmla="*/ 59 h 110"/>
                <a:gd name="T20" fmla="*/ 110 w 110"/>
                <a:gd name="T21" fmla="*/ 73 h 110"/>
                <a:gd name="T22" fmla="*/ 90 w 110"/>
                <a:gd name="T23" fmla="*/ 75 h 110"/>
                <a:gd name="T24" fmla="*/ 76 w 110"/>
                <a:gd name="T25" fmla="*/ 93 h 110"/>
                <a:gd name="T26" fmla="*/ 34 w 110"/>
                <a:gd name="T27" fmla="*/ 74 h 110"/>
                <a:gd name="T28" fmla="*/ 20 w 110"/>
                <a:gd name="T29" fmla="*/ 93 h 110"/>
                <a:gd name="T30" fmla="*/ 0 w 110"/>
                <a:gd name="T31" fmla="*/ 80 h 110"/>
                <a:gd name="T32" fmla="*/ 25 w 110"/>
                <a:gd name="T33" fmla="*/ 59 h 110"/>
                <a:gd name="T34" fmla="*/ 1 w 110"/>
                <a:gd name="T35" fmla="*/ 51 h 110"/>
                <a:gd name="T36" fmla="*/ 30 w 110"/>
                <a:gd name="T37" fmla="*/ 44 h 110"/>
                <a:gd name="T38" fmla="*/ 10 w 110"/>
                <a:gd name="T39" fmla="*/ 37 h 110"/>
                <a:gd name="T40" fmla="*/ 30 w 110"/>
                <a:gd name="T41" fmla="*/ 31 h 110"/>
                <a:gd name="T42" fmla="*/ 2 w 110"/>
                <a:gd name="T43" fmla="*/ 23 h 110"/>
                <a:gd name="T44" fmla="*/ 46 w 110"/>
                <a:gd name="T45" fmla="*/ 6 h 110"/>
                <a:gd name="T46" fmla="*/ 64 w 110"/>
                <a:gd name="T47" fmla="*/ 0 h 110"/>
                <a:gd name="T48" fmla="*/ 107 w 110"/>
                <a:gd name="T49" fmla="*/ 6 h 110"/>
                <a:gd name="T50" fmla="*/ 93 w 110"/>
                <a:gd name="T51" fmla="*/ 23 h 110"/>
                <a:gd name="T52" fmla="*/ 17 w 110"/>
                <a:gd name="T53" fmla="*/ 14 h 110"/>
                <a:gd name="T54" fmla="*/ 2 w 110"/>
                <a:gd name="T55" fmla="*/ 23 h 110"/>
                <a:gd name="T56" fmla="*/ 4 w 110"/>
                <a:gd name="T57" fmla="*/ 102 h 110"/>
                <a:gd name="T58" fmla="*/ 47 w 110"/>
                <a:gd name="T59" fmla="*/ 77 h 110"/>
                <a:gd name="T60" fmla="*/ 63 w 110"/>
                <a:gd name="T61" fmla="*/ 81 h 110"/>
                <a:gd name="T62" fmla="*/ 105 w 110"/>
                <a:gd name="T63" fmla="*/ 110 h 110"/>
                <a:gd name="T64" fmla="*/ 4 w 110"/>
                <a:gd name="T65" fmla="*/ 110 h 110"/>
                <a:gd name="T66" fmla="*/ 34 w 110"/>
                <a:gd name="T67" fmla="*/ 66 h 110"/>
                <a:gd name="T68" fmla="*/ 67 w 110"/>
                <a:gd name="T69" fmla="*/ 59 h 110"/>
                <a:gd name="T70" fmla="*/ 44 w 110"/>
                <a:gd name="T71" fmla="*/ 31 h 110"/>
                <a:gd name="T72" fmla="*/ 65 w 110"/>
                <a:gd name="T73" fmla="*/ 37 h 110"/>
                <a:gd name="T74" fmla="*/ 44 w 110"/>
                <a:gd name="T75" fmla="*/ 31 h 110"/>
                <a:gd name="T76" fmla="*/ 44 w 110"/>
                <a:gd name="T77" fmla="*/ 51 h 110"/>
                <a:gd name="T78" fmla="*/ 65 w 110"/>
                <a:gd name="T79"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10">
                  <a:moveTo>
                    <a:pt x="13" y="31"/>
                  </a:moveTo>
                  <a:cubicBezTo>
                    <a:pt x="13" y="24"/>
                    <a:pt x="13" y="24"/>
                    <a:pt x="13" y="24"/>
                  </a:cubicBezTo>
                  <a:cubicBezTo>
                    <a:pt x="30" y="24"/>
                    <a:pt x="30" y="24"/>
                    <a:pt x="30" y="24"/>
                  </a:cubicBezTo>
                  <a:cubicBezTo>
                    <a:pt x="30" y="18"/>
                    <a:pt x="30" y="18"/>
                    <a:pt x="30" y="18"/>
                  </a:cubicBezTo>
                  <a:cubicBezTo>
                    <a:pt x="44" y="18"/>
                    <a:pt x="44" y="18"/>
                    <a:pt x="44" y="18"/>
                  </a:cubicBezTo>
                  <a:cubicBezTo>
                    <a:pt x="44" y="24"/>
                    <a:pt x="44" y="24"/>
                    <a:pt x="44" y="24"/>
                  </a:cubicBezTo>
                  <a:cubicBezTo>
                    <a:pt x="65" y="24"/>
                    <a:pt x="65" y="24"/>
                    <a:pt x="65" y="24"/>
                  </a:cubicBezTo>
                  <a:cubicBezTo>
                    <a:pt x="65" y="18"/>
                    <a:pt x="65" y="18"/>
                    <a:pt x="65" y="18"/>
                  </a:cubicBezTo>
                  <a:cubicBezTo>
                    <a:pt x="79" y="18"/>
                    <a:pt x="79" y="18"/>
                    <a:pt x="79" y="18"/>
                  </a:cubicBezTo>
                  <a:cubicBezTo>
                    <a:pt x="79" y="24"/>
                    <a:pt x="79" y="24"/>
                    <a:pt x="79" y="24"/>
                  </a:cubicBezTo>
                  <a:cubicBezTo>
                    <a:pt x="97" y="24"/>
                    <a:pt x="97" y="24"/>
                    <a:pt x="97" y="24"/>
                  </a:cubicBezTo>
                  <a:cubicBezTo>
                    <a:pt x="97" y="31"/>
                    <a:pt x="97" y="31"/>
                    <a:pt x="97" y="31"/>
                  </a:cubicBezTo>
                  <a:cubicBezTo>
                    <a:pt x="79" y="31"/>
                    <a:pt x="79" y="31"/>
                    <a:pt x="79" y="31"/>
                  </a:cubicBezTo>
                  <a:cubicBezTo>
                    <a:pt x="79" y="37"/>
                    <a:pt x="79" y="37"/>
                    <a:pt x="79" y="37"/>
                  </a:cubicBezTo>
                  <a:cubicBezTo>
                    <a:pt x="100" y="37"/>
                    <a:pt x="100" y="37"/>
                    <a:pt x="100" y="37"/>
                  </a:cubicBezTo>
                  <a:cubicBezTo>
                    <a:pt x="100" y="44"/>
                    <a:pt x="100" y="44"/>
                    <a:pt x="100" y="44"/>
                  </a:cubicBezTo>
                  <a:cubicBezTo>
                    <a:pt x="79" y="44"/>
                    <a:pt x="79" y="44"/>
                    <a:pt x="79" y="44"/>
                  </a:cubicBezTo>
                  <a:cubicBezTo>
                    <a:pt x="79" y="51"/>
                    <a:pt x="79" y="51"/>
                    <a:pt x="79" y="51"/>
                  </a:cubicBezTo>
                  <a:cubicBezTo>
                    <a:pt x="108" y="51"/>
                    <a:pt x="108" y="51"/>
                    <a:pt x="108" y="51"/>
                  </a:cubicBezTo>
                  <a:cubicBezTo>
                    <a:pt x="108" y="59"/>
                    <a:pt x="108" y="59"/>
                    <a:pt x="108" y="59"/>
                  </a:cubicBezTo>
                  <a:cubicBezTo>
                    <a:pt x="84" y="59"/>
                    <a:pt x="84" y="59"/>
                    <a:pt x="84" y="59"/>
                  </a:cubicBezTo>
                  <a:cubicBezTo>
                    <a:pt x="90" y="64"/>
                    <a:pt x="99" y="69"/>
                    <a:pt x="110" y="73"/>
                  </a:cubicBezTo>
                  <a:cubicBezTo>
                    <a:pt x="110" y="80"/>
                    <a:pt x="110" y="80"/>
                    <a:pt x="110" y="80"/>
                  </a:cubicBezTo>
                  <a:cubicBezTo>
                    <a:pt x="102" y="79"/>
                    <a:pt x="96" y="77"/>
                    <a:pt x="90" y="75"/>
                  </a:cubicBezTo>
                  <a:cubicBezTo>
                    <a:pt x="90" y="93"/>
                    <a:pt x="90" y="93"/>
                    <a:pt x="90" y="93"/>
                  </a:cubicBezTo>
                  <a:cubicBezTo>
                    <a:pt x="76" y="93"/>
                    <a:pt x="76" y="93"/>
                    <a:pt x="76" y="93"/>
                  </a:cubicBezTo>
                  <a:cubicBezTo>
                    <a:pt x="76" y="74"/>
                    <a:pt x="76" y="74"/>
                    <a:pt x="76" y="74"/>
                  </a:cubicBezTo>
                  <a:cubicBezTo>
                    <a:pt x="34" y="74"/>
                    <a:pt x="34" y="74"/>
                    <a:pt x="34" y="74"/>
                  </a:cubicBezTo>
                  <a:cubicBezTo>
                    <a:pt x="34" y="93"/>
                    <a:pt x="34" y="93"/>
                    <a:pt x="34" y="93"/>
                  </a:cubicBezTo>
                  <a:cubicBezTo>
                    <a:pt x="20" y="93"/>
                    <a:pt x="20" y="93"/>
                    <a:pt x="20" y="93"/>
                  </a:cubicBezTo>
                  <a:cubicBezTo>
                    <a:pt x="20" y="74"/>
                    <a:pt x="20" y="74"/>
                    <a:pt x="20" y="74"/>
                  </a:cubicBezTo>
                  <a:cubicBezTo>
                    <a:pt x="15" y="77"/>
                    <a:pt x="8" y="79"/>
                    <a:pt x="0" y="80"/>
                  </a:cubicBezTo>
                  <a:cubicBezTo>
                    <a:pt x="0" y="73"/>
                    <a:pt x="0" y="73"/>
                    <a:pt x="0" y="73"/>
                  </a:cubicBezTo>
                  <a:cubicBezTo>
                    <a:pt x="11" y="69"/>
                    <a:pt x="19" y="65"/>
                    <a:pt x="25" y="59"/>
                  </a:cubicBezTo>
                  <a:cubicBezTo>
                    <a:pt x="1" y="59"/>
                    <a:pt x="1" y="59"/>
                    <a:pt x="1" y="59"/>
                  </a:cubicBezTo>
                  <a:cubicBezTo>
                    <a:pt x="1" y="51"/>
                    <a:pt x="1" y="51"/>
                    <a:pt x="1" y="51"/>
                  </a:cubicBezTo>
                  <a:cubicBezTo>
                    <a:pt x="30" y="51"/>
                    <a:pt x="30" y="51"/>
                    <a:pt x="30" y="51"/>
                  </a:cubicBezTo>
                  <a:cubicBezTo>
                    <a:pt x="30" y="44"/>
                    <a:pt x="30" y="44"/>
                    <a:pt x="30" y="44"/>
                  </a:cubicBezTo>
                  <a:cubicBezTo>
                    <a:pt x="10" y="44"/>
                    <a:pt x="10" y="44"/>
                    <a:pt x="10" y="44"/>
                  </a:cubicBezTo>
                  <a:cubicBezTo>
                    <a:pt x="10" y="37"/>
                    <a:pt x="10" y="37"/>
                    <a:pt x="10" y="37"/>
                  </a:cubicBezTo>
                  <a:cubicBezTo>
                    <a:pt x="30" y="37"/>
                    <a:pt x="30" y="37"/>
                    <a:pt x="30" y="37"/>
                  </a:cubicBezTo>
                  <a:cubicBezTo>
                    <a:pt x="30" y="31"/>
                    <a:pt x="30" y="31"/>
                    <a:pt x="30" y="31"/>
                  </a:cubicBezTo>
                  <a:lnTo>
                    <a:pt x="13" y="31"/>
                  </a:lnTo>
                  <a:close/>
                  <a:moveTo>
                    <a:pt x="2" y="23"/>
                  </a:moveTo>
                  <a:cubicBezTo>
                    <a:pt x="2" y="6"/>
                    <a:pt x="2" y="6"/>
                    <a:pt x="2" y="6"/>
                  </a:cubicBezTo>
                  <a:cubicBezTo>
                    <a:pt x="46" y="6"/>
                    <a:pt x="46" y="6"/>
                    <a:pt x="46" y="6"/>
                  </a:cubicBezTo>
                  <a:cubicBezTo>
                    <a:pt x="46" y="0"/>
                    <a:pt x="46" y="0"/>
                    <a:pt x="46" y="0"/>
                  </a:cubicBezTo>
                  <a:cubicBezTo>
                    <a:pt x="64" y="0"/>
                    <a:pt x="64" y="0"/>
                    <a:pt x="64" y="0"/>
                  </a:cubicBezTo>
                  <a:cubicBezTo>
                    <a:pt x="64" y="6"/>
                    <a:pt x="64" y="6"/>
                    <a:pt x="64" y="6"/>
                  </a:cubicBezTo>
                  <a:cubicBezTo>
                    <a:pt x="107" y="6"/>
                    <a:pt x="107" y="6"/>
                    <a:pt x="107" y="6"/>
                  </a:cubicBezTo>
                  <a:cubicBezTo>
                    <a:pt x="107" y="23"/>
                    <a:pt x="107" y="23"/>
                    <a:pt x="107" y="23"/>
                  </a:cubicBezTo>
                  <a:cubicBezTo>
                    <a:pt x="93" y="23"/>
                    <a:pt x="93" y="23"/>
                    <a:pt x="93" y="23"/>
                  </a:cubicBezTo>
                  <a:cubicBezTo>
                    <a:pt x="93" y="14"/>
                    <a:pt x="93" y="14"/>
                    <a:pt x="93" y="14"/>
                  </a:cubicBezTo>
                  <a:cubicBezTo>
                    <a:pt x="17" y="14"/>
                    <a:pt x="17" y="14"/>
                    <a:pt x="17" y="14"/>
                  </a:cubicBezTo>
                  <a:cubicBezTo>
                    <a:pt x="17" y="23"/>
                    <a:pt x="17" y="23"/>
                    <a:pt x="17" y="23"/>
                  </a:cubicBezTo>
                  <a:lnTo>
                    <a:pt x="2" y="23"/>
                  </a:lnTo>
                  <a:close/>
                  <a:moveTo>
                    <a:pt x="4" y="110"/>
                  </a:moveTo>
                  <a:cubicBezTo>
                    <a:pt x="4" y="102"/>
                    <a:pt x="4" y="102"/>
                    <a:pt x="4" y="102"/>
                  </a:cubicBezTo>
                  <a:cubicBezTo>
                    <a:pt x="34" y="99"/>
                    <a:pt x="48" y="93"/>
                    <a:pt x="47" y="82"/>
                  </a:cubicBezTo>
                  <a:cubicBezTo>
                    <a:pt x="47" y="77"/>
                    <a:pt x="47" y="77"/>
                    <a:pt x="47" y="77"/>
                  </a:cubicBezTo>
                  <a:cubicBezTo>
                    <a:pt x="63" y="77"/>
                    <a:pt x="63" y="77"/>
                    <a:pt x="63" y="77"/>
                  </a:cubicBezTo>
                  <a:cubicBezTo>
                    <a:pt x="63" y="81"/>
                    <a:pt x="63" y="81"/>
                    <a:pt x="63" y="81"/>
                  </a:cubicBezTo>
                  <a:cubicBezTo>
                    <a:pt x="62" y="92"/>
                    <a:pt x="76" y="99"/>
                    <a:pt x="105" y="102"/>
                  </a:cubicBezTo>
                  <a:cubicBezTo>
                    <a:pt x="105" y="110"/>
                    <a:pt x="105" y="110"/>
                    <a:pt x="105" y="110"/>
                  </a:cubicBezTo>
                  <a:cubicBezTo>
                    <a:pt x="81" y="109"/>
                    <a:pt x="64" y="105"/>
                    <a:pt x="55" y="97"/>
                  </a:cubicBezTo>
                  <a:cubicBezTo>
                    <a:pt x="48" y="105"/>
                    <a:pt x="31" y="109"/>
                    <a:pt x="4" y="110"/>
                  </a:cubicBezTo>
                  <a:close/>
                  <a:moveTo>
                    <a:pt x="42" y="59"/>
                  </a:moveTo>
                  <a:cubicBezTo>
                    <a:pt x="40" y="62"/>
                    <a:pt x="37" y="64"/>
                    <a:pt x="34" y="66"/>
                  </a:cubicBezTo>
                  <a:cubicBezTo>
                    <a:pt x="75" y="66"/>
                    <a:pt x="75" y="66"/>
                    <a:pt x="75" y="66"/>
                  </a:cubicBezTo>
                  <a:cubicBezTo>
                    <a:pt x="72" y="64"/>
                    <a:pt x="69" y="62"/>
                    <a:pt x="67" y="59"/>
                  </a:cubicBezTo>
                  <a:lnTo>
                    <a:pt x="42" y="59"/>
                  </a:lnTo>
                  <a:close/>
                  <a:moveTo>
                    <a:pt x="44" y="31"/>
                  </a:moveTo>
                  <a:cubicBezTo>
                    <a:pt x="44" y="37"/>
                    <a:pt x="44" y="37"/>
                    <a:pt x="44" y="37"/>
                  </a:cubicBezTo>
                  <a:cubicBezTo>
                    <a:pt x="65" y="37"/>
                    <a:pt x="65" y="37"/>
                    <a:pt x="65" y="37"/>
                  </a:cubicBezTo>
                  <a:cubicBezTo>
                    <a:pt x="65" y="31"/>
                    <a:pt x="65" y="31"/>
                    <a:pt x="65" y="31"/>
                  </a:cubicBezTo>
                  <a:lnTo>
                    <a:pt x="44" y="31"/>
                  </a:lnTo>
                  <a:close/>
                  <a:moveTo>
                    <a:pt x="44" y="44"/>
                  </a:moveTo>
                  <a:cubicBezTo>
                    <a:pt x="44" y="51"/>
                    <a:pt x="44" y="51"/>
                    <a:pt x="44" y="51"/>
                  </a:cubicBezTo>
                  <a:cubicBezTo>
                    <a:pt x="65" y="51"/>
                    <a:pt x="65" y="51"/>
                    <a:pt x="65" y="51"/>
                  </a:cubicBezTo>
                  <a:cubicBezTo>
                    <a:pt x="65" y="44"/>
                    <a:pt x="65" y="44"/>
                    <a:pt x="65" y="44"/>
                  </a:cubicBezTo>
                  <a:lnTo>
                    <a:pt x="44" y="4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7"/>
            <p:cNvSpPr/>
            <p:nvPr/>
          </p:nvSpPr>
          <p:spPr bwMode="auto">
            <a:xfrm>
              <a:off x="1582" y="2626"/>
              <a:ext cx="73" cy="92"/>
            </a:xfrm>
            <a:custGeom>
              <a:avLst/>
              <a:gdLst>
                <a:gd name="T0" fmla="*/ 0 w 31"/>
                <a:gd name="T1" fmla="*/ 31 h 39"/>
                <a:gd name="T2" fmla="*/ 0 w 31"/>
                <a:gd name="T3" fmla="*/ 26 h 39"/>
                <a:gd name="T4" fmla="*/ 16 w 31"/>
                <a:gd name="T5" fmla="*/ 35 h 39"/>
                <a:gd name="T6" fmla="*/ 25 w 31"/>
                <a:gd name="T7" fmla="*/ 29 h 39"/>
                <a:gd name="T8" fmla="*/ 16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8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6" y="35"/>
                  </a:cubicBezTo>
                  <a:cubicBezTo>
                    <a:pt x="22" y="35"/>
                    <a:pt x="25" y="33"/>
                    <a:pt x="25" y="29"/>
                  </a:cubicBezTo>
                  <a:cubicBezTo>
                    <a:pt x="25" y="25"/>
                    <a:pt x="22" y="22"/>
                    <a:pt x="16" y="21"/>
                  </a:cubicBezTo>
                  <a:cubicBezTo>
                    <a:pt x="6" y="20"/>
                    <a:pt x="1" y="16"/>
                    <a:pt x="1" y="10"/>
                  </a:cubicBezTo>
                  <a:cubicBezTo>
                    <a:pt x="1" y="3"/>
                    <a:pt x="6" y="0"/>
                    <a:pt x="15" y="0"/>
                  </a:cubicBezTo>
                  <a:cubicBezTo>
                    <a:pt x="24" y="0"/>
                    <a:pt x="29" y="4"/>
                    <a:pt x="30" y="11"/>
                  </a:cubicBezTo>
                  <a:cubicBezTo>
                    <a:pt x="24" y="11"/>
                    <a:pt x="24" y="11"/>
                    <a:pt x="24" y="11"/>
                  </a:cubicBezTo>
                  <a:cubicBezTo>
                    <a:pt x="23" y="6"/>
                    <a:pt x="20" y="4"/>
                    <a:pt x="15" y="4"/>
                  </a:cubicBezTo>
                  <a:cubicBezTo>
                    <a:pt x="10" y="4"/>
                    <a:pt x="8" y="6"/>
                    <a:pt x="8" y="10"/>
                  </a:cubicBezTo>
                  <a:cubicBezTo>
                    <a:pt x="7" y="14"/>
                    <a:pt x="10" y="16"/>
                    <a:pt x="16" y="17"/>
                  </a:cubicBezTo>
                  <a:cubicBezTo>
                    <a:pt x="26" y="18"/>
                    <a:pt x="31" y="22"/>
                    <a:pt x="31" y="28"/>
                  </a:cubicBezTo>
                  <a:cubicBezTo>
                    <a:pt x="31" y="35"/>
                    <a:pt x="26" y="39"/>
                    <a:pt x="16" y="39"/>
                  </a:cubicBezTo>
                  <a:cubicBezTo>
                    <a:pt x="9" y="39"/>
                    <a:pt x="4" y="36"/>
                    <a:pt x="0"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8"/>
            <p:cNvSpPr/>
            <p:nvPr/>
          </p:nvSpPr>
          <p:spPr bwMode="auto">
            <a:xfrm>
              <a:off x="1669" y="2626"/>
              <a:ext cx="76" cy="90"/>
            </a:xfrm>
            <a:custGeom>
              <a:avLst/>
              <a:gdLst>
                <a:gd name="T0" fmla="*/ 0 w 76"/>
                <a:gd name="T1" fmla="*/ 90 h 90"/>
                <a:gd name="T2" fmla="*/ 0 w 76"/>
                <a:gd name="T3" fmla="*/ 0 h 90"/>
                <a:gd name="T4" fmla="*/ 14 w 76"/>
                <a:gd name="T5" fmla="*/ 0 h 90"/>
                <a:gd name="T6" fmla="*/ 14 w 76"/>
                <a:gd name="T7" fmla="*/ 40 h 90"/>
                <a:gd name="T8" fmla="*/ 62 w 76"/>
                <a:gd name="T9" fmla="*/ 40 h 90"/>
                <a:gd name="T10" fmla="*/ 62 w 76"/>
                <a:gd name="T11" fmla="*/ 0 h 90"/>
                <a:gd name="T12" fmla="*/ 76 w 76"/>
                <a:gd name="T13" fmla="*/ 0 h 90"/>
                <a:gd name="T14" fmla="*/ 76 w 76"/>
                <a:gd name="T15" fmla="*/ 90 h 90"/>
                <a:gd name="T16" fmla="*/ 62 w 76"/>
                <a:gd name="T17" fmla="*/ 90 h 90"/>
                <a:gd name="T18" fmla="*/ 62 w 76"/>
                <a:gd name="T19" fmla="*/ 49 h 90"/>
                <a:gd name="T20" fmla="*/ 14 w 76"/>
                <a:gd name="T21" fmla="*/ 49 h 90"/>
                <a:gd name="T22" fmla="*/ 14 w 76"/>
                <a:gd name="T23" fmla="*/ 90 h 90"/>
                <a:gd name="T24" fmla="*/ 0 w 76"/>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0">
                  <a:moveTo>
                    <a:pt x="0" y="90"/>
                  </a:moveTo>
                  <a:lnTo>
                    <a:pt x="0" y="0"/>
                  </a:lnTo>
                  <a:lnTo>
                    <a:pt x="14" y="0"/>
                  </a:lnTo>
                  <a:lnTo>
                    <a:pt x="14" y="40"/>
                  </a:lnTo>
                  <a:lnTo>
                    <a:pt x="62" y="40"/>
                  </a:lnTo>
                  <a:lnTo>
                    <a:pt x="62" y="0"/>
                  </a:lnTo>
                  <a:lnTo>
                    <a:pt x="76" y="0"/>
                  </a:lnTo>
                  <a:lnTo>
                    <a:pt x="76" y="90"/>
                  </a:lnTo>
                  <a:lnTo>
                    <a:pt x="62" y="90"/>
                  </a:lnTo>
                  <a:lnTo>
                    <a:pt x="62" y="49"/>
                  </a:lnTo>
                  <a:lnTo>
                    <a:pt x="14" y="49"/>
                  </a:lnTo>
                  <a:lnTo>
                    <a:pt x="14"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9"/>
            <p:cNvSpPr/>
            <p:nvPr/>
          </p:nvSpPr>
          <p:spPr bwMode="auto">
            <a:xfrm>
              <a:off x="1759"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6 w 69"/>
                <a:gd name="T13" fmla="*/ 40 h 90"/>
                <a:gd name="T14" fmla="*/ 66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6" y="40"/>
                  </a:lnTo>
                  <a:lnTo>
                    <a:pt x="66" y="49"/>
                  </a:lnTo>
                  <a:lnTo>
                    <a:pt x="14" y="49"/>
                  </a:lnTo>
                  <a:lnTo>
                    <a:pt x="14" y="82"/>
                  </a:lnTo>
                  <a:lnTo>
                    <a:pt x="69" y="82"/>
                  </a:lnTo>
                  <a:lnTo>
                    <a:pt x="69"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50"/>
            <p:cNvSpPr/>
            <p:nvPr/>
          </p:nvSpPr>
          <p:spPr bwMode="auto">
            <a:xfrm>
              <a:off x="1839" y="2626"/>
              <a:ext cx="76" cy="90"/>
            </a:xfrm>
            <a:custGeom>
              <a:avLst/>
              <a:gdLst>
                <a:gd name="T0" fmla="*/ 0 w 76"/>
                <a:gd name="T1" fmla="*/ 90 h 90"/>
                <a:gd name="T2" fmla="*/ 0 w 76"/>
                <a:gd name="T3" fmla="*/ 0 h 90"/>
                <a:gd name="T4" fmla="*/ 15 w 76"/>
                <a:gd name="T5" fmla="*/ 0 h 90"/>
                <a:gd name="T6" fmla="*/ 62 w 76"/>
                <a:gd name="T7" fmla="*/ 71 h 90"/>
                <a:gd name="T8" fmla="*/ 62 w 76"/>
                <a:gd name="T9" fmla="*/ 0 h 90"/>
                <a:gd name="T10" fmla="*/ 76 w 76"/>
                <a:gd name="T11" fmla="*/ 0 h 90"/>
                <a:gd name="T12" fmla="*/ 76 w 76"/>
                <a:gd name="T13" fmla="*/ 90 h 90"/>
                <a:gd name="T14" fmla="*/ 62 w 76"/>
                <a:gd name="T15" fmla="*/ 90 h 90"/>
                <a:gd name="T16" fmla="*/ 15 w 76"/>
                <a:gd name="T17" fmla="*/ 21 h 90"/>
                <a:gd name="T18" fmla="*/ 15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0"/>
                  </a:lnTo>
                  <a:lnTo>
                    <a:pt x="15" y="0"/>
                  </a:lnTo>
                  <a:lnTo>
                    <a:pt x="62" y="71"/>
                  </a:lnTo>
                  <a:lnTo>
                    <a:pt x="62" y="0"/>
                  </a:lnTo>
                  <a:lnTo>
                    <a:pt x="76" y="0"/>
                  </a:lnTo>
                  <a:lnTo>
                    <a:pt x="76" y="90"/>
                  </a:lnTo>
                  <a:lnTo>
                    <a:pt x="62" y="90"/>
                  </a:lnTo>
                  <a:lnTo>
                    <a:pt x="15" y="21"/>
                  </a:lnTo>
                  <a:lnTo>
                    <a:pt x="15"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51"/>
            <p:cNvSpPr/>
            <p:nvPr/>
          </p:nvSpPr>
          <p:spPr bwMode="auto">
            <a:xfrm>
              <a:off x="1924" y="2626"/>
              <a:ext cx="88" cy="90"/>
            </a:xfrm>
            <a:custGeom>
              <a:avLst/>
              <a:gdLst>
                <a:gd name="T0" fmla="*/ 36 w 88"/>
                <a:gd name="T1" fmla="*/ 90 h 90"/>
                <a:gd name="T2" fmla="*/ 36 w 88"/>
                <a:gd name="T3" fmla="*/ 54 h 90"/>
                <a:gd name="T4" fmla="*/ 0 w 88"/>
                <a:gd name="T5" fmla="*/ 0 h 90"/>
                <a:gd name="T6" fmla="*/ 17 w 88"/>
                <a:gd name="T7" fmla="*/ 0 h 90"/>
                <a:gd name="T8" fmla="*/ 45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5" y="42"/>
                  </a:lnTo>
                  <a:lnTo>
                    <a:pt x="71" y="0"/>
                  </a:lnTo>
                  <a:lnTo>
                    <a:pt x="88" y="0"/>
                  </a:lnTo>
                  <a:lnTo>
                    <a:pt x="50" y="54"/>
                  </a:lnTo>
                  <a:lnTo>
                    <a:pt x="50" y="90"/>
                  </a:lnTo>
                  <a:lnTo>
                    <a:pt x="36"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52"/>
            <p:cNvSpPr>
              <a:spLocks noEditPoints="1"/>
            </p:cNvSpPr>
            <p:nvPr/>
          </p:nvSpPr>
          <p:spPr bwMode="auto">
            <a:xfrm>
              <a:off x="2014" y="2626"/>
              <a:ext cx="90" cy="90"/>
            </a:xfrm>
            <a:custGeom>
              <a:avLst/>
              <a:gdLst>
                <a:gd name="T0" fmla="*/ 0 w 90"/>
                <a:gd name="T1" fmla="*/ 90 h 90"/>
                <a:gd name="T2" fmla="*/ 36 w 90"/>
                <a:gd name="T3" fmla="*/ 0 h 90"/>
                <a:gd name="T4" fmla="*/ 55 w 90"/>
                <a:gd name="T5" fmla="*/ 0 h 90"/>
                <a:gd name="T6" fmla="*/ 90 w 90"/>
                <a:gd name="T7" fmla="*/ 90 h 90"/>
                <a:gd name="T8" fmla="*/ 73 w 90"/>
                <a:gd name="T9" fmla="*/ 90 h 90"/>
                <a:gd name="T10" fmla="*/ 64 w 90"/>
                <a:gd name="T11" fmla="*/ 66 h 90"/>
                <a:gd name="T12" fmla="*/ 26 w 90"/>
                <a:gd name="T13" fmla="*/ 66 h 90"/>
                <a:gd name="T14" fmla="*/ 14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5" y="0"/>
                  </a:lnTo>
                  <a:lnTo>
                    <a:pt x="90" y="90"/>
                  </a:lnTo>
                  <a:lnTo>
                    <a:pt x="73" y="90"/>
                  </a:lnTo>
                  <a:lnTo>
                    <a:pt x="64" y="66"/>
                  </a:lnTo>
                  <a:lnTo>
                    <a:pt x="26" y="66"/>
                  </a:lnTo>
                  <a:lnTo>
                    <a:pt x="14" y="90"/>
                  </a:lnTo>
                  <a:lnTo>
                    <a:pt x="0" y="90"/>
                  </a:lnTo>
                  <a:close/>
                  <a:moveTo>
                    <a:pt x="45" y="14"/>
                  </a:moveTo>
                  <a:lnTo>
                    <a:pt x="29" y="56"/>
                  </a:lnTo>
                  <a:lnTo>
                    <a:pt x="62" y="56"/>
                  </a:lnTo>
                  <a:lnTo>
                    <a:pt x="45" y="1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53"/>
            <p:cNvSpPr/>
            <p:nvPr/>
          </p:nvSpPr>
          <p:spPr bwMode="auto">
            <a:xfrm>
              <a:off x="2111" y="2626"/>
              <a:ext cx="78" cy="90"/>
            </a:xfrm>
            <a:custGeom>
              <a:avLst/>
              <a:gdLst>
                <a:gd name="T0" fmla="*/ 0 w 78"/>
                <a:gd name="T1" fmla="*/ 90 h 90"/>
                <a:gd name="T2" fmla="*/ 0 w 78"/>
                <a:gd name="T3" fmla="*/ 0 h 90"/>
                <a:gd name="T4" fmla="*/ 14 w 78"/>
                <a:gd name="T5" fmla="*/ 0 h 90"/>
                <a:gd name="T6" fmla="*/ 61 w 78"/>
                <a:gd name="T7" fmla="*/ 71 h 90"/>
                <a:gd name="T8" fmla="*/ 61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1" y="71"/>
                  </a:lnTo>
                  <a:lnTo>
                    <a:pt x="61" y="0"/>
                  </a:lnTo>
                  <a:lnTo>
                    <a:pt x="78" y="0"/>
                  </a:lnTo>
                  <a:lnTo>
                    <a:pt x="78" y="90"/>
                  </a:lnTo>
                  <a:lnTo>
                    <a:pt x="64" y="90"/>
                  </a:lnTo>
                  <a:lnTo>
                    <a:pt x="14" y="21"/>
                  </a:lnTo>
                  <a:lnTo>
                    <a:pt x="14"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4"/>
            <p:cNvSpPr/>
            <p:nvPr/>
          </p:nvSpPr>
          <p:spPr bwMode="auto">
            <a:xfrm>
              <a:off x="2201" y="2626"/>
              <a:ext cx="85" cy="92"/>
            </a:xfrm>
            <a:custGeom>
              <a:avLst/>
              <a:gdLst>
                <a:gd name="T0" fmla="*/ 36 w 36"/>
                <a:gd name="T1" fmla="*/ 11 h 39"/>
                <a:gd name="T2" fmla="*/ 29 w 36"/>
                <a:gd name="T3" fmla="*/ 11 h 39"/>
                <a:gd name="T4" fmla="*/ 19 w 36"/>
                <a:gd name="T5" fmla="*/ 4 h 39"/>
                <a:gd name="T6" fmla="*/ 6 w 36"/>
                <a:gd name="T7" fmla="*/ 20 h 39"/>
                <a:gd name="T8" fmla="*/ 19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19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29" y="11"/>
                    <a:pt x="29" y="11"/>
                    <a:pt x="29" y="11"/>
                  </a:cubicBezTo>
                  <a:cubicBezTo>
                    <a:pt x="28" y="6"/>
                    <a:pt x="24" y="4"/>
                    <a:pt x="19" y="4"/>
                  </a:cubicBezTo>
                  <a:cubicBezTo>
                    <a:pt x="11" y="4"/>
                    <a:pt x="7" y="10"/>
                    <a:pt x="6" y="20"/>
                  </a:cubicBezTo>
                  <a:cubicBezTo>
                    <a:pt x="7" y="29"/>
                    <a:pt x="11" y="35"/>
                    <a:pt x="19" y="35"/>
                  </a:cubicBezTo>
                  <a:cubicBezTo>
                    <a:pt x="24"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7" y="39"/>
                    <a:pt x="19" y="39"/>
                  </a:cubicBezTo>
                  <a:cubicBezTo>
                    <a:pt x="7" y="39"/>
                    <a:pt x="0" y="32"/>
                    <a:pt x="0" y="20"/>
                  </a:cubicBezTo>
                  <a:cubicBezTo>
                    <a:pt x="1" y="7"/>
                    <a:pt x="7" y="0"/>
                    <a:pt x="19" y="0"/>
                  </a:cubicBezTo>
                  <a:cubicBezTo>
                    <a:pt x="28" y="0"/>
                    <a:pt x="33" y="4"/>
                    <a:pt x="36" y="1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5"/>
            <p:cNvSpPr/>
            <p:nvPr/>
          </p:nvSpPr>
          <p:spPr bwMode="auto">
            <a:xfrm>
              <a:off x="2295" y="2626"/>
              <a:ext cx="76" cy="90"/>
            </a:xfrm>
            <a:custGeom>
              <a:avLst/>
              <a:gdLst>
                <a:gd name="T0" fmla="*/ 0 w 76"/>
                <a:gd name="T1" fmla="*/ 90 h 90"/>
                <a:gd name="T2" fmla="*/ 0 w 76"/>
                <a:gd name="T3" fmla="*/ 82 h 90"/>
                <a:gd name="T4" fmla="*/ 57 w 76"/>
                <a:gd name="T5" fmla="*/ 9 h 90"/>
                <a:gd name="T6" fmla="*/ 3 w 76"/>
                <a:gd name="T7" fmla="*/ 9 h 90"/>
                <a:gd name="T8" fmla="*/ 3 w 76"/>
                <a:gd name="T9" fmla="*/ 0 h 90"/>
                <a:gd name="T10" fmla="*/ 76 w 76"/>
                <a:gd name="T11" fmla="*/ 0 h 90"/>
                <a:gd name="T12" fmla="*/ 76 w 76"/>
                <a:gd name="T13" fmla="*/ 9 h 90"/>
                <a:gd name="T14" fmla="*/ 17 w 76"/>
                <a:gd name="T15" fmla="*/ 82 h 90"/>
                <a:gd name="T16" fmla="*/ 76 w 76"/>
                <a:gd name="T17" fmla="*/ 82 h 90"/>
                <a:gd name="T18" fmla="*/ 76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82"/>
                  </a:lnTo>
                  <a:lnTo>
                    <a:pt x="57" y="9"/>
                  </a:lnTo>
                  <a:lnTo>
                    <a:pt x="3" y="9"/>
                  </a:lnTo>
                  <a:lnTo>
                    <a:pt x="3" y="0"/>
                  </a:lnTo>
                  <a:lnTo>
                    <a:pt x="76" y="0"/>
                  </a:lnTo>
                  <a:lnTo>
                    <a:pt x="76" y="9"/>
                  </a:lnTo>
                  <a:lnTo>
                    <a:pt x="17" y="82"/>
                  </a:lnTo>
                  <a:lnTo>
                    <a:pt x="76" y="82"/>
                  </a:lnTo>
                  <a:lnTo>
                    <a:pt x="76"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56"/>
            <p:cNvSpPr/>
            <p:nvPr/>
          </p:nvSpPr>
          <p:spPr bwMode="auto">
            <a:xfrm>
              <a:off x="2383" y="2626"/>
              <a:ext cx="78" cy="90"/>
            </a:xfrm>
            <a:custGeom>
              <a:avLst/>
              <a:gdLst>
                <a:gd name="T0" fmla="*/ 0 w 78"/>
                <a:gd name="T1" fmla="*/ 90 h 90"/>
                <a:gd name="T2" fmla="*/ 0 w 78"/>
                <a:gd name="T3" fmla="*/ 0 h 90"/>
                <a:gd name="T4" fmla="*/ 16 w 78"/>
                <a:gd name="T5" fmla="*/ 0 h 90"/>
                <a:gd name="T6" fmla="*/ 16 w 78"/>
                <a:gd name="T7" fmla="*/ 40 h 90"/>
                <a:gd name="T8" fmla="*/ 61 w 78"/>
                <a:gd name="T9" fmla="*/ 40 h 90"/>
                <a:gd name="T10" fmla="*/ 61 w 78"/>
                <a:gd name="T11" fmla="*/ 0 h 90"/>
                <a:gd name="T12" fmla="*/ 78 w 78"/>
                <a:gd name="T13" fmla="*/ 0 h 90"/>
                <a:gd name="T14" fmla="*/ 78 w 78"/>
                <a:gd name="T15" fmla="*/ 90 h 90"/>
                <a:gd name="T16" fmla="*/ 61 w 78"/>
                <a:gd name="T17" fmla="*/ 90 h 90"/>
                <a:gd name="T18" fmla="*/ 61 w 78"/>
                <a:gd name="T19" fmla="*/ 49 h 90"/>
                <a:gd name="T20" fmla="*/ 16 w 78"/>
                <a:gd name="T21" fmla="*/ 49 h 90"/>
                <a:gd name="T22" fmla="*/ 16 w 78"/>
                <a:gd name="T23" fmla="*/ 90 h 90"/>
                <a:gd name="T24" fmla="*/ 0 w 7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0">
                  <a:moveTo>
                    <a:pt x="0" y="90"/>
                  </a:moveTo>
                  <a:lnTo>
                    <a:pt x="0" y="0"/>
                  </a:lnTo>
                  <a:lnTo>
                    <a:pt x="16" y="0"/>
                  </a:lnTo>
                  <a:lnTo>
                    <a:pt x="16" y="40"/>
                  </a:lnTo>
                  <a:lnTo>
                    <a:pt x="61" y="40"/>
                  </a:lnTo>
                  <a:lnTo>
                    <a:pt x="61" y="0"/>
                  </a:lnTo>
                  <a:lnTo>
                    <a:pt x="78" y="0"/>
                  </a:lnTo>
                  <a:lnTo>
                    <a:pt x="78" y="90"/>
                  </a:lnTo>
                  <a:lnTo>
                    <a:pt x="61" y="90"/>
                  </a:lnTo>
                  <a:lnTo>
                    <a:pt x="61" y="49"/>
                  </a:lnTo>
                  <a:lnTo>
                    <a:pt x="16" y="49"/>
                  </a:lnTo>
                  <a:lnTo>
                    <a:pt x="16"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Rectangle 57"/>
            <p:cNvSpPr>
              <a:spLocks noChangeArrowheads="1"/>
            </p:cNvSpPr>
            <p:nvPr/>
          </p:nvSpPr>
          <p:spPr bwMode="auto">
            <a:xfrm>
              <a:off x="2475" y="2626"/>
              <a:ext cx="14" cy="9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 name="Freeform 58"/>
            <p:cNvSpPr/>
            <p:nvPr/>
          </p:nvSpPr>
          <p:spPr bwMode="auto">
            <a:xfrm>
              <a:off x="2498" y="2626"/>
              <a:ext cx="88" cy="90"/>
            </a:xfrm>
            <a:custGeom>
              <a:avLst/>
              <a:gdLst>
                <a:gd name="T0" fmla="*/ 36 w 88"/>
                <a:gd name="T1" fmla="*/ 90 h 90"/>
                <a:gd name="T2" fmla="*/ 36 w 88"/>
                <a:gd name="T3" fmla="*/ 54 h 90"/>
                <a:gd name="T4" fmla="*/ 0 w 88"/>
                <a:gd name="T5" fmla="*/ 0 h 90"/>
                <a:gd name="T6" fmla="*/ 17 w 88"/>
                <a:gd name="T7" fmla="*/ 0 h 90"/>
                <a:gd name="T8" fmla="*/ 43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3" y="42"/>
                  </a:lnTo>
                  <a:lnTo>
                    <a:pt x="71" y="0"/>
                  </a:lnTo>
                  <a:lnTo>
                    <a:pt x="88" y="0"/>
                  </a:lnTo>
                  <a:lnTo>
                    <a:pt x="50" y="54"/>
                  </a:lnTo>
                  <a:lnTo>
                    <a:pt x="50" y="90"/>
                  </a:lnTo>
                  <a:lnTo>
                    <a:pt x="36"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59"/>
            <p:cNvSpPr/>
            <p:nvPr/>
          </p:nvSpPr>
          <p:spPr bwMode="auto">
            <a:xfrm>
              <a:off x="2593" y="2626"/>
              <a:ext cx="68" cy="90"/>
            </a:xfrm>
            <a:custGeom>
              <a:avLst/>
              <a:gdLst>
                <a:gd name="T0" fmla="*/ 0 w 68"/>
                <a:gd name="T1" fmla="*/ 90 h 90"/>
                <a:gd name="T2" fmla="*/ 0 w 68"/>
                <a:gd name="T3" fmla="*/ 0 h 90"/>
                <a:gd name="T4" fmla="*/ 68 w 68"/>
                <a:gd name="T5" fmla="*/ 0 h 90"/>
                <a:gd name="T6" fmla="*/ 68 w 68"/>
                <a:gd name="T7" fmla="*/ 9 h 90"/>
                <a:gd name="T8" fmla="*/ 14 w 68"/>
                <a:gd name="T9" fmla="*/ 9 h 90"/>
                <a:gd name="T10" fmla="*/ 14 w 68"/>
                <a:gd name="T11" fmla="*/ 40 h 90"/>
                <a:gd name="T12" fmla="*/ 66 w 68"/>
                <a:gd name="T13" fmla="*/ 40 h 90"/>
                <a:gd name="T14" fmla="*/ 66 w 68"/>
                <a:gd name="T15" fmla="*/ 49 h 90"/>
                <a:gd name="T16" fmla="*/ 14 w 68"/>
                <a:gd name="T17" fmla="*/ 49 h 90"/>
                <a:gd name="T18" fmla="*/ 14 w 68"/>
                <a:gd name="T19" fmla="*/ 82 h 90"/>
                <a:gd name="T20" fmla="*/ 68 w 68"/>
                <a:gd name="T21" fmla="*/ 82 h 90"/>
                <a:gd name="T22" fmla="*/ 68 w 68"/>
                <a:gd name="T23" fmla="*/ 90 h 90"/>
                <a:gd name="T24" fmla="*/ 0 w 6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90">
                  <a:moveTo>
                    <a:pt x="0" y="90"/>
                  </a:moveTo>
                  <a:lnTo>
                    <a:pt x="0" y="0"/>
                  </a:lnTo>
                  <a:lnTo>
                    <a:pt x="68" y="0"/>
                  </a:lnTo>
                  <a:lnTo>
                    <a:pt x="68" y="9"/>
                  </a:lnTo>
                  <a:lnTo>
                    <a:pt x="14" y="9"/>
                  </a:lnTo>
                  <a:lnTo>
                    <a:pt x="14" y="40"/>
                  </a:lnTo>
                  <a:lnTo>
                    <a:pt x="66" y="40"/>
                  </a:lnTo>
                  <a:lnTo>
                    <a:pt x="66" y="49"/>
                  </a:lnTo>
                  <a:lnTo>
                    <a:pt x="14" y="49"/>
                  </a:lnTo>
                  <a:lnTo>
                    <a:pt x="14" y="82"/>
                  </a:lnTo>
                  <a:lnTo>
                    <a:pt x="68" y="82"/>
                  </a:lnTo>
                  <a:lnTo>
                    <a:pt x="68"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60"/>
            <p:cNvSpPr/>
            <p:nvPr/>
          </p:nvSpPr>
          <p:spPr bwMode="auto">
            <a:xfrm>
              <a:off x="2669" y="2626"/>
              <a:ext cx="87" cy="90"/>
            </a:xfrm>
            <a:custGeom>
              <a:avLst/>
              <a:gdLst>
                <a:gd name="T0" fmla="*/ 35 w 87"/>
                <a:gd name="T1" fmla="*/ 90 h 90"/>
                <a:gd name="T2" fmla="*/ 35 w 87"/>
                <a:gd name="T3" fmla="*/ 54 h 90"/>
                <a:gd name="T4" fmla="*/ 0 w 87"/>
                <a:gd name="T5" fmla="*/ 0 h 90"/>
                <a:gd name="T6" fmla="*/ 16 w 87"/>
                <a:gd name="T7" fmla="*/ 0 h 90"/>
                <a:gd name="T8" fmla="*/ 42 w 87"/>
                <a:gd name="T9" fmla="*/ 42 h 90"/>
                <a:gd name="T10" fmla="*/ 70 w 87"/>
                <a:gd name="T11" fmla="*/ 0 h 90"/>
                <a:gd name="T12" fmla="*/ 87 w 87"/>
                <a:gd name="T13" fmla="*/ 0 h 90"/>
                <a:gd name="T14" fmla="*/ 49 w 87"/>
                <a:gd name="T15" fmla="*/ 54 h 90"/>
                <a:gd name="T16" fmla="*/ 49 w 87"/>
                <a:gd name="T17" fmla="*/ 90 h 90"/>
                <a:gd name="T18" fmla="*/ 35 w 87"/>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90">
                  <a:moveTo>
                    <a:pt x="35" y="90"/>
                  </a:moveTo>
                  <a:lnTo>
                    <a:pt x="35" y="54"/>
                  </a:lnTo>
                  <a:lnTo>
                    <a:pt x="0" y="0"/>
                  </a:lnTo>
                  <a:lnTo>
                    <a:pt x="16" y="0"/>
                  </a:lnTo>
                  <a:lnTo>
                    <a:pt x="42" y="42"/>
                  </a:lnTo>
                  <a:lnTo>
                    <a:pt x="70" y="0"/>
                  </a:lnTo>
                  <a:lnTo>
                    <a:pt x="87" y="0"/>
                  </a:lnTo>
                  <a:lnTo>
                    <a:pt x="49" y="54"/>
                  </a:lnTo>
                  <a:lnTo>
                    <a:pt x="49" y="90"/>
                  </a:lnTo>
                  <a:lnTo>
                    <a:pt x="35"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61"/>
            <p:cNvSpPr/>
            <p:nvPr/>
          </p:nvSpPr>
          <p:spPr bwMode="auto">
            <a:xfrm>
              <a:off x="2763" y="2626"/>
              <a:ext cx="80" cy="94"/>
            </a:xfrm>
            <a:custGeom>
              <a:avLst/>
              <a:gdLst>
                <a:gd name="T0" fmla="*/ 1 w 34"/>
                <a:gd name="T1" fmla="*/ 22 h 40"/>
                <a:gd name="T2" fmla="*/ 1 w 34"/>
                <a:gd name="T3" fmla="*/ 0 h 40"/>
                <a:gd name="T4" fmla="*/ 7 w 34"/>
                <a:gd name="T5" fmla="*/ 0 h 40"/>
                <a:gd name="T6" fmla="*/ 7 w 34"/>
                <a:gd name="T7" fmla="*/ 24 h 40"/>
                <a:gd name="T8" fmla="*/ 17 w 34"/>
                <a:gd name="T9" fmla="*/ 35 h 40"/>
                <a:gd name="T10" fmla="*/ 27 w 34"/>
                <a:gd name="T11" fmla="*/ 24 h 40"/>
                <a:gd name="T12" fmla="*/ 27 w 34"/>
                <a:gd name="T13" fmla="*/ 0 h 40"/>
                <a:gd name="T14" fmla="*/ 33 w 34"/>
                <a:gd name="T15" fmla="*/ 0 h 40"/>
                <a:gd name="T16" fmla="*/ 33 w 34"/>
                <a:gd name="T17" fmla="*/ 22 h 40"/>
                <a:gd name="T18" fmla="*/ 17 w 34"/>
                <a:gd name="T19" fmla="*/ 39 h 40"/>
                <a:gd name="T20" fmla="*/ 1 w 34"/>
                <a:gd name="T2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0">
                  <a:moveTo>
                    <a:pt x="1" y="22"/>
                  </a:moveTo>
                  <a:cubicBezTo>
                    <a:pt x="1" y="0"/>
                    <a:pt x="1" y="0"/>
                    <a:pt x="1" y="0"/>
                  </a:cubicBezTo>
                  <a:cubicBezTo>
                    <a:pt x="7" y="0"/>
                    <a:pt x="7" y="0"/>
                    <a:pt x="7" y="0"/>
                  </a:cubicBezTo>
                  <a:cubicBezTo>
                    <a:pt x="7" y="24"/>
                    <a:pt x="7" y="24"/>
                    <a:pt x="7" y="24"/>
                  </a:cubicBezTo>
                  <a:cubicBezTo>
                    <a:pt x="7" y="32"/>
                    <a:pt x="10" y="35"/>
                    <a:pt x="17" y="35"/>
                  </a:cubicBezTo>
                  <a:cubicBezTo>
                    <a:pt x="24" y="36"/>
                    <a:pt x="27" y="32"/>
                    <a:pt x="27" y="24"/>
                  </a:cubicBezTo>
                  <a:cubicBezTo>
                    <a:pt x="27" y="0"/>
                    <a:pt x="27" y="0"/>
                    <a:pt x="27" y="0"/>
                  </a:cubicBezTo>
                  <a:cubicBezTo>
                    <a:pt x="33" y="0"/>
                    <a:pt x="33" y="0"/>
                    <a:pt x="33" y="0"/>
                  </a:cubicBezTo>
                  <a:cubicBezTo>
                    <a:pt x="33" y="22"/>
                    <a:pt x="33" y="22"/>
                    <a:pt x="33" y="22"/>
                  </a:cubicBezTo>
                  <a:cubicBezTo>
                    <a:pt x="34" y="34"/>
                    <a:pt x="28" y="40"/>
                    <a:pt x="17" y="39"/>
                  </a:cubicBezTo>
                  <a:cubicBezTo>
                    <a:pt x="6" y="39"/>
                    <a:pt x="0" y="34"/>
                    <a:pt x="1" y="22"/>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62"/>
            <p:cNvSpPr>
              <a:spLocks noEditPoints="1"/>
            </p:cNvSpPr>
            <p:nvPr/>
          </p:nvSpPr>
          <p:spPr bwMode="auto">
            <a:xfrm>
              <a:off x="2848" y="2626"/>
              <a:ext cx="90" cy="90"/>
            </a:xfrm>
            <a:custGeom>
              <a:avLst/>
              <a:gdLst>
                <a:gd name="T0" fmla="*/ 0 w 90"/>
                <a:gd name="T1" fmla="*/ 90 h 90"/>
                <a:gd name="T2" fmla="*/ 35 w 90"/>
                <a:gd name="T3" fmla="*/ 0 h 90"/>
                <a:gd name="T4" fmla="*/ 54 w 90"/>
                <a:gd name="T5" fmla="*/ 0 h 90"/>
                <a:gd name="T6" fmla="*/ 90 w 90"/>
                <a:gd name="T7" fmla="*/ 90 h 90"/>
                <a:gd name="T8" fmla="*/ 73 w 90"/>
                <a:gd name="T9" fmla="*/ 90 h 90"/>
                <a:gd name="T10" fmla="*/ 64 w 90"/>
                <a:gd name="T11" fmla="*/ 66 h 90"/>
                <a:gd name="T12" fmla="*/ 26 w 90"/>
                <a:gd name="T13" fmla="*/ 66 h 90"/>
                <a:gd name="T14" fmla="*/ 17 w 90"/>
                <a:gd name="T15" fmla="*/ 90 h 90"/>
                <a:gd name="T16" fmla="*/ 0 w 90"/>
                <a:gd name="T17" fmla="*/ 90 h 90"/>
                <a:gd name="T18" fmla="*/ 45 w 90"/>
                <a:gd name="T19" fmla="*/ 14 h 90"/>
                <a:gd name="T20" fmla="*/ 28 w 90"/>
                <a:gd name="T21" fmla="*/ 56 h 90"/>
                <a:gd name="T22" fmla="*/ 61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0"/>
                  </a:lnTo>
                  <a:lnTo>
                    <a:pt x="54" y="0"/>
                  </a:lnTo>
                  <a:lnTo>
                    <a:pt x="90" y="90"/>
                  </a:lnTo>
                  <a:lnTo>
                    <a:pt x="73" y="90"/>
                  </a:lnTo>
                  <a:lnTo>
                    <a:pt x="64" y="66"/>
                  </a:lnTo>
                  <a:lnTo>
                    <a:pt x="26" y="66"/>
                  </a:lnTo>
                  <a:lnTo>
                    <a:pt x="17" y="90"/>
                  </a:lnTo>
                  <a:lnTo>
                    <a:pt x="0" y="90"/>
                  </a:lnTo>
                  <a:close/>
                  <a:moveTo>
                    <a:pt x="45" y="14"/>
                  </a:moveTo>
                  <a:lnTo>
                    <a:pt x="28" y="56"/>
                  </a:lnTo>
                  <a:lnTo>
                    <a:pt x="61" y="56"/>
                  </a:lnTo>
                  <a:lnTo>
                    <a:pt x="45" y="1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63"/>
            <p:cNvSpPr/>
            <p:nvPr/>
          </p:nvSpPr>
          <p:spPr bwMode="auto">
            <a:xfrm>
              <a:off x="2945" y="2626"/>
              <a:ext cx="78" cy="90"/>
            </a:xfrm>
            <a:custGeom>
              <a:avLst/>
              <a:gdLst>
                <a:gd name="T0" fmla="*/ 0 w 78"/>
                <a:gd name="T1" fmla="*/ 90 h 90"/>
                <a:gd name="T2" fmla="*/ 0 w 78"/>
                <a:gd name="T3" fmla="*/ 0 h 90"/>
                <a:gd name="T4" fmla="*/ 16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6 w 78"/>
                <a:gd name="T17" fmla="*/ 21 h 90"/>
                <a:gd name="T18" fmla="*/ 16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6" y="0"/>
                  </a:lnTo>
                  <a:lnTo>
                    <a:pt x="64" y="71"/>
                  </a:lnTo>
                  <a:lnTo>
                    <a:pt x="64" y="0"/>
                  </a:lnTo>
                  <a:lnTo>
                    <a:pt x="78" y="0"/>
                  </a:lnTo>
                  <a:lnTo>
                    <a:pt x="78" y="90"/>
                  </a:lnTo>
                  <a:lnTo>
                    <a:pt x="64" y="90"/>
                  </a:lnTo>
                  <a:lnTo>
                    <a:pt x="16" y="21"/>
                  </a:lnTo>
                  <a:lnTo>
                    <a:pt x="16"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64"/>
            <p:cNvSpPr/>
            <p:nvPr/>
          </p:nvSpPr>
          <p:spPr bwMode="auto">
            <a:xfrm>
              <a:off x="3030" y="2626"/>
              <a:ext cx="90" cy="90"/>
            </a:xfrm>
            <a:custGeom>
              <a:avLst/>
              <a:gdLst>
                <a:gd name="T0" fmla="*/ 0 w 90"/>
                <a:gd name="T1" fmla="*/ 90 h 90"/>
                <a:gd name="T2" fmla="*/ 35 w 90"/>
                <a:gd name="T3" fmla="*/ 45 h 90"/>
                <a:gd name="T4" fmla="*/ 2 w 90"/>
                <a:gd name="T5" fmla="*/ 0 h 90"/>
                <a:gd name="T6" fmla="*/ 21 w 90"/>
                <a:gd name="T7" fmla="*/ 0 h 90"/>
                <a:gd name="T8" fmla="*/ 45 w 90"/>
                <a:gd name="T9" fmla="*/ 35 h 90"/>
                <a:gd name="T10" fmla="*/ 68 w 90"/>
                <a:gd name="T11" fmla="*/ 0 h 90"/>
                <a:gd name="T12" fmla="*/ 85 w 90"/>
                <a:gd name="T13" fmla="*/ 0 h 90"/>
                <a:gd name="T14" fmla="*/ 54 w 90"/>
                <a:gd name="T15" fmla="*/ 45 h 90"/>
                <a:gd name="T16" fmla="*/ 90 w 90"/>
                <a:gd name="T17" fmla="*/ 90 h 90"/>
                <a:gd name="T18" fmla="*/ 71 w 90"/>
                <a:gd name="T19" fmla="*/ 90 h 90"/>
                <a:gd name="T20" fmla="*/ 45 w 90"/>
                <a:gd name="T21" fmla="*/ 54 h 90"/>
                <a:gd name="T22" fmla="*/ 19 w 90"/>
                <a:gd name="T23" fmla="*/ 90 h 90"/>
                <a:gd name="T24" fmla="*/ 0 w 90"/>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45"/>
                  </a:lnTo>
                  <a:lnTo>
                    <a:pt x="2" y="0"/>
                  </a:lnTo>
                  <a:lnTo>
                    <a:pt x="21" y="0"/>
                  </a:lnTo>
                  <a:lnTo>
                    <a:pt x="45" y="35"/>
                  </a:lnTo>
                  <a:lnTo>
                    <a:pt x="68" y="0"/>
                  </a:lnTo>
                  <a:lnTo>
                    <a:pt x="85" y="0"/>
                  </a:lnTo>
                  <a:lnTo>
                    <a:pt x="54" y="45"/>
                  </a:lnTo>
                  <a:lnTo>
                    <a:pt x="90" y="90"/>
                  </a:lnTo>
                  <a:lnTo>
                    <a:pt x="71" y="90"/>
                  </a:lnTo>
                  <a:lnTo>
                    <a:pt x="45" y="54"/>
                  </a:lnTo>
                  <a:lnTo>
                    <a:pt x="19"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Rectangle 65"/>
            <p:cNvSpPr>
              <a:spLocks noChangeArrowheads="1"/>
            </p:cNvSpPr>
            <p:nvPr/>
          </p:nvSpPr>
          <p:spPr bwMode="auto">
            <a:xfrm>
              <a:off x="3127" y="2626"/>
              <a:ext cx="14" cy="9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 name="Freeform 66"/>
            <p:cNvSpPr>
              <a:spLocks noEditPoints="1"/>
            </p:cNvSpPr>
            <p:nvPr/>
          </p:nvSpPr>
          <p:spPr bwMode="auto">
            <a:xfrm>
              <a:off x="3150" y="2626"/>
              <a:ext cx="90" cy="90"/>
            </a:xfrm>
            <a:custGeom>
              <a:avLst/>
              <a:gdLst>
                <a:gd name="T0" fmla="*/ 0 w 90"/>
                <a:gd name="T1" fmla="*/ 90 h 90"/>
                <a:gd name="T2" fmla="*/ 36 w 90"/>
                <a:gd name="T3" fmla="*/ 0 h 90"/>
                <a:gd name="T4" fmla="*/ 52 w 90"/>
                <a:gd name="T5" fmla="*/ 0 h 90"/>
                <a:gd name="T6" fmla="*/ 90 w 90"/>
                <a:gd name="T7" fmla="*/ 90 h 90"/>
                <a:gd name="T8" fmla="*/ 74 w 90"/>
                <a:gd name="T9" fmla="*/ 90 h 90"/>
                <a:gd name="T10" fmla="*/ 64 w 90"/>
                <a:gd name="T11" fmla="*/ 66 h 90"/>
                <a:gd name="T12" fmla="*/ 24 w 90"/>
                <a:gd name="T13" fmla="*/ 66 h 90"/>
                <a:gd name="T14" fmla="*/ 15 w 90"/>
                <a:gd name="T15" fmla="*/ 90 h 90"/>
                <a:gd name="T16" fmla="*/ 0 w 90"/>
                <a:gd name="T17" fmla="*/ 90 h 90"/>
                <a:gd name="T18" fmla="*/ 45 w 90"/>
                <a:gd name="T19" fmla="*/ 14 h 90"/>
                <a:gd name="T20" fmla="*/ 29 w 90"/>
                <a:gd name="T21" fmla="*/ 56 h 90"/>
                <a:gd name="T22" fmla="*/ 59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2" y="0"/>
                  </a:lnTo>
                  <a:lnTo>
                    <a:pt x="90" y="90"/>
                  </a:lnTo>
                  <a:lnTo>
                    <a:pt x="74" y="90"/>
                  </a:lnTo>
                  <a:lnTo>
                    <a:pt x="64" y="66"/>
                  </a:lnTo>
                  <a:lnTo>
                    <a:pt x="24" y="66"/>
                  </a:lnTo>
                  <a:lnTo>
                    <a:pt x="15" y="90"/>
                  </a:lnTo>
                  <a:lnTo>
                    <a:pt x="0" y="90"/>
                  </a:lnTo>
                  <a:close/>
                  <a:moveTo>
                    <a:pt x="45" y="14"/>
                  </a:moveTo>
                  <a:lnTo>
                    <a:pt x="29" y="56"/>
                  </a:lnTo>
                  <a:lnTo>
                    <a:pt x="59" y="56"/>
                  </a:lnTo>
                  <a:lnTo>
                    <a:pt x="45" y="1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7"/>
            <p:cNvSpPr>
              <a:spLocks noEditPoints="1"/>
            </p:cNvSpPr>
            <p:nvPr/>
          </p:nvSpPr>
          <p:spPr bwMode="auto">
            <a:xfrm>
              <a:off x="3245" y="2626"/>
              <a:ext cx="90" cy="92"/>
            </a:xfrm>
            <a:custGeom>
              <a:avLst/>
              <a:gdLst>
                <a:gd name="T0" fmla="*/ 19 w 38"/>
                <a:gd name="T1" fmla="*/ 39 h 39"/>
                <a:gd name="T2" fmla="*/ 0 w 38"/>
                <a:gd name="T3" fmla="*/ 20 h 39"/>
                <a:gd name="T4" fmla="*/ 19 w 38"/>
                <a:gd name="T5" fmla="*/ 0 h 39"/>
                <a:gd name="T6" fmla="*/ 38 w 38"/>
                <a:gd name="T7" fmla="*/ 20 h 39"/>
                <a:gd name="T8" fmla="*/ 19 w 38"/>
                <a:gd name="T9" fmla="*/ 39 h 39"/>
                <a:gd name="T10" fmla="*/ 19 w 38"/>
                <a:gd name="T11" fmla="*/ 35 h 39"/>
                <a:gd name="T12" fmla="*/ 31 w 38"/>
                <a:gd name="T13" fmla="*/ 20 h 39"/>
                <a:gd name="T14" fmla="*/ 19 w 38"/>
                <a:gd name="T15" fmla="*/ 4 h 39"/>
                <a:gd name="T16" fmla="*/ 6 w 38"/>
                <a:gd name="T17" fmla="*/ 20 h 39"/>
                <a:gd name="T18" fmla="*/ 19 w 38"/>
                <a:gd name="T19"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39"/>
                  </a:moveTo>
                  <a:cubicBezTo>
                    <a:pt x="7" y="38"/>
                    <a:pt x="1" y="32"/>
                    <a:pt x="0" y="20"/>
                  </a:cubicBezTo>
                  <a:cubicBezTo>
                    <a:pt x="1" y="7"/>
                    <a:pt x="7" y="0"/>
                    <a:pt x="19" y="0"/>
                  </a:cubicBezTo>
                  <a:cubicBezTo>
                    <a:pt x="31" y="0"/>
                    <a:pt x="37" y="7"/>
                    <a:pt x="38" y="20"/>
                  </a:cubicBezTo>
                  <a:cubicBezTo>
                    <a:pt x="37" y="32"/>
                    <a:pt x="31" y="39"/>
                    <a:pt x="19" y="39"/>
                  </a:cubicBezTo>
                  <a:close/>
                  <a:moveTo>
                    <a:pt x="19" y="35"/>
                  </a:moveTo>
                  <a:cubicBezTo>
                    <a:pt x="27" y="35"/>
                    <a:pt x="31" y="30"/>
                    <a:pt x="31" y="20"/>
                  </a:cubicBezTo>
                  <a:cubicBezTo>
                    <a:pt x="31" y="10"/>
                    <a:pt x="27" y="4"/>
                    <a:pt x="19" y="4"/>
                  </a:cubicBezTo>
                  <a:cubicBezTo>
                    <a:pt x="11" y="4"/>
                    <a:pt x="7" y="10"/>
                    <a:pt x="6" y="20"/>
                  </a:cubicBezTo>
                  <a:cubicBezTo>
                    <a:pt x="7" y="30"/>
                    <a:pt x="11" y="35"/>
                    <a:pt x="19" y="3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68"/>
            <p:cNvSpPr/>
            <p:nvPr/>
          </p:nvSpPr>
          <p:spPr bwMode="auto">
            <a:xfrm>
              <a:off x="3344" y="2626"/>
              <a:ext cx="59" cy="92"/>
            </a:xfrm>
            <a:custGeom>
              <a:avLst/>
              <a:gdLst>
                <a:gd name="T0" fmla="*/ 0 w 25"/>
                <a:gd name="T1" fmla="*/ 34 h 39"/>
                <a:gd name="T2" fmla="*/ 0 w 25"/>
                <a:gd name="T3" fmla="*/ 30 h 39"/>
                <a:gd name="T4" fmla="*/ 11 w 25"/>
                <a:gd name="T5" fmla="*/ 35 h 39"/>
                <a:gd name="T6" fmla="*/ 19 w 25"/>
                <a:gd name="T7" fmla="*/ 25 h 39"/>
                <a:gd name="T8" fmla="*/ 19 w 25"/>
                <a:gd name="T9" fmla="*/ 0 h 39"/>
                <a:gd name="T10" fmla="*/ 25 w 25"/>
                <a:gd name="T11" fmla="*/ 0 h 39"/>
                <a:gd name="T12" fmla="*/ 25 w 25"/>
                <a:gd name="T13" fmla="*/ 25 h 39"/>
                <a:gd name="T14" fmla="*/ 13 w 25"/>
                <a:gd name="T15" fmla="*/ 39 h 39"/>
                <a:gd name="T16" fmla="*/ 0 w 25"/>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9">
                  <a:moveTo>
                    <a:pt x="0" y="34"/>
                  </a:moveTo>
                  <a:cubicBezTo>
                    <a:pt x="0" y="30"/>
                    <a:pt x="0" y="30"/>
                    <a:pt x="0" y="30"/>
                  </a:cubicBezTo>
                  <a:cubicBezTo>
                    <a:pt x="3" y="33"/>
                    <a:pt x="7" y="35"/>
                    <a:pt x="11" y="35"/>
                  </a:cubicBezTo>
                  <a:cubicBezTo>
                    <a:pt x="17" y="35"/>
                    <a:pt x="19" y="32"/>
                    <a:pt x="19" y="25"/>
                  </a:cubicBezTo>
                  <a:cubicBezTo>
                    <a:pt x="19" y="0"/>
                    <a:pt x="19" y="0"/>
                    <a:pt x="19" y="0"/>
                  </a:cubicBezTo>
                  <a:cubicBezTo>
                    <a:pt x="25" y="0"/>
                    <a:pt x="25" y="0"/>
                    <a:pt x="25" y="0"/>
                  </a:cubicBezTo>
                  <a:cubicBezTo>
                    <a:pt x="25" y="25"/>
                    <a:pt x="25" y="25"/>
                    <a:pt x="25" y="25"/>
                  </a:cubicBezTo>
                  <a:cubicBezTo>
                    <a:pt x="25" y="34"/>
                    <a:pt x="21" y="39"/>
                    <a:pt x="13" y="39"/>
                  </a:cubicBezTo>
                  <a:cubicBezTo>
                    <a:pt x="7" y="39"/>
                    <a:pt x="3" y="38"/>
                    <a:pt x="0" y="3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Rectangle 69"/>
            <p:cNvSpPr>
              <a:spLocks noChangeArrowheads="1"/>
            </p:cNvSpPr>
            <p:nvPr/>
          </p:nvSpPr>
          <p:spPr bwMode="auto">
            <a:xfrm>
              <a:off x="3420" y="2626"/>
              <a:ext cx="14" cy="9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 name="Freeform 70"/>
            <p:cNvSpPr/>
            <p:nvPr/>
          </p:nvSpPr>
          <p:spPr bwMode="auto">
            <a:xfrm>
              <a:off x="3448" y="2626"/>
              <a:ext cx="78" cy="90"/>
            </a:xfrm>
            <a:custGeom>
              <a:avLst/>
              <a:gdLst>
                <a:gd name="T0" fmla="*/ 0 w 78"/>
                <a:gd name="T1" fmla="*/ 90 h 90"/>
                <a:gd name="T2" fmla="*/ 0 w 78"/>
                <a:gd name="T3" fmla="*/ 0 h 90"/>
                <a:gd name="T4" fmla="*/ 14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4" y="71"/>
                  </a:lnTo>
                  <a:lnTo>
                    <a:pt x="64" y="0"/>
                  </a:lnTo>
                  <a:lnTo>
                    <a:pt x="78" y="0"/>
                  </a:lnTo>
                  <a:lnTo>
                    <a:pt x="78" y="90"/>
                  </a:lnTo>
                  <a:lnTo>
                    <a:pt x="64" y="90"/>
                  </a:lnTo>
                  <a:lnTo>
                    <a:pt x="14" y="21"/>
                  </a:lnTo>
                  <a:lnTo>
                    <a:pt x="14"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71"/>
            <p:cNvSpPr/>
            <p:nvPr/>
          </p:nvSpPr>
          <p:spPr bwMode="auto">
            <a:xfrm>
              <a:off x="3540"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4 w 69"/>
                <a:gd name="T13" fmla="*/ 40 h 90"/>
                <a:gd name="T14" fmla="*/ 64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4" y="40"/>
                  </a:lnTo>
                  <a:lnTo>
                    <a:pt x="64" y="49"/>
                  </a:lnTo>
                  <a:lnTo>
                    <a:pt x="14" y="49"/>
                  </a:lnTo>
                  <a:lnTo>
                    <a:pt x="14" y="82"/>
                  </a:lnTo>
                  <a:lnTo>
                    <a:pt x="69" y="82"/>
                  </a:lnTo>
                  <a:lnTo>
                    <a:pt x="69"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72"/>
            <p:cNvSpPr/>
            <p:nvPr/>
          </p:nvSpPr>
          <p:spPr bwMode="auto">
            <a:xfrm>
              <a:off x="3618" y="2626"/>
              <a:ext cx="78" cy="90"/>
            </a:xfrm>
            <a:custGeom>
              <a:avLst/>
              <a:gdLst>
                <a:gd name="T0" fmla="*/ 0 w 78"/>
                <a:gd name="T1" fmla="*/ 90 h 90"/>
                <a:gd name="T2" fmla="*/ 0 w 78"/>
                <a:gd name="T3" fmla="*/ 0 h 90"/>
                <a:gd name="T4" fmla="*/ 17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7 w 78"/>
                <a:gd name="T17" fmla="*/ 21 h 90"/>
                <a:gd name="T18" fmla="*/ 17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7" y="0"/>
                  </a:lnTo>
                  <a:lnTo>
                    <a:pt x="64" y="71"/>
                  </a:lnTo>
                  <a:lnTo>
                    <a:pt x="64" y="0"/>
                  </a:lnTo>
                  <a:lnTo>
                    <a:pt x="78" y="0"/>
                  </a:lnTo>
                  <a:lnTo>
                    <a:pt x="78" y="90"/>
                  </a:lnTo>
                  <a:lnTo>
                    <a:pt x="64" y="90"/>
                  </a:lnTo>
                  <a:lnTo>
                    <a:pt x="17" y="21"/>
                  </a:lnTo>
                  <a:lnTo>
                    <a:pt x="17" y="90"/>
                  </a:lnTo>
                  <a:lnTo>
                    <a:pt x="0" y="9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73"/>
            <p:cNvSpPr/>
            <p:nvPr/>
          </p:nvSpPr>
          <p:spPr bwMode="auto">
            <a:xfrm>
              <a:off x="3708" y="2626"/>
              <a:ext cx="85" cy="92"/>
            </a:xfrm>
            <a:custGeom>
              <a:avLst/>
              <a:gdLst>
                <a:gd name="T0" fmla="*/ 36 w 36"/>
                <a:gd name="T1" fmla="*/ 11 h 39"/>
                <a:gd name="T2" fmla="*/ 30 w 36"/>
                <a:gd name="T3" fmla="*/ 11 h 39"/>
                <a:gd name="T4" fmla="*/ 19 w 36"/>
                <a:gd name="T5" fmla="*/ 4 h 39"/>
                <a:gd name="T6" fmla="*/ 7 w 36"/>
                <a:gd name="T7" fmla="*/ 20 h 39"/>
                <a:gd name="T8" fmla="*/ 20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20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30" y="11"/>
                    <a:pt x="30" y="11"/>
                    <a:pt x="30" y="11"/>
                  </a:cubicBezTo>
                  <a:cubicBezTo>
                    <a:pt x="28" y="6"/>
                    <a:pt x="24" y="4"/>
                    <a:pt x="19" y="4"/>
                  </a:cubicBezTo>
                  <a:cubicBezTo>
                    <a:pt x="11" y="4"/>
                    <a:pt x="7" y="10"/>
                    <a:pt x="7" y="20"/>
                  </a:cubicBezTo>
                  <a:cubicBezTo>
                    <a:pt x="7" y="29"/>
                    <a:pt x="11" y="35"/>
                    <a:pt x="20" y="35"/>
                  </a:cubicBezTo>
                  <a:cubicBezTo>
                    <a:pt x="25"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8" y="39"/>
                    <a:pt x="20" y="39"/>
                  </a:cubicBezTo>
                  <a:cubicBezTo>
                    <a:pt x="7" y="39"/>
                    <a:pt x="1" y="32"/>
                    <a:pt x="0" y="20"/>
                  </a:cubicBezTo>
                  <a:cubicBezTo>
                    <a:pt x="1" y="7"/>
                    <a:pt x="7" y="0"/>
                    <a:pt x="19" y="0"/>
                  </a:cubicBezTo>
                  <a:cubicBezTo>
                    <a:pt x="28" y="0"/>
                    <a:pt x="34" y="4"/>
                    <a:pt x="36" y="1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74"/>
            <p:cNvSpPr>
              <a:spLocks noEditPoints="1"/>
            </p:cNvSpPr>
            <p:nvPr/>
          </p:nvSpPr>
          <p:spPr bwMode="auto">
            <a:xfrm>
              <a:off x="3807" y="2626"/>
              <a:ext cx="78" cy="92"/>
            </a:xfrm>
            <a:custGeom>
              <a:avLst/>
              <a:gdLst>
                <a:gd name="T0" fmla="*/ 0 w 33"/>
                <a:gd name="T1" fmla="*/ 38 h 39"/>
                <a:gd name="T2" fmla="*/ 0 w 33"/>
                <a:gd name="T3" fmla="*/ 0 h 39"/>
                <a:gd name="T4" fmla="*/ 12 w 33"/>
                <a:gd name="T5" fmla="*/ 0 h 39"/>
                <a:gd name="T6" fmla="*/ 32 w 33"/>
                <a:gd name="T7" fmla="*/ 19 h 39"/>
                <a:gd name="T8" fmla="*/ 13 w 33"/>
                <a:gd name="T9" fmla="*/ 38 h 39"/>
                <a:gd name="T10" fmla="*/ 0 w 33"/>
                <a:gd name="T11" fmla="*/ 38 h 39"/>
                <a:gd name="T12" fmla="*/ 6 w 33"/>
                <a:gd name="T13" fmla="*/ 35 h 39"/>
                <a:gd name="T14" fmla="*/ 12 w 33"/>
                <a:gd name="T15" fmla="*/ 35 h 39"/>
                <a:gd name="T16" fmla="*/ 26 w 33"/>
                <a:gd name="T17" fmla="*/ 19 h 39"/>
                <a:gd name="T18" fmla="*/ 12 w 33"/>
                <a:gd name="T19" fmla="*/ 4 h 39"/>
                <a:gd name="T20" fmla="*/ 6 w 33"/>
                <a:gd name="T21" fmla="*/ 4 h 39"/>
                <a:gd name="T22" fmla="*/ 6 w 33"/>
                <a:gd name="T23"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9">
                  <a:moveTo>
                    <a:pt x="0" y="38"/>
                  </a:moveTo>
                  <a:cubicBezTo>
                    <a:pt x="0" y="0"/>
                    <a:pt x="0" y="0"/>
                    <a:pt x="0" y="0"/>
                  </a:cubicBezTo>
                  <a:cubicBezTo>
                    <a:pt x="12" y="0"/>
                    <a:pt x="12" y="0"/>
                    <a:pt x="12" y="0"/>
                  </a:cubicBezTo>
                  <a:cubicBezTo>
                    <a:pt x="26" y="0"/>
                    <a:pt x="32" y="6"/>
                    <a:pt x="32" y="19"/>
                  </a:cubicBezTo>
                  <a:cubicBezTo>
                    <a:pt x="33" y="33"/>
                    <a:pt x="26" y="39"/>
                    <a:pt x="13" y="38"/>
                  </a:cubicBezTo>
                  <a:lnTo>
                    <a:pt x="0" y="38"/>
                  </a:lnTo>
                  <a:close/>
                  <a:moveTo>
                    <a:pt x="6" y="35"/>
                  </a:moveTo>
                  <a:cubicBezTo>
                    <a:pt x="12" y="35"/>
                    <a:pt x="12" y="35"/>
                    <a:pt x="12" y="35"/>
                  </a:cubicBezTo>
                  <a:cubicBezTo>
                    <a:pt x="21" y="35"/>
                    <a:pt x="26" y="30"/>
                    <a:pt x="26" y="19"/>
                  </a:cubicBezTo>
                  <a:cubicBezTo>
                    <a:pt x="26" y="9"/>
                    <a:pt x="21" y="4"/>
                    <a:pt x="12" y="4"/>
                  </a:cubicBezTo>
                  <a:cubicBezTo>
                    <a:pt x="6" y="4"/>
                    <a:pt x="6" y="4"/>
                    <a:pt x="6" y="4"/>
                  </a:cubicBezTo>
                  <a:lnTo>
                    <a:pt x="6" y="35"/>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5"/>
            <p:cNvSpPr>
              <a:spLocks noEditPoints="1"/>
            </p:cNvSpPr>
            <p:nvPr/>
          </p:nvSpPr>
          <p:spPr bwMode="auto">
            <a:xfrm>
              <a:off x="3887" y="2626"/>
              <a:ext cx="90" cy="90"/>
            </a:xfrm>
            <a:custGeom>
              <a:avLst/>
              <a:gdLst>
                <a:gd name="T0" fmla="*/ 0 w 90"/>
                <a:gd name="T1" fmla="*/ 90 h 90"/>
                <a:gd name="T2" fmla="*/ 38 w 90"/>
                <a:gd name="T3" fmla="*/ 0 h 90"/>
                <a:gd name="T4" fmla="*/ 55 w 90"/>
                <a:gd name="T5" fmla="*/ 0 h 90"/>
                <a:gd name="T6" fmla="*/ 90 w 90"/>
                <a:gd name="T7" fmla="*/ 90 h 90"/>
                <a:gd name="T8" fmla="*/ 74 w 90"/>
                <a:gd name="T9" fmla="*/ 90 h 90"/>
                <a:gd name="T10" fmla="*/ 67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4" y="90"/>
                  </a:lnTo>
                  <a:lnTo>
                    <a:pt x="67" y="66"/>
                  </a:lnTo>
                  <a:lnTo>
                    <a:pt x="26" y="66"/>
                  </a:lnTo>
                  <a:lnTo>
                    <a:pt x="17" y="90"/>
                  </a:lnTo>
                  <a:lnTo>
                    <a:pt x="0" y="90"/>
                  </a:lnTo>
                  <a:close/>
                  <a:moveTo>
                    <a:pt x="45" y="14"/>
                  </a:moveTo>
                  <a:lnTo>
                    <a:pt x="29" y="56"/>
                  </a:lnTo>
                  <a:lnTo>
                    <a:pt x="62" y="56"/>
                  </a:lnTo>
                  <a:lnTo>
                    <a:pt x="45" y="1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6"/>
            <p:cNvSpPr/>
            <p:nvPr/>
          </p:nvSpPr>
          <p:spPr bwMode="auto">
            <a:xfrm>
              <a:off x="3984" y="2626"/>
              <a:ext cx="74" cy="92"/>
            </a:xfrm>
            <a:custGeom>
              <a:avLst/>
              <a:gdLst>
                <a:gd name="T0" fmla="*/ 0 w 31"/>
                <a:gd name="T1" fmla="*/ 31 h 39"/>
                <a:gd name="T2" fmla="*/ 0 w 31"/>
                <a:gd name="T3" fmla="*/ 26 h 39"/>
                <a:gd name="T4" fmla="*/ 15 w 31"/>
                <a:gd name="T5" fmla="*/ 35 h 39"/>
                <a:gd name="T6" fmla="*/ 25 w 31"/>
                <a:gd name="T7" fmla="*/ 29 h 39"/>
                <a:gd name="T8" fmla="*/ 15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7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5" y="35"/>
                  </a:cubicBezTo>
                  <a:cubicBezTo>
                    <a:pt x="21" y="35"/>
                    <a:pt x="24" y="33"/>
                    <a:pt x="25" y="29"/>
                  </a:cubicBezTo>
                  <a:cubicBezTo>
                    <a:pt x="25" y="25"/>
                    <a:pt x="22" y="22"/>
                    <a:pt x="15" y="21"/>
                  </a:cubicBezTo>
                  <a:cubicBezTo>
                    <a:pt x="5" y="20"/>
                    <a:pt x="0" y="16"/>
                    <a:pt x="1" y="10"/>
                  </a:cubicBezTo>
                  <a:cubicBezTo>
                    <a:pt x="1" y="3"/>
                    <a:pt x="6" y="0"/>
                    <a:pt x="15" y="0"/>
                  </a:cubicBezTo>
                  <a:cubicBezTo>
                    <a:pt x="23" y="0"/>
                    <a:pt x="28" y="4"/>
                    <a:pt x="30" y="11"/>
                  </a:cubicBezTo>
                  <a:cubicBezTo>
                    <a:pt x="24" y="11"/>
                    <a:pt x="24" y="11"/>
                    <a:pt x="24" y="11"/>
                  </a:cubicBezTo>
                  <a:cubicBezTo>
                    <a:pt x="23" y="6"/>
                    <a:pt x="20" y="4"/>
                    <a:pt x="15" y="4"/>
                  </a:cubicBezTo>
                  <a:cubicBezTo>
                    <a:pt x="10" y="4"/>
                    <a:pt x="7" y="6"/>
                    <a:pt x="7" y="10"/>
                  </a:cubicBezTo>
                  <a:cubicBezTo>
                    <a:pt x="7" y="14"/>
                    <a:pt x="10" y="16"/>
                    <a:pt x="16" y="17"/>
                  </a:cubicBezTo>
                  <a:cubicBezTo>
                    <a:pt x="26" y="18"/>
                    <a:pt x="31" y="22"/>
                    <a:pt x="31" y="28"/>
                  </a:cubicBezTo>
                  <a:cubicBezTo>
                    <a:pt x="31" y="35"/>
                    <a:pt x="26" y="39"/>
                    <a:pt x="16" y="39"/>
                  </a:cubicBezTo>
                  <a:cubicBezTo>
                    <a:pt x="9" y="39"/>
                    <a:pt x="3" y="36"/>
                    <a:pt x="0" y="3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77"/>
            <p:cNvSpPr>
              <a:spLocks noEditPoints="1"/>
            </p:cNvSpPr>
            <p:nvPr/>
          </p:nvSpPr>
          <p:spPr bwMode="auto">
            <a:xfrm>
              <a:off x="4062" y="2626"/>
              <a:ext cx="90" cy="90"/>
            </a:xfrm>
            <a:custGeom>
              <a:avLst/>
              <a:gdLst>
                <a:gd name="T0" fmla="*/ 0 w 90"/>
                <a:gd name="T1" fmla="*/ 90 h 90"/>
                <a:gd name="T2" fmla="*/ 38 w 90"/>
                <a:gd name="T3" fmla="*/ 0 h 90"/>
                <a:gd name="T4" fmla="*/ 55 w 90"/>
                <a:gd name="T5" fmla="*/ 0 h 90"/>
                <a:gd name="T6" fmla="*/ 90 w 90"/>
                <a:gd name="T7" fmla="*/ 90 h 90"/>
                <a:gd name="T8" fmla="*/ 76 w 90"/>
                <a:gd name="T9" fmla="*/ 90 h 90"/>
                <a:gd name="T10" fmla="*/ 66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6" y="90"/>
                  </a:lnTo>
                  <a:lnTo>
                    <a:pt x="66" y="66"/>
                  </a:lnTo>
                  <a:lnTo>
                    <a:pt x="26" y="66"/>
                  </a:lnTo>
                  <a:lnTo>
                    <a:pt x="17" y="90"/>
                  </a:lnTo>
                  <a:lnTo>
                    <a:pt x="0" y="90"/>
                  </a:lnTo>
                  <a:close/>
                  <a:moveTo>
                    <a:pt x="45" y="14"/>
                  </a:moveTo>
                  <a:lnTo>
                    <a:pt x="29" y="56"/>
                  </a:lnTo>
                  <a:lnTo>
                    <a:pt x="62" y="56"/>
                  </a:lnTo>
                  <a:lnTo>
                    <a:pt x="45" y="1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Rectangle 78"/>
            <p:cNvSpPr>
              <a:spLocks noChangeArrowheads="1"/>
            </p:cNvSpPr>
            <p:nvPr/>
          </p:nvSpPr>
          <p:spPr bwMode="auto">
            <a:xfrm>
              <a:off x="4161" y="2626"/>
              <a:ext cx="15" cy="9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2017/8/9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1" y="0"/>
            <a:ext cx="9144001" cy="5137522"/>
          </a:xfrm>
          <a:prstGeom prst="rect">
            <a:avLst/>
          </a:prstGeom>
          <a:gradFill flip="none" rotWithShape="1">
            <a:gsLst>
              <a:gs pos="73000">
                <a:schemeClr val="tx1"/>
              </a:gs>
              <a:gs pos="100000">
                <a:srgbClr val="07379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62" name="Picture 114" descr="E:\work\2016.3.17\未标题-4.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46467" r="1226" b="1447"/>
          <a:stretch>
            <a:fillRect/>
          </a:stretch>
        </p:blipFill>
        <p:spPr bwMode="auto">
          <a:xfrm rot="10800000">
            <a:off x="4283967" y="-1"/>
            <a:ext cx="4860033"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75" name="矩形 74"/>
          <p:cNvSpPr/>
          <p:nvPr/>
        </p:nvSpPr>
        <p:spPr>
          <a:xfrm>
            <a:off x="0" y="1645541"/>
            <a:ext cx="9144000" cy="3501506"/>
          </a:xfrm>
          <a:custGeom>
            <a:avLst/>
            <a:gdLst>
              <a:gd name="connsiteX0" fmla="*/ 9144000 w 9144000"/>
              <a:gd name="connsiteY0" fmla="*/ 0 h 3501506"/>
              <a:gd name="connsiteX1" fmla="*/ 9144000 w 9144000"/>
              <a:gd name="connsiteY1" fmla="*/ 3501506 h 3501506"/>
              <a:gd name="connsiteX2" fmla="*/ 0 w 9144000"/>
              <a:gd name="connsiteY2" fmla="*/ 3501506 h 3501506"/>
              <a:gd name="connsiteX3" fmla="*/ 0 w 9144000"/>
              <a:gd name="connsiteY3" fmla="*/ 2512856 h 3501506"/>
              <a:gd name="connsiteX4" fmla="*/ 1115616 w 9144000"/>
              <a:gd name="connsiteY4" fmla="*/ 2601037 h 3501506"/>
              <a:gd name="connsiteX5" fmla="*/ 9144000 w 9144000"/>
              <a:gd name="connsiteY5" fmla="*/ 0 h 3501506"/>
              <a:gd name="connsiteX0-1" fmla="*/ 9144000 w 9144000"/>
              <a:gd name="connsiteY0-2" fmla="*/ 0 h 3501506"/>
              <a:gd name="connsiteX1-3" fmla="*/ 9144000 w 9144000"/>
              <a:gd name="connsiteY1-4" fmla="*/ 3501506 h 3501506"/>
              <a:gd name="connsiteX2-5" fmla="*/ 0 w 9144000"/>
              <a:gd name="connsiteY2-6" fmla="*/ 3501506 h 3501506"/>
              <a:gd name="connsiteX3-7" fmla="*/ 0 w 9144000"/>
              <a:gd name="connsiteY3-8" fmla="*/ 2512856 h 3501506"/>
              <a:gd name="connsiteX4-9" fmla="*/ 1115616 w 9144000"/>
              <a:gd name="connsiteY4-10" fmla="*/ 2601037 h 3501506"/>
              <a:gd name="connsiteX5-11" fmla="*/ 9144000 w 9144000"/>
              <a:gd name="connsiteY5-12" fmla="*/ 0 h 35015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144000" h="3501506">
                <a:moveTo>
                  <a:pt x="9144000" y="0"/>
                </a:moveTo>
                <a:lnTo>
                  <a:pt x="9144000" y="3501506"/>
                </a:lnTo>
                <a:lnTo>
                  <a:pt x="0" y="3501506"/>
                </a:lnTo>
                <a:lnTo>
                  <a:pt x="0" y="2512856"/>
                </a:lnTo>
                <a:cubicBezTo>
                  <a:pt x="378133" y="2563430"/>
                  <a:pt x="737793" y="2601037"/>
                  <a:pt x="1115616" y="2601037"/>
                </a:cubicBezTo>
                <a:cubicBezTo>
                  <a:pt x="4634870" y="2601037"/>
                  <a:pt x="7680151" y="1541906"/>
                  <a:pt x="9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63" name="Picture 115" descr="E:\work\2016.3.17\未标题-2.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3656" y="2172975"/>
            <a:ext cx="8315239" cy="2964564"/>
          </a:xfrm>
          <a:prstGeom prst="rect">
            <a:avLst/>
          </a:prstGeom>
          <a:noFill/>
          <a:extLst>
            <a:ext uri="{909E8E84-426E-40DD-AFC4-6F175D3DCCD1}">
              <a14:hiddenFill xmlns="" xmlns:a14="http://schemas.microsoft.com/office/drawing/2010/main">
                <a:solidFill>
                  <a:srgbClr val="FFFFFF"/>
                </a:solidFill>
              </a14:hiddenFill>
            </a:ext>
          </a:extLst>
        </p:spPr>
      </p:pic>
      <p:sp>
        <p:nvSpPr>
          <p:cNvPr id="87" name="Freeform 91"/>
          <p:cNvSpPr/>
          <p:nvPr/>
        </p:nvSpPr>
        <p:spPr bwMode="auto">
          <a:xfrm flipH="1">
            <a:off x="-19049" y="1457325"/>
            <a:ext cx="9163050" cy="3715157"/>
          </a:xfrm>
          <a:custGeom>
            <a:avLst/>
            <a:gdLst>
              <a:gd name="T0" fmla="*/ 2460 w 2689"/>
              <a:gd name="T1" fmla="*/ 731 h 984"/>
              <a:gd name="T2" fmla="*/ 2689 w 2689"/>
              <a:gd name="T3" fmla="*/ 718 h 984"/>
              <a:gd name="T4" fmla="*/ 0 w 2689"/>
              <a:gd name="T5" fmla="*/ 109 h 984"/>
              <a:gd name="T6" fmla="*/ 0 w 2689"/>
              <a:gd name="T7" fmla="*/ 0 h 984"/>
              <a:gd name="T8" fmla="*/ 2460 w 2689"/>
              <a:gd name="T9" fmla="*/ 731 h 984"/>
            </a:gdLst>
            <a:ahLst/>
            <a:cxnLst>
              <a:cxn ang="0">
                <a:pos x="T0" y="T1"/>
              </a:cxn>
              <a:cxn ang="0">
                <a:pos x="T2" y="T3"/>
              </a:cxn>
              <a:cxn ang="0">
                <a:pos x="T4" y="T5"/>
              </a:cxn>
              <a:cxn ang="0">
                <a:pos x="T6" y="T7"/>
              </a:cxn>
              <a:cxn ang="0">
                <a:pos x="T8" y="T9"/>
              </a:cxn>
            </a:cxnLst>
            <a:rect l="0" t="0" r="r" b="b"/>
            <a:pathLst>
              <a:path w="2689" h="984">
                <a:moveTo>
                  <a:pt x="2460" y="731"/>
                </a:moveTo>
                <a:cubicBezTo>
                  <a:pt x="2689" y="718"/>
                  <a:pt x="2689" y="718"/>
                  <a:pt x="2689" y="718"/>
                </a:cubicBezTo>
                <a:cubicBezTo>
                  <a:pt x="2689" y="718"/>
                  <a:pt x="1280" y="984"/>
                  <a:pt x="0" y="109"/>
                </a:cubicBezTo>
                <a:cubicBezTo>
                  <a:pt x="0" y="0"/>
                  <a:pt x="0" y="0"/>
                  <a:pt x="0" y="0"/>
                </a:cubicBezTo>
                <a:cubicBezTo>
                  <a:pt x="1010" y="670"/>
                  <a:pt x="2020" y="739"/>
                  <a:pt x="2460" y="731"/>
                </a:cubicBezTo>
                <a:close/>
              </a:path>
            </a:pathLst>
          </a:custGeom>
          <a:gradFill flip="none" rotWithShape="1">
            <a:gsLst>
              <a:gs pos="74000">
                <a:srgbClr val="1D2088"/>
              </a:gs>
              <a:gs pos="47000">
                <a:srgbClr val="00A0E9"/>
              </a:gs>
              <a:gs pos="22900">
                <a:srgbClr val="F8B62D"/>
              </a:gs>
              <a:gs pos="0">
                <a:srgbClr val="FAEE00"/>
              </a:gs>
              <a:gs pos="100000">
                <a:srgbClr val="4F2686"/>
              </a:gs>
            </a:gsLst>
            <a:lin ang="10800000" scaled="1"/>
            <a:tileRect/>
          </a:gradFill>
          <a:ln>
            <a:noFill/>
          </a:ln>
          <a:effectLst>
            <a:outerShdw blurRad="50800" dist="38100" dir="16200000"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8" name="Rectangle 120"/>
          <p:cNvSpPr>
            <a:spLocks noChangeArrowheads="1"/>
          </p:cNvSpPr>
          <p:nvPr/>
        </p:nvSpPr>
        <p:spPr bwMode="auto">
          <a:xfrm>
            <a:off x="251460" y="1452880"/>
            <a:ext cx="550037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altLang="zh-CN" sz="2400" spc="300" dirty="0" smtClean="0">
                <a:solidFill>
                  <a:srgbClr val="00A0E9"/>
                </a:solidFill>
                <a:latin typeface="微软雅黑" panose="020B0503020204020204" pitchFamily="34" charset="-122"/>
                <a:ea typeface="微软雅黑" panose="020B0503020204020204" pitchFamily="34" charset="-122"/>
              </a:rPr>
              <a:t>2017</a:t>
            </a:r>
            <a:r>
              <a:rPr lang="zh-CN" altLang="en-US" sz="2400" spc="300" dirty="0" smtClean="0">
                <a:solidFill>
                  <a:srgbClr val="00A0E9"/>
                </a:solidFill>
                <a:latin typeface="微软雅黑" panose="020B0503020204020204" pitchFamily="34" charset="-122"/>
                <a:ea typeface="微软雅黑" panose="020B0503020204020204" pitchFamily="34" charset="-122"/>
              </a:rPr>
              <a:t>年沈阳</a:t>
            </a:r>
            <a:r>
              <a:rPr lang="zh-CN" altLang="en-US" sz="2400" spc="300" dirty="0">
                <a:solidFill>
                  <a:srgbClr val="00A0E9"/>
                </a:solidFill>
                <a:latin typeface="微软雅黑" panose="020B0503020204020204" pitchFamily="34" charset="-122"/>
                <a:ea typeface="微软雅黑" panose="020B0503020204020204" pitchFamily="34" charset="-122"/>
              </a:rPr>
              <a:t>职业院校技能大赛</a:t>
            </a:r>
            <a:endParaRPr lang="en-US" altLang="zh-CN" sz="2400" spc="300" dirty="0">
              <a:solidFill>
                <a:srgbClr val="00A0E9"/>
              </a:solidFill>
              <a:latin typeface="微软雅黑" panose="020B0503020204020204" pitchFamily="34" charset="-122"/>
              <a:ea typeface="微软雅黑" panose="020B0503020204020204" pitchFamily="34" charset="-122"/>
            </a:endParaRPr>
          </a:p>
        </p:txBody>
      </p:sp>
      <p:sp>
        <p:nvSpPr>
          <p:cNvPr id="2" name="矩形 1"/>
          <p:cNvSpPr/>
          <p:nvPr/>
        </p:nvSpPr>
        <p:spPr>
          <a:xfrm>
            <a:off x="551815" y="2072640"/>
            <a:ext cx="5200015" cy="1798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fontAlgn="base">
              <a:spcBef>
                <a:spcPct val="0"/>
              </a:spcBef>
              <a:spcAft>
                <a:spcPct val="0"/>
              </a:spcAft>
            </a:pPr>
            <a:r>
              <a:rPr lang="en-US" altLang="zh-CN" sz="4400" b="1" spc="300" dirty="0" smtClean="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  </a:t>
            </a:r>
            <a:r>
              <a:rPr lang="zh-CN" altLang="zh-CN" sz="5400" b="1" spc="300" dirty="0" smtClean="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培   训   会</a:t>
            </a:r>
          </a:p>
          <a:p>
            <a:pPr fontAlgn="base">
              <a:spcBef>
                <a:spcPct val="0"/>
              </a:spcBef>
              <a:spcAft>
                <a:spcPct val="0"/>
              </a:spcAft>
            </a:pPr>
            <a:r>
              <a:rPr lang="en-US" altLang="zh-CN" sz="3600" spc="300" dirty="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  </a:t>
            </a:r>
            <a:r>
              <a:rPr lang="en-US" altLang="zh-CN" sz="2800" spc="300" dirty="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  </a:t>
            </a:r>
          </a:p>
          <a:p>
            <a:pPr fontAlgn="base">
              <a:spcBef>
                <a:spcPct val="0"/>
              </a:spcBef>
              <a:spcAft>
                <a:spcPct val="0"/>
              </a:spcAft>
            </a:pPr>
            <a:r>
              <a:rPr lang="en-US" altLang="zh-CN" sz="2800" spc="300" dirty="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         </a:t>
            </a:r>
            <a:r>
              <a:rPr lang="en-US" altLang="zh-CN" sz="2800" spc="300" dirty="0" smtClean="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2017.8.11</a:t>
            </a:r>
            <a:endParaRPr lang="en-US" altLang="zh-CN" sz="2800" spc="300" dirty="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endParaRPr>
          </a:p>
        </p:txBody>
      </p:sp>
      <p:grpSp>
        <p:nvGrpSpPr>
          <p:cNvPr id="61" name="Group 29"/>
          <p:cNvGrpSpPr>
            <a:grpSpLocks noChangeAspect="1"/>
          </p:cNvGrpSpPr>
          <p:nvPr/>
        </p:nvGrpSpPr>
        <p:grpSpPr bwMode="auto">
          <a:xfrm>
            <a:off x="292816" y="215188"/>
            <a:ext cx="1435707" cy="1104660"/>
            <a:chOff x="1452" y="521"/>
            <a:chExt cx="2858" cy="2199"/>
          </a:xfrm>
          <a:solidFill>
            <a:schemeClr val="bg1"/>
          </a:solidFill>
        </p:grpSpPr>
        <p:sp>
          <p:nvSpPr>
            <p:cNvPr id="62" name="Freeform 30"/>
            <p:cNvSpPr/>
            <p:nvPr/>
          </p:nvSpPr>
          <p:spPr bwMode="auto">
            <a:xfrm>
              <a:off x="3011" y="906"/>
              <a:ext cx="735" cy="841"/>
            </a:xfrm>
            <a:custGeom>
              <a:avLst/>
              <a:gdLst>
                <a:gd name="T0" fmla="*/ 76 w 311"/>
                <a:gd name="T1" fmla="*/ 0 h 356"/>
                <a:gd name="T2" fmla="*/ 63 w 311"/>
                <a:gd name="T3" fmla="*/ 125 h 356"/>
                <a:gd name="T4" fmla="*/ 9 w 311"/>
                <a:gd name="T5" fmla="*/ 356 h 356"/>
                <a:gd name="T6" fmla="*/ 202 w 311"/>
                <a:gd name="T7" fmla="*/ 121 h 356"/>
                <a:gd name="T8" fmla="*/ 311 w 311"/>
                <a:gd name="T9" fmla="*/ 128 h 356"/>
                <a:gd name="T10" fmla="*/ 164 w 311"/>
                <a:gd name="T11" fmla="*/ 99 h 356"/>
                <a:gd name="T12" fmla="*/ 105 w 311"/>
                <a:gd name="T13" fmla="*/ 40 h 356"/>
                <a:gd name="T14" fmla="*/ 76 w 311"/>
                <a:gd name="T15" fmla="*/ 0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56">
                  <a:moveTo>
                    <a:pt x="76" y="0"/>
                  </a:moveTo>
                  <a:cubicBezTo>
                    <a:pt x="76" y="0"/>
                    <a:pt x="126" y="57"/>
                    <a:pt x="63" y="125"/>
                  </a:cubicBezTo>
                  <a:cubicBezTo>
                    <a:pt x="0" y="194"/>
                    <a:pt x="5" y="264"/>
                    <a:pt x="9" y="356"/>
                  </a:cubicBezTo>
                  <a:cubicBezTo>
                    <a:pt x="9" y="356"/>
                    <a:pt x="16" y="134"/>
                    <a:pt x="202" y="121"/>
                  </a:cubicBezTo>
                  <a:cubicBezTo>
                    <a:pt x="202" y="121"/>
                    <a:pt x="267" y="113"/>
                    <a:pt x="311" y="128"/>
                  </a:cubicBezTo>
                  <a:cubicBezTo>
                    <a:pt x="311" y="128"/>
                    <a:pt x="264" y="94"/>
                    <a:pt x="164" y="99"/>
                  </a:cubicBezTo>
                  <a:cubicBezTo>
                    <a:pt x="164" y="99"/>
                    <a:pt x="120" y="106"/>
                    <a:pt x="105" y="40"/>
                  </a:cubicBezTo>
                  <a:cubicBezTo>
                    <a:pt x="105" y="40"/>
                    <a:pt x="102" y="14"/>
                    <a:pt x="76"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1"/>
            <p:cNvSpPr/>
            <p:nvPr/>
          </p:nvSpPr>
          <p:spPr bwMode="auto">
            <a:xfrm>
              <a:off x="3321" y="996"/>
              <a:ext cx="132" cy="111"/>
            </a:xfrm>
            <a:custGeom>
              <a:avLst/>
              <a:gdLst>
                <a:gd name="T0" fmla="*/ 51 w 56"/>
                <a:gd name="T1" fmla="*/ 11 h 47"/>
                <a:gd name="T2" fmla="*/ 37 w 56"/>
                <a:gd name="T3" fmla="*/ 40 h 47"/>
                <a:gd name="T4" fmla="*/ 5 w 56"/>
                <a:gd name="T5" fmla="*/ 37 h 47"/>
                <a:gd name="T6" fmla="*/ 19 w 56"/>
                <a:gd name="T7" fmla="*/ 8 h 47"/>
                <a:gd name="T8" fmla="*/ 51 w 56"/>
                <a:gd name="T9" fmla="*/ 11 h 47"/>
              </a:gdLst>
              <a:ahLst/>
              <a:cxnLst>
                <a:cxn ang="0">
                  <a:pos x="T0" y="T1"/>
                </a:cxn>
                <a:cxn ang="0">
                  <a:pos x="T2" y="T3"/>
                </a:cxn>
                <a:cxn ang="0">
                  <a:pos x="T4" y="T5"/>
                </a:cxn>
                <a:cxn ang="0">
                  <a:pos x="T6" y="T7"/>
                </a:cxn>
                <a:cxn ang="0">
                  <a:pos x="T8" y="T9"/>
                </a:cxn>
              </a:cxnLst>
              <a:rect l="0" t="0" r="r" b="b"/>
              <a:pathLst>
                <a:path w="56" h="47">
                  <a:moveTo>
                    <a:pt x="51" y="11"/>
                  </a:moveTo>
                  <a:cubicBezTo>
                    <a:pt x="56" y="20"/>
                    <a:pt x="50" y="33"/>
                    <a:pt x="37" y="40"/>
                  </a:cubicBezTo>
                  <a:cubicBezTo>
                    <a:pt x="24" y="47"/>
                    <a:pt x="10" y="46"/>
                    <a:pt x="5" y="37"/>
                  </a:cubicBezTo>
                  <a:cubicBezTo>
                    <a:pt x="0" y="28"/>
                    <a:pt x="6" y="15"/>
                    <a:pt x="19" y="8"/>
                  </a:cubicBezTo>
                  <a:cubicBezTo>
                    <a:pt x="32" y="0"/>
                    <a:pt x="46" y="2"/>
                    <a:pt x="51" y="1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2"/>
            <p:cNvSpPr/>
            <p:nvPr/>
          </p:nvSpPr>
          <p:spPr bwMode="auto">
            <a:xfrm>
              <a:off x="2014" y="757"/>
              <a:ext cx="881" cy="990"/>
            </a:xfrm>
            <a:custGeom>
              <a:avLst/>
              <a:gdLst>
                <a:gd name="T0" fmla="*/ 353 w 373"/>
                <a:gd name="T1" fmla="*/ 419 h 419"/>
                <a:gd name="T2" fmla="*/ 163 w 373"/>
                <a:gd name="T3" fmla="*/ 146 h 419"/>
                <a:gd name="T4" fmla="*/ 0 w 373"/>
                <a:gd name="T5" fmla="*/ 148 h 419"/>
                <a:gd name="T6" fmla="*/ 178 w 373"/>
                <a:gd name="T7" fmla="*/ 114 h 419"/>
                <a:gd name="T8" fmla="*/ 234 w 373"/>
                <a:gd name="T9" fmla="*/ 59 h 419"/>
                <a:gd name="T10" fmla="*/ 268 w 373"/>
                <a:gd name="T11" fmla="*/ 0 h 419"/>
                <a:gd name="T12" fmla="*/ 295 w 373"/>
                <a:gd name="T13" fmla="*/ 150 h 419"/>
                <a:gd name="T14" fmla="*/ 353 w 373"/>
                <a:gd name="T15" fmla="*/ 41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419">
                  <a:moveTo>
                    <a:pt x="353" y="419"/>
                  </a:moveTo>
                  <a:cubicBezTo>
                    <a:pt x="353" y="419"/>
                    <a:pt x="371" y="198"/>
                    <a:pt x="163" y="146"/>
                  </a:cubicBezTo>
                  <a:cubicBezTo>
                    <a:pt x="163" y="146"/>
                    <a:pt x="68" y="128"/>
                    <a:pt x="0" y="148"/>
                  </a:cubicBezTo>
                  <a:cubicBezTo>
                    <a:pt x="0" y="148"/>
                    <a:pt x="52" y="121"/>
                    <a:pt x="178" y="114"/>
                  </a:cubicBezTo>
                  <a:cubicBezTo>
                    <a:pt x="178" y="114"/>
                    <a:pt x="225" y="116"/>
                    <a:pt x="234" y="59"/>
                  </a:cubicBezTo>
                  <a:cubicBezTo>
                    <a:pt x="234" y="59"/>
                    <a:pt x="237" y="22"/>
                    <a:pt x="268" y="0"/>
                  </a:cubicBezTo>
                  <a:cubicBezTo>
                    <a:pt x="268" y="0"/>
                    <a:pt x="217" y="78"/>
                    <a:pt x="295" y="150"/>
                  </a:cubicBezTo>
                  <a:cubicBezTo>
                    <a:pt x="373" y="223"/>
                    <a:pt x="364" y="367"/>
                    <a:pt x="353" y="419"/>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3"/>
            <p:cNvSpPr/>
            <p:nvPr/>
          </p:nvSpPr>
          <p:spPr bwMode="auto">
            <a:xfrm>
              <a:off x="2371" y="864"/>
              <a:ext cx="146" cy="127"/>
            </a:xfrm>
            <a:custGeom>
              <a:avLst/>
              <a:gdLst>
                <a:gd name="T0" fmla="*/ 6 w 62"/>
                <a:gd name="T1" fmla="*/ 10 h 54"/>
                <a:gd name="T2" fmla="*/ 43 w 62"/>
                <a:gd name="T3" fmla="*/ 10 h 54"/>
                <a:gd name="T4" fmla="*/ 56 w 62"/>
                <a:gd name="T5" fmla="*/ 44 h 54"/>
                <a:gd name="T6" fmla="*/ 19 w 62"/>
                <a:gd name="T7" fmla="*/ 45 h 54"/>
                <a:gd name="T8" fmla="*/ 6 w 62"/>
                <a:gd name="T9" fmla="*/ 10 h 54"/>
              </a:gdLst>
              <a:ahLst/>
              <a:cxnLst>
                <a:cxn ang="0">
                  <a:pos x="T0" y="T1"/>
                </a:cxn>
                <a:cxn ang="0">
                  <a:pos x="T2" y="T3"/>
                </a:cxn>
                <a:cxn ang="0">
                  <a:pos x="T4" y="T5"/>
                </a:cxn>
                <a:cxn ang="0">
                  <a:pos x="T6" y="T7"/>
                </a:cxn>
                <a:cxn ang="0">
                  <a:pos x="T8" y="T9"/>
                </a:cxn>
              </a:cxnLst>
              <a:rect l="0" t="0" r="r" b="b"/>
              <a:pathLst>
                <a:path w="62" h="54">
                  <a:moveTo>
                    <a:pt x="6" y="10"/>
                  </a:moveTo>
                  <a:cubicBezTo>
                    <a:pt x="13" y="1"/>
                    <a:pt x="29" y="0"/>
                    <a:pt x="43" y="10"/>
                  </a:cubicBezTo>
                  <a:cubicBezTo>
                    <a:pt x="57" y="19"/>
                    <a:pt x="62" y="35"/>
                    <a:pt x="56" y="44"/>
                  </a:cubicBezTo>
                  <a:cubicBezTo>
                    <a:pt x="49" y="54"/>
                    <a:pt x="33" y="54"/>
                    <a:pt x="19" y="45"/>
                  </a:cubicBezTo>
                  <a:cubicBezTo>
                    <a:pt x="5" y="35"/>
                    <a:pt x="0" y="20"/>
                    <a:pt x="6" y="1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4"/>
            <p:cNvSpPr/>
            <p:nvPr/>
          </p:nvSpPr>
          <p:spPr bwMode="auto">
            <a:xfrm>
              <a:off x="2728" y="521"/>
              <a:ext cx="876" cy="1179"/>
            </a:xfrm>
            <a:custGeom>
              <a:avLst/>
              <a:gdLst>
                <a:gd name="T0" fmla="*/ 105 w 371"/>
                <a:gd name="T1" fmla="*/ 499 h 499"/>
                <a:gd name="T2" fmla="*/ 69 w 371"/>
                <a:gd name="T3" fmla="*/ 179 h 499"/>
                <a:gd name="T4" fmla="*/ 0 w 371"/>
                <a:gd name="T5" fmla="*/ 0 h 499"/>
                <a:gd name="T6" fmla="*/ 76 w 371"/>
                <a:gd name="T7" fmla="*/ 53 h 499"/>
                <a:gd name="T8" fmla="*/ 161 w 371"/>
                <a:gd name="T9" fmla="*/ 87 h 499"/>
                <a:gd name="T10" fmla="*/ 237 w 371"/>
                <a:gd name="T11" fmla="*/ 67 h 499"/>
                <a:gd name="T12" fmla="*/ 371 w 371"/>
                <a:gd name="T13" fmla="*/ 47 h 499"/>
                <a:gd name="T14" fmla="*/ 125 w 371"/>
                <a:gd name="T15" fmla="*/ 223 h 499"/>
                <a:gd name="T16" fmla="*/ 105 w 371"/>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499">
                  <a:moveTo>
                    <a:pt x="105" y="499"/>
                  </a:moveTo>
                  <a:cubicBezTo>
                    <a:pt x="105" y="499"/>
                    <a:pt x="38" y="333"/>
                    <a:pt x="69" y="179"/>
                  </a:cubicBezTo>
                  <a:cubicBezTo>
                    <a:pt x="97" y="39"/>
                    <a:pt x="0" y="0"/>
                    <a:pt x="0" y="0"/>
                  </a:cubicBezTo>
                  <a:cubicBezTo>
                    <a:pt x="0" y="0"/>
                    <a:pt x="34" y="2"/>
                    <a:pt x="76" y="53"/>
                  </a:cubicBezTo>
                  <a:cubicBezTo>
                    <a:pt x="117" y="105"/>
                    <a:pt x="133" y="92"/>
                    <a:pt x="161" y="87"/>
                  </a:cubicBezTo>
                  <a:cubicBezTo>
                    <a:pt x="161" y="87"/>
                    <a:pt x="214" y="74"/>
                    <a:pt x="237" y="67"/>
                  </a:cubicBezTo>
                  <a:cubicBezTo>
                    <a:pt x="259" y="60"/>
                    <a:pt x="347" y="38"/>
                    <a:pt x="371" y="47"/>
                  </a:cubicBezTo>
                  <a:cubicBezTo>
                    <a:pt x="371" y="47"/>
                    <a:pt x="202" y="68"/>
                    <a:pt x="125" y="223"/>
                  </a:cubicBezTo>
                  <a:cubicBezTo>
                    <a:pt x="125" y="223"/>
                    <a:pt x="75" y="295"/>
                    <a:pt x="105" y="499"/>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Oval 35"/>
            <p:cNvSpPr>
              <a:spLocks noChangeArrowheads="1"/>
            </p:cNvSpPr>
            <p:nvPr/>
          </p:nvSpPr>
          <p:spPr bwMode="auto">
            <a:xfrm>
              <a:off x="2983" y="535"/>
              <a:ext cx="165" cy="166"/>
            </a:xfrm>
            <a:prstGeom prst="ellipse">
              <a:avLst/>
            </a:pr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6"/>
            <p:cNvSpPr/>
            <p:nvPr/>
          </p:nvSpPr>
          <p:spPr bwMode="auto">
            <a:xfrm>
              <a:off x="2187" y="1116"/>
              <a:ext cx="1438" cy="974"/>
            </a:xfrm>
            <a:custGeom>
              <a:avLst/>
              <a:gdLst>
                <a:gd name="T0" fmla="*/ 533 w 609"/>
                <a:gd name="T1" fmla="*/ 207 h 412"/>
                <a:gd name="T2" fmla="*/ 593 w 609"/>
                <a:gd name="T3" fmla="*/ 212 h 412"/>
                <a:gd name="T4" fmla="*/ 609 w 609"/>
                <a:gd name="T5" fmla="*/ 151 h 412"/>
                <a:gd name="T6" fmla="*/ 552 w 609"/>
                <a:gd name="T7" fmla="*/ 125 h 412"/>
                <a:gd name="T8" fmla="*/ 551 w 609"/>
                <a:gd name="T9" fmla="*/ 120 h 412"/>
                <a:gd name="T10" fmla="*/ 549 w 609"/>
                <a:gd name="T11" fmla="*/ 77 h 412"/>
                <a:gd name="T12" fmla="*/ 552 w 609"/>
                <a:gd name="T13" fmla="*/ 76 h 412"/>
                <a:gd name="T14" fmla="*/ 601 w 609"/>
                <a:gd name="T15" fmla="*/ 62 h 412"/>
                <a:gd name="T16" fmla="*/ 596 w 609"/>
                <a:gd name="T17" fmla="*/ 40 h 412"/>
                <a:gd name="T18" fmla="*/ 505 w 609"/>
                <a:gd name="T19" fmla="*/ 59 h 412"/>
                <a:gd name="T20" fmla="*/ 356 w 609"/>
                <a:gd name="T21" fmla="*/ 305 h 412"/>
                <a:gd name="T22" fmla="*/ 104 w 609"/>
                <a:gd name="T23" fmla="*/ 157 h 412"/>
                <a:gd name="T24" fmla="*/ 115 w 609"/>
                <a:gd name="T25" fmla="*/ 24 h 412"/>
                <a:gd name="T26" fmla="*/ 15 w 609"/>
                <a:gd name="T27" fmla="*/ 0 h 412"/>
                <a:gd name="T28" fmla="*/ 0 w 609"/>
                <a:gd name="T29" fmla="*/ 60 h 412"/>
                <a:gd name="T30" fmla="*/ 56 w 609"/>
                <a:gd name="T31" fmla="*/ 87 h 412"/>
                <a:gd name="T32" fmla="*/ 56 w 609"/>
                <a:gd name="T33" fmla="*/ 127 h 412"/>
                <a:gd name="T34" fmla="*/ 55 w 609"/>
                <a:gd name="T35" fmla="*/ 128 h 412"/>
                <a:gd name="T36" fmla="*/ 2 w 609"/>
                <a:gd name="T37" fmla="*/ 151 h 412"/>
                <a:gd name="T38" fmla="*/ 17 w 609"/>
                <a:gd name="T39" fmla="*/ 211 h 412"/>
                <a:gd name="T40" fmla="*/ 78 w 609"/>
                <a:gd name="T41" fmla="*/ 208 h 412"/>
                <a:gd name="T42" fmla="*/ 104 w 609"/>
                <a:gd name="T43" fmla="*/ 253 h 412"/>
                <a:gd name="T44" fmla="*/ 103 w 609"/>
                <a:gd name="T45" fmla="*/ 254 h 412"/>
                <a:gd name="T46" fmla="*/ 69 w 609"/>
                <a:gd name="T47" fmla="*/ 304 h 412"/>
                <a:gd name="T48" fmla="*/ 114 w 609"/>
                <a:gd name="T49" fmla="*/ 347 h 412"/>
                <a:gd name="T50" fmla="*/ 165 w 609"/>
                <a:gd name="T51" fmla="*/ 312 h 412"/>
                <a:gd name="T52" fmla="*/ 219 w 609"/>
                <a:gd name="T53" fmla="*/ 339 h 412"/>
                <a:gd name="T54" fmla="*/ 218 w 609"/>
                <a:gd name="T55" fmla="*/ 341 h 412"/>
                <a:gd name="T56" fmla="*/ 218 w 609"/>
                <a:gd name="T57" fmla="*/ 401 h 412"/>
                <a:gd name="T58" fmla="*/ 279 w 609"/>
                <a:gd name="T59" fmla="*/ 412 h 412"/>
                <a:gd name="T60" fmla="*/ 302 w 609"/>
                <a:gd name="T61" fmla="*/ 354 h 412"/>
                <a:gd name="T62" fmla="*/ 302 w 609"/>
                <a:gd name="T63" fmla="*/ 354 h 412"/>
                <a:gd name="T64" fmla="*/ 341 w 609"/>
                <a:gd name="T65" fmla="*/ 352 h 412"/>
                <a:gd name="T66" fmla="*/ 342 w 609"/>
                <a:gd name="T67" fmla="*/ 353 h 412"/>
                <a:gd name="T68" fmla="*/ 370 w 609"/>
                <a:gd name="T69" fmla="*/ 406 h 412"/>
                <a:gd name="T70" fmla="*/ 429 w 609"/>
                <a:gd name="T71" fmla="*/ 387 h 412"/>
                <a:gd name="T72" fmla="*/ 422 w 609"/>
                <a:gd name="T73" fmla="*/ 325 h 412"/>
                <a:gd name="T74" fmla="*/ 421 w 609"/>
                <a:gd name="T75" fmla="*/ 325 h 412"/>
                <a:gd name="T76" fmla="*/ 455 w 609"/>
                <a:gd name="T77" fmla="*/ 303 h 412"/>
                <a:gd name="T78" fmla="*/ 456 w 609"/>
                <a:gd name="T79" fmla="*/ 305 h 412"/>
                <a:gd name="T80" fmla="*/ 507 w 609"/>
                <a:gd name="T81" fmla="*/ 338 h 412"/>
                <a:gd name="T82" fmla="*/ 549 w 609"/>
                <a:gd name="T83" fmla="*/ 292 h 412"/>
                <a:gd name="T84" fmla="*/ 513 w 609"/>
                <a:gd name="T85" fmla="*/ 242 h 412"/>
                <a:gd name="T86" fmla="*/ 512 w 609"/>
                <a:gd name="T87" fmla="*/ 241 h 412"/>
                <a:gd name="T88" fmla="*/ 531 w 609"/>
                <a:gd name="T89" fmla="*/ 206 h 412"/>
                <a:gd name="T90" fmla="*/ 533 w 609"/>
                <a:gd name="T91" fmla="*/ 2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9" h="412">
                  <a:moveTo>
                    <a:pt x="533" y="207"/>
                  </a:moveTo>
                  <a:cubicBezTo>
                    <a:pt x="593" y="212"/>
                    <a:pt x="593" y="212"/>
                    <a:pt x="593" y="212"/>
                  </a:cubicBezTo>
                  <a:cubicBezTo>
                    <a:pt x="609" y="151"/>
                    <a:pt x="609" y="151"/>
                    <a:pt x="609" y="151"/>
                  </a:cubicBezTo>
                  <a:cubicBezTo>
                    <a:pt x="552" y="125"/>
                    <a:pt x="552" y="125"/>
                    <a:pt x="552" y="125"/>
                  </a:cubicBezTo>
                  <a:cubicBezTo>
                    <a:pt x="551" y="120"/>
                    <a:pt x="551" y="120"/>
                    <a:pt x="551" y="120"/>
                  </a:cubicBezTo>
                  <a:cubicBezTo>
                    <a:pt x="552" y="107"/>
                    <a:pt x="552" y="97"/>
                    <a:pt x="549" y="77"/>
                  </a:cubicBezTo>
                  <a:cubicBezTo>
                    <a:pt x="552" y="76"/>
                    <a:pt x="552" y="76"/>
                    <a:pt x="552" y="76"/>
                  </a:cubicBezTo>
                  <a:cubicBezTo>
                    <a:pt x="601" y="62"/>
                    <a:pt x="601" y="62"/>
                    <a:pt x="601" y="62"/>
                  </a:cubicBezTo>
                  <a:cubicBezTo>
                    <a:pt x="596" y="40"/>
                    <a:pt x="596" y="40"/>
                    <a:pt x="596" y="40"/>
                  </a:cubicBezTo>
                  <a:cubicBezTo>
                    <a:pt x="553" y="39"/>
                    <a:pt x="518" y="53"/>
                    <a:pt x="505" y="59"/>
                  </a:cubicBezTo>
                  <a:cubicBezTo>
                    <a:pt x="530" y="167"/>
                    <a:pt x="464" y="277"/>
                    <a:pt x="356" y="305"/>
                  </a:cubicBezTo>
                  <a:cubicBezTo>
                    <a:pt x="245" y="334"/>
                    <a:pt x="133" y="268"/>
                    <a:pt x="104" y="157"/>
                  </a:cubicBezTo>
                  <a:cubicBezTo>
                    <a:pt x="92" y="111"/>
                    <a:pt x="97" y="64"/>
                    <a:pt x="115" y="24"/>
                  </a:cubicBezTo>
                  <a:cubicBezTo>
                    <a:pt x="83" y="7"/>
                    <a:pt x="35" y="2"/>
                    <a:pt x="15" y="0"/>
                  </a:cubicBezTo>
                  <a:cubicBezTo>
                    <a:pt x="0" y="60"/>
                    <a:pt x="0" y="60"/>
                    <a:pt x="0" y="60"/>
                  </a:cubicBezTo>
                  <a:cubicBezTo>
                    <a:pt x="56" y="87"/>
                    <a:pt x="56" y="87"/>
                    <a:pt x="56" y="87"/>
                  </a:cubicBezTo>
                  <a:cubicBezTo>
                    <a:pt x="55" y="100"/>
                    <a:pt x="54" y="107"/>
                    <a:pt x="56" y="127"/>
                  </a:cubicBezTo>
                  <a:cubicBezTo>
                    <a:pt x="55" y="128"/>
                    <a:pt x="55" y="128"/>
                    <a:pt x="55" y="128"/>
                  </a:cubicBezTo>
                  <a:cubicBezTo>
                    <a:pt x="2" y="151"/>
                    <a:pt x="2" y="151"/>
                    <a:pt x="2" y="151"/>
                  </a:cubicBezTo>
                  <a:cubicBezTo>
                    <a:pt x="17" y="211"/>
                    <a:pt x="17" y="211"/>
                    <a:pt x="17" y="211"/>
                  </a:cubicBezTo>
                  <a:cubicBezTo>
                    <a:pt x="78" y="208"/>
                    <a:pt x="78" y="208"/>
                    <a:pt x="78" y="208"/>
                  </a:cubicBezTo>
                  <a:cubicBezTo>
                    <a:pt x="85" y="224"/>
                    <a:pt x="94" y="239"/>
                    <a:pt x="104" y="253"/>
                  </a:cubicBezTo>
                  <a:cubicBezTo>
                    <a:pt x="103" y="254"/>
                    <a:pt x="103" y="254"/>
                    <a:pt x="103" y="254"/>
                  </a:cubicBezTo>
                  <a:cubicBezTo>
                    <a:pt x="69" y="304"/>
                    <a:pt x="69" y="304"/>
                    <a:pt x="69" y="304"/>
                  </a:cubicBezTo>
                  <a:cubicBezTo>
                    <a:pt x="114" y="347"/>
                    <a:pt x="114" y="347"/>
                    <a:pt x="114" y="347"/>
                  </a:cubicBezTo>
                  <a:cubicBezTo>
                    <a:pt x="165" y="312"/>
                    <a:pt x="165" y="312"/>
                    <a:pt x="165" y="312"/>
                  </a:cubicBezTo>
                  <a:cubicBezTo>
                    <a:pt x="182" y="323"/>
                    <a:pt x="200" y="332"/>
                    <a:pt x="219" y="339"/>
                  </a:cubicBezTo>
                  <a:cubicBezTo>
                    <a:pt x="218" y="341"/>
                    <a:pt x="218" y="341"/>
                    <a:pt x="218" y="341"/>
                  </a:cubicBezTo>
                  <a:cubicBezTo>
                    <a:pt x="218" y="401"/>
                    <a:pt x="218" y="401"/>
                    <a:pt x="218" y="401"/>
                  </a:cubicBezTo>
                  <a:cubicBezTo>
                    <a:pt x="279" y="412"/>
                    <a:pt x="279" y="412"/>
                    <a:pt x="279" y="412"/>
                  </a:cubicBezTo>
                  <a:cubicBezTo>
                    <a:pt x="302" y="354"/>
                    <a:pt x="302" y="354"/>
                    <a:pt x="302" y="354"/>
                  </a:cubicBezTo>
                  <a:cubicBezTo>
                    <a:pt x="302" y="354"/>
                    <a:pt x="302" y="354"/>
                    <a:pt x="302" y="354"/>
                  </a:cubicBezTo>
                  <a:cubicBezTo>
                    <a:pt x="315" y="354"/>
                    <a:pt x="328" y="354"/>
                    <a:pt x="341" y="352"/>
                  </a:cubicBezTo>
                  <a:cubicBezTo>
                    <a:pt x="342" y="353"/>
                    <a:pt x="342" y="353"/>
                    <a:pt x="342" y="353"/>
                  </a:cubicBezTo>
                  <a:cubicBezTo>
                    <a:pt x="370" y="406"/>
                    <a:pt x="370" y="406"/>
                    <a:pt x="370" y="406"/>
                  </a:cubicBezTo>
                  <a:cubicBezTo>
                    <a:pt x="429" y="387"/>
                    <a:pt x="429" y="387"/>
                    <a:pt x="429" y="387"/>
                  </a:cubicBezTo>
                  <a:cubicBezTo>
                    <a:pt x="422" y="325"/>
                    <a:pt x="422" y="325"/>
                    <a:pt x="422" y="325"/>
                  </a:cubicBezTo>
                  <a:cubicBezTo>
                    <a:pt x="421" y="325"/>
                    <a:pt x="421" y="325"/>
                    <a:pt x="421" y="325"/>
                  </a:cubicBezTo>
                  <a:cubicBezTo>
                    <a:pt x="433" y="318"/>
                    <a:pt x="444" y="311"/>
                    <a:pt x="455" y="303"/>
                  </a:cubicBezTo>
                  <a:cubicBezTo>
                    <a:pt x="456" y="305"/>
                    <a:pt x="456" y="305"/>
                    <a:pt x="456" y="305"/>
                  </a:cubicBezTo>
                  <a:cubicBezTo>
                    <a:pt x="507" y="338"/>
                    <a:pt x="507" y="338"/>
                    <a:pt x="507" y="338"/>
                  </a:cubicBezTo>
                  <a:cubicBezTo>
                    <a:pt x="549" y="292"/>
                    <a:pt x="549" y="292"/>
                    <a:pt x="549" y="292"/>
                  </a:cubicBezTo>
                  <a:cubicBezTo>
                    <a:pt x="513" y="242"/>
                    <a:pt x="513" y="242"/>
                    <a:pt x="513" y="242"/>
                  </a:cubicBezTo>
                  <a:cubicBezTo>
                    <a:pt x="512" y="241"/>
                    <a:pt x="512" y="241"/>
                    <a:pt x="512" y="241"/>
                  </a:cubicBezTo>
                  <a:cubicBezTo>
                    <a:pt x="519" y="230"/>
                    <a:pt x="526" y="219"/>
                    <a:pt x="531" y="206"/>
                  </a:cubicBezTo>
                  <a:lnTo>
                    <a:pt x="533" y="20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
            <p:cNvSpPr>
              <a:spLocks noEditPoints="1"/>
            </p:cNvSpPr>
            <p:nvPr/>
          </p:nvSpPr>
          <p:spPr bwMode="auto">
            <a:xfrm>
              <a:off x="1452" y="2276"/>
              <a:ext cx="257" cy="260"/>
            </a:xfrm>
            <a:custGeom>
              <a:avLst/>
              <a:gdLst>
                <a:gd name="T0" fmla="*/ 0 w 109"/>
                <a:gd name="T1" fmla="*/ 108 h 110"/>
                <a:gd name="T2" fmla="*/ 12 w 109"/>
                <a:gd name="T3" fmla="*/ 61 h 110"/>
                <a:gd name="T4" fmla="*/ 25 w 109"/>
                <a:gd name="T5" fmla="*/ 61 h 110"/>
                <a:gd name="T6" fmla="*/ 15 w 109"/>
                <a:gd name="T7" fmla="*/ 108 h 110"/>
                <a:gd name="T8" fmla="*/ 0 w 109"/>
                <a:gd name="T9" fmla="*/ 108 h 110"/>
                <a:gd name="T10" fmla="*/ 10 w 109"/>
                <a:gd name="T11" fmla="*/ 26 h 110"/>
                <a:gd name="T12" fmla="*/ 2 w 109"/>
                <a:gd name="T13" fmla="*/ 2 h 110"/>
                <a:gd name="T14" fmla="*/ 16 w 109"/>
                <a:gd name="T15" fmla="*/ 2 h 110"/>
                <a:gd name="T16" fmla="*/ 24 w 109"/>
                <a:gd name="T17" fmla="*/ 26 h 110"/>
                <a:gd name="T18" fmla="*/ 10 w 109"/>
                <a:gd name="T19" fmla="*/ 26 h 110"/>
                <a:gd name="T20" fmla="*/ 12 w 109"/>
                <a:gd name="T21" fmla="*/ 55 h 110"/>
                <a:gd name="T22" fmla="*/ 3 w 109"/>
                <a:gd name="T23" fmla="*/ 31 h 110"/>
                <a:gd name="T24" fmla="*/ 17 w 109"/>
                <a:gd name="T25" fmla="*/ 31 h 110"/>
                <a:gd name="T26" fmla="*/ 25 w 109"/>
                <a:gd name="T27" fmla="*/ 55 h 110"/>
                <a:gd name="T28" fmla="*/ 12 w 109"/>
                <a:gd name="T29" fmla="*/ 55 h 110"/>
                <a:gd name="T30" fmla="*/ 27 w 109"/>
                <a:gd name="T31" fmla="*/ 110 h 110"/>
                <a:gd name="T32" fmla="*/ 27 w 109"/>
                <a:gd name="T33" fmla="*/ 99 h 110"/>
                <a:gd name="T34" fmla="*/ 60 w 109"/>
                <a:gd name="T35" fmla="*/ 23 h 110"/>
                <a:gd name="T36" fmla="*/ 45 w 109"/>
                <a:gd name="T37" fmla="*/ 23 h 110"/>
                <a:gd name="T38" fmla="*/ 45 w 109"/>
                <a:gd name="T39" fmla="*/ 37 h 110"/>
                <a:gd name="T40" fmla="*/ 31 w 109"/>
                <a:gd name="T41" fmla="*/ 37 h 110"/>
                <a:gd name="T42" fmla="*/ 31 w 109"/>
                <a:gd name="T43" fmla="*/ 13 h 110"/>
                <a:gd name="T44" fmla="*/ 60 w 109"/>
                <a:gd name="T45" fmla="*/ 13 h 110"/>
                <a:gd name="T46" fmla="*/ 60 w 109"/>
                <a:gd name="T47" fmla="*/ 0 h 110"/>
                <a:gd name="T48" fmla="*/ 75 w 109"/>
                <a:gd name="T49" fmla="*/ 0 h 110"/>
                <a:gd name="T50" fmla="*/ 75 w 109"/>
                <a:gd name="T51" fmla="*/ 11 h 110"/>
                <a:gd name="T52" fmla="*/ 75 w 109"/>
                <a:gd name="T53" fmla="*/ 13 h 110"/>
                <a:gd name="T54" fmla="*/ 107 w 109"/>
                <a:gd name="T55" fmla="*/ 13 h 110"/>
                <a:gd name="T56" fmla="*/ 107 w 109"/>
                <a:gd name="T57" fmla="*/ 37 h 110"/>
                <a:gd name="T58" fmla="*/ 93 w 109"/>
                <a:gd name="T59" fmla="*/ 37 h 110"/>
                <a:gd name="T60" fmla="*/ 93 w 109"/>
                <a:gd name="T61" fmla="*/ 23 h 110"/>
                <a:gd name="T62" fmla="*/ 75 w 109"/>
                <a:gd name="T63" fmla="*/ 23 h 110"/>
                <a:gd name="T64" fmla="*/ 72 w 109"/>
                <a:gd name="T65" fmla="*/ 48 h 110"/>
                <a:gd name="T66" fmla="*/ 82 w 109"/>
                <a:gd name="T67" fmla="*/ 48 h 110"/>
                <a:gd name="T68" fmla="*/ 82 w 109"/>
                <a:gd name="T69" fmla="*/ 91 h 110"/>
                <a:gd name="T70" fmla="*/ 90 w 109"/>
                <a:gd name="T71" fmla="*/ 98 h 110"/>
                <a:gd name="T72" fmla="*/ 98 w 109"/>
                <a:gd name="T73" fmla="*/ 91 h 110"/>
                <a:gd name="T74" fmla="*/ 98 w 109"/>
                <a:gd name="T75" fmla="*/ 87 h 110"/>
                <a:gd name="T76" fmla="*/ 109 w 109"/>
                <a:gd name="T77" fmla="*/ 87 h 110"/>
                <a:gd name="T78" fmla="*/ 109 w 109"/>
                <a:gd name="T79" fmla="*/ 94 h 110"/>
                <a:gd name="T80" fmla="*/ 93 w 109"/>
                <a:gd name="T81" fmla="*/ 107 h 110"/>
                <a:gd name="T82" fmla="*/ 84 w 109"/>
                <a:gd name="T83" fmla="*/ 107 h 110"/>
                <a:gd name="T84" fmla="*/ 68 w 109"/>
                <a:gd name="T85" fmla="*/ 91 h 110"/>
                <a:gd name="T86" fmla="*/ 68 w 109"/>
                <a:gd name="T87" fmla="*/ 64 h 110"/>
                <a:gd name="T88" fmla="*/ 27 w 109"/>
                <a:gd name="T8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10">
                  <a:moveTo>
                    <a:pt x="0" y="108"/>
                  </a:moveTo>
                  <a:cubicBezTo>
                    <a:pt x="7" y="94"/>
                    <a:pt x="11" y="78"/>
                    <a:pt x="12" y="61"/>
                  </a:cubicBezTo>
                  <a:cubicBezTo>
                    <a:pt x="25" y="61"/>
                    <a:pt x="25" y="61"/>
                    <a:pt x="25" y="61"/>
                  </a:cubicBezTo>
                  <a:cubicBezTo>
                    <a:pt x="24" y="78"/>
                    <a:pt x="21" y="94"/>
                    <a:pt x="15" y="108"/>
                  </a:cubicBezTo>
                  <a:lnTo>
                    <a:pt x="0" y="108"/>
                  </a:lnTo>
                  <a:close/>
                  <a:moveTo>
                    <a:pt x="10" y="26"/>
                  </a:moveTo>
                  <a:cubicBezTo>
                    <a:pt x="8" y="17"/>
                    <a:pt x="5" y="9"/>
                    <a:pt x="2" y="2"/>
                  </a:cubicBezTo>
                  <a:cubicBezTo>
                    <a:pt x="16" y="2"/>
                    <a:pt x="16" y="2"/>
                    <a:pt x="16" y="2"/>
                  </a:cubicBezTo>
                  <a:cubicBezTo>
                    <a:pt x="20" y="10"/>
                    <a:pt x="22" y="18"/>
                    <a:pt x="24" y="26"/>
                  </a:cubicBezTo>
                  <a:lnTo>
                    <a:pt x="10" y="26"/>
                  </a:lnTo>
                  <a:close/>
                  <a:moveTo>
                    <a:pt x="12" y="55"/>
                  </a:moveTo>
                  <a:cubicBezTo>
                    <a:pt x="10" y="48"/>
                    <a:pt x="7" y="40"/>
                    <a:pt x="3" y="31"/>
                  </a:cubicBezTo>
                  <a:cubicBezTo>
                    <a:pt x="17" y="31"/>
                    <a:pt x="17" y="31"/>
                    <a:pt x="17" y="31"/>
                  </a:cubicBezTo>
                  <a:cubicBezTo>
                    <a:pt x="21" y="39"/>
                    <a:pt x="23" y="47"/>
                    <a:pt x="25" y="55"/>
                  </a:cubicBezTo>
                  <a:lnTo>
                    <a:pt x="12" y="55"/>
                  </a:lnTo>
                  <a:close/>
                  <a:moveTo>
                    <a:pt x="27" y="110"/>
                  </a:moveTo>
                  <a:cubicBezTo>
                    <a:pt x="27" y="99"/>
                    <a:pt x="27" y="99"/>
                    <a:pt x="27" y="99"/>
                  </a:cubicBezTo>
                  <a:cubicBezTo>
                    <a:pt x="49" y="79"/>
                    <a:pt x="60" y="54"/>
                    <a:pt x="60" y="23"/>
                  </a:cubicBezTo>
                  <a:cubicBezTo>
                    <a:pt x="45" y="23"/>
                    <a:pt x="45" y="23"/>
                    <a:pt x="45" y="23"/>
                  </a:cubicBezTo>
                  <a:cubicBezTo>
                    <a:pt x="45" y="37"/>
                    <a:pt x="45" y="37"/>
                    <a:pt x="45" y="37"/>
                  </a:cubicBezTo>
                  <a:cubicBezTo>
                    <a:pt x="31" y="37"/>
                    <a:pt x="31" y="37"/>
                    <a:pt x="31" y="37"/>
                  </a:cubicBezTo>
                  <a:cubicBezTo>
                    <a:pt x="31" y="13"/>
                    <a:pt x="31" y="13"/>
                    <a:pt x="31" y="13"/>
                  </a:cubicBezTo>
                  <a:cubicBezTo>
                    <a:pt x="60" y="13"/>
                    <a:pt x="60" y="13"/>
                    <a:pt x="60" y="13"/>
                  </a:cubicBezTo>
                  <a:cubicBezTo>
                    <a:pt x="60" y="0"/>
                    <a:pt x="60" y="0"/>
                    <a:pt x="60" y="0"/>
                  </a:cubicBezTo>
                  <a:cubicBezTo>
                    <a:pt x="75" y="0"/>
                    <a:pt x="75" y="0"/>
                    <a:pt x="75" y="0"/>
                  </a:cubicBezTo>
                  <a:cubicBezTo>
                    <a:pt x="75" y="11"/>
                    <a:pt x="75" y="11"/>
                    <a:pt x="75" y="11"/>
                  </a:cubicBezTo>
                  <a:cubicBezTo>
                    <a:pt x="75" y="13"/>
                    <a:pt x="75" y="13"/>
                    <a:pt x="75" y="13"/>
                  </a:cubicBezTo>
                  <a:cubicBezTo>
                    <a:pt x="107" y="13"/>
                    <a:pt x="107" y="13"/>
                    <a:pt x="107" y="13"/>
                  </a:cubicBezTo>
                  <a:cubicBezTo>
                    <a:pt x="107" y="37"/>
                    <a:pt x="107" y="37"/>
                    <a:pt x="107" y="37"/>
                  </a:cubicBezTo>
                  <a:cubicBezTo>
                    <a:pt x="93" y="37"/>
                    <a:pt x="93" y="37"/>
                    <a:pt x="93" y="37"/>
                  </a:cubicBezTo>
                  <a:cubicBezTo>
                    <a:pt x="93" y="23"/>
                    <a:pt x="93" y="23"/>
                    <a:pt x="93" y="23"/>
                  </a:cubicBezTo>
                  <a:cubicBezTo>
                    <a:pt x="75" y="23"/>
                    <a:pt x="75" y="23"/>
                    <a:pt x="75" y="23"/>
                  </a:cubicBezTo>
                  <a:cubicBezTo>
                    <a:pt x="74" y="32"/>
                    <a:pt x="73" y="41"/>
                    <a:pt x="72" y="48"/>
                  </a:cubicBezTo>
                  <a:cubicBezTo>
                    <a:pt x="82" y="48"/>
                    <a:pt x="82" y="48"/>
                    <a:pt x="82" y="48"/>
                  </a:cubicBezTo>
                  <a:cubicBezTo>
                    <a:pt x="82" y="91"/>
                    <a:pt x="82" y="91"/>
                    <a:pt x="82" y="91"/>
                  </a:cubicBezTo>
                  <a:cubicBezTo>
                    <a:pt x="82" y="96"/>
                    <a:pt x="85" y="98"/>
                    <a:pt x="90" y="98"/>
                  </a:cubicBezTo>
                  <a:cubicBezTo>
                    <a:pt x="96" y="98"/>
                    <a:pt x="98" y="96"/>
                    <a:pt x="98" y="91"/>
                  </a:cubicBezTo>
                  <a:cubicBezTo>
                    <a:pt x="98" y="87"/>
                    <a:pt x="98" y="87"/>
                    <a:pt x="98" y="87"/>
                  </a:cubicBezTo>
                  <a:cubicBezTo>
                    <a:pt x="109" y="87"/>
                    <a:pt x="109" y="87"/>
                    <a:pt x="109" y="87"/>
                  </a:cubicBezTo>
                  <a:cubicBezTo>
                    <a:pt x="109" y="94"/>
                    <a:pt x="109" y="94"/>
                    <a:pt x="109" y="94"/>
                  </a:cubicBezTo>
                  <a:cubicBezTo>
                    <a:pt x="109" y="103"/>
                    <a:pt x="104" y="107"/>
                    <a:pt x="93" y="107"/>
                  </a:cubicBezTo>
                  <a:cubicBezTo>
                    <a:pt x="84" y="107"/>
                    <a:pt x="84" y="107"/>
                    <a:pt x="84" y="107"/>
                  </a:cubicBezTo>
                  <a:cubicBezTo>
                    <a:pt x="73" y="107"/>
                    <a:pt x="68" y="102"/>
                    <a:pt x="68" y="91"/>
                  </a:cubicBezTo>
                  <a:cubicBezTo>
                    <a:pt x="68" y="64"/>
                    <a:pt x="68" y="64"/>
                    <a:pt x="68" y="64"/>
                  </a:cubicBezTo>
                  <a:cubicBezTo>
                    <a:pt x="62" y="80"/>
                    <a:pt x="48" y="96"/>
                    <a:pt x="27" y="11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8"/>
            <p:cNvSpPr>
              <a:spLocks noEditPoints="1"/>
            </p:cNvSpPr>
            <p:nvPr/>
          </p:nvSpPr>
          <p:spPr bwMode="auto">
            <a:xfrm>
              <a:off x="1747" y="2288"/>
              <a:ext cx="244" cy="246"/>
            </a:xfrm>
            <a:custGeom>
              <a:avLst/>
              <a:gdLst>
                <a:gd name="T0" fmla="*/ 0 w 103"/>
                <a:gd name="T1" fmla="*/ 104 h 104"/>
                <a:gd name="T2" fmla="*/ 0 w 103"/>
                <a:gd name="T3" fmla="*/ 0 h 104"/>
                <a:gd name="T4" fmla="*/ 40 w 103"/>
                <a:gd name="T5" fmla="*/ 0 h 104"/>
                <a:gd name="T6" fmla="*/ 40 w 103"/>
                <a:gd name="T7" fmla="*/ 10 h 104"/>
                <a:gd name="T8" fmla="*/ 32 w 103"/>
                <a:gd name="T9" fmla="*/ 39 h 104"/>
                <a:gd name="T10" fmla="*/ 40 w 103"/>
                <a:gd name="T11" fmla="*/ 63 h 104"/>
                <a:gd name="T12" fmla="*/ 16 w 103"/>
                <a:gd name="T13" fmla="*/ 88 h 104"/>
                <a:gd name="T14" fmla="*/ 16 w 103"/>
                <a:gd name="T15" fmla="*/ 77 h 104"/>
                <a:gd name="T16" fmla="*/ 28 w 103"/>
                <a:gd name="T17" fmla="*/ 62 h 104"/>
                <a:gd name="T18" fmla="*/ 19 w 103"/>
                <a:gd name="T19" fmla="*/ 40 h 104"/>
                <a:gd name="T20" fmla="*/ 26 w 103"/>
                <a:gd name="T21" fmla="*/ 10 h 104"/>
                <a:gd name="T22" fmla="*/ 14 w 103"/>
                <a:gd name="T23" fmla="*/ 10 h 104"/>
                <a:gd name="T24" fmla="*/ 14 w 103"/>
                <a:gd name="T25" fmla="*/ 104 h 104"/>
                <a:gd name="T26" fmla="*/ 0 w 103"/>
                <a:gd name="T27" fmla="*/ 104 h 104"/>
                <a:gd name="T28" fmla="*/ 46 w 103"/>
                <a:gd name="T29" fmla="*/ 101 h 104"/>
                <a:gd name="T30" fmla="*/ 46 w 103"/>
                <a:gd name="T31" fmla="*/ 1 h 104"/>
                <a:gd name="T32" fmla="*/ 102 w 103"/>
                <a:gd name="T33" fmla="*/ 1 h 104"/>
                <a:gd name="T34" fmla="*/ 102 w 103"/>
                <a:gd name="T35" fmla="*/ 84 h 104"/>
                <a:gd name="T36" fmla="*/ 85 w 103"/>
                <a:gd name="T37" fmla="*/ 101 h 104"/>
                <a:gd name="T38" fmla="*/ 46 w 103"/>
                <a:gd name="T39" fmla="*/ 101 h 104"/>
                <a:gd name="T40" fmla="*/ 60 w 103"/>
                <a:gd name="T41" fmla="*/ 12 h 104"/>
                <a:gd name="T42" fmla="*/ 60 w 103"/>
                <a:gd name="T43" fmla="*/ 44 h 104"/>
                <a:gd name="T44" fmla="*/ 88 w 103"/>
                <a:gd name="T45" fmla="*/ 44 h 104"/>
                <a:gd name="T46" fmla="*/ 88 w 103"/>
                <a:gd name="T47" fmla="*/ 12 h 104"/>
                <a:gd name="T48" fmla="*/ 60 w 103"/>
                <a:gd name="T49" fmla="*/ 12 h 104"/>
                <a:gd name="T50" fmla="*/ 60 w 103"/>
                <a:gd name="T51" fmla="*/ 92 h 104"/>
                <a:gd name="T52" fmla="*/ 81 w 103"/>
                <a:gd name="T53" fmla="*/ 92 h 104"/>
                <a:gd name="T54" fmla="*/ 88 w 103"/>
                <a:gd name="T55" fmla="*/ 84 h 104"/>
                <a:gd name="T56" fmla="*/ 88 w 103"/>
                <a:gd name="T57" fmla="*/ 54 h 104"/>
                <a:gd name="T58" fmla="*/ 60 w 103"/>
                <a:gd name="T59" fmla="*/ 54 h 104"/>
                <a:gd name="T60" fmla="*/ 60 w 103"/>
                <a:gd name="T61"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04">
                  <a:moveTo>
                    <a:pt x="0" y="104"/>
                  </a:moveTo>
                  <a:cubicBezTo>
                    <a:pt x="0" y="0"/>
                    <a:pt x="0" y="0"/>
                    <a:pt x="0" y="0"/>
                  </a:cubicBezTo>
                  <a:cubicBezTo>
                    <a:pt x="40" y="0"/>
                    <a:pt x="40" y="0"/>
                    <a:pt x="40" y="0"/>
                  </a:cubicBezTo>
                  <a:cubicBezTo>
                    <a:pt x="40" y="10"/>
                    <a:pt x="40" y="10"/>
                    <a:pt x="40" y="10"/>
                  </a:cubicBezTo>
                  <a:cubicBezTo>
                    <a:pt x="38" y="22"/>
                    <a:pt x="36" y="31"/>
                    <a:pt x="32" y="39"/>
                  </a:cubicBezTo>
                  <a:cubicBezTo>
                    <a:pt x="38" y="46"/>
                    <a:pt x="40" y="54"/>
                    <a:pt x="40" y="63"/>
                  </a:cubicBezTo>
                  <a:cubicBezTo>
                    <a:pt x="41" y="80"/>
                    <a:pt x="32" y="88"/>
                    <a:pt x="16" y="88"/>
                  </a:cubicBezTo>
                  <a:cubicBezTo>
                    <a:pt x="16" y="77"/>
                    <a:pt x="16" y="77"/>
                    <a:pt x="16" y="77"/>
                  </a:cubicBezTo>
                  <a:cubicBezTo>
                    <a:pt x="24" y="77"/>
                    <a:pt x="28" y="72"/>
                    <a:pt x="28" y="62"/>
                  </a:cubicBezTo>
                  <a:cubicBezTo>
                    <a:pt x="28" y="54"/>
                    <a:pt x="25" y="47"/>
                    <a:pt x="19" y="40"/>
                  </a:cubicBezTo>
                  <a:cubicBezTo>
                    <a:pt x="23" y="31"/>
                    <a:pt x="25" y="21"/>
                    <a:pt x="26" y="10"/>
                  </a:cubicBezTo>
                  <a:cubicBezTo>
                    <a:pt x="14" y="10"/>
                    <a:pt x="14" y="10"/>
                    <a:pt x="14" y="10"/>
                  </a:cubicBezTo>
                  <a:cubicBezTo>
                    <a:pt x="14" y="104"/>
                    <a:pt x="14" y="104"/>
                    <a:pt x="14" y="104"/>
                  </a:cubicBezTo>
                  <a:lnTo>
                    <a:pt x="0" y="104"/>
                  </a:lnTo>
                  <a:close/>
                  <a:moveTo>
                    <a:pt x="46" y="101"/>
                  </a:moveTo>
                  <a:cubicBezTo>
                    <a:pt x="46" y="1"/>
                    <a:pt x="46" y="1"/>
                    <a:pt x="46" y="1"/>
                  </a:cubicBezTo>
                  <a:cubicBezTo>
                    <a:pt x="102" y="1"/>
                    <a:pt x="102" y="1"/>
                    <a:pt x="102" y="1"/>
                  </a:cubicBezTo>
                  <a:cubicBezTo>
                    <a:pt x="102" y="84"/>
                    <a:pt x="102" y="84"/>
                    <a:pt x="102" y="84"/>
                  </a:cubicBezTo>
                  <a:cubicBezTo>
                    <a:pt x="103" y="96"/>
                    <a:pt x="97" y="102"/>
                    <a:pt x="85" y="101"/>
                  </a:cubicBezTo>
                  <a:lnTo>
                    <a:pt x="46" y="101"/>
                  </a:lnTo>
                  <a:close/>
                  <a:moveTo>
                    <a:pt x="60" y="12"/>
                  </a:moveTo>
                  <a:cubicBezTo>
                    <a:pt x="60" y="44"/>
                    <a:pt x="60" y="44"/>
                    <a:pt x="60" y="44"/>
                  </a:cubicBezTo>
                  <a:cubicBezTo>
                    <a:pt x="88" y="44"/>
                    <a:pt x="88" y="44"/>
                    <a:pt x="88" y="44"/>
                  </a:cubicBezTo>
                  <a:cubicBezTo>
                    <a:pt x="88" y="12"/>
                    <a:pt x="88" y="12"/>
                    <a:pt x="88" y="12"/>
                  </a:cubicBezTo>
                  <a:lnTo>
                    <a:pt x="60" y="12"/>
                  </a:lnTo>
                  <a:close/>
                  <a:moveTo>
                    <a:pt x="60" y="92"/>
                  </a:moveTo>
                  <a:cubicBezTo>
                    <a:pt x="81" y="92"/>
                    <a:pt x="81" y="92"/>
                    <a:pt x="81" y="92"/>
                  </a:cubicBezTo>
                  <a:cubicBezTo>
                    <a:pt x="86" y="92"/>
                    <a:pt x="88" y="90"/>
                    <a:pt x="88" y="84"/>
                  </a:cubicBezTo>
                  <a:cubicBezTo>
                    <a:pt x="88" y="54"/>
                    <a:pt x="88" y="54"/>
                    <a:pt x="88" y="54"/>
                  </a:cubicBezTo>
                  <a:cubicBezTo>
                    <a:pt x="60" y="54"/>
                    <a:pt x="60" y="54"/>
                    <a:pt x="60" y="54"/>
                  </a:cubicBezTo>
                  <a:lnTo>
                    <a:pt x="60" y="9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9"/>
            <p:cNvSpPr>
              <a:spLocks noEditPoints="1"/>
            </p:cNvSpPr>
            <p:nvPr/>
          </p:nvSpPr>
          <p:spPr bwMode="auto">
            <a:xfrm>
              <a:off x="2026" y="2290"/>
              <a:ext cx="262" cy="246"/>
            </a:xfrm>
            <a:custGeom>
              <a:avLst/>
              <a:gdLst>
                <a:gd name="T0" fmla="*/ 1 w 111"/>
                <a:gd name="T1" fmla="*/ 10 h 104"/>
                <a:gd name="T2" fmla="*/ 1 w 111"/>
                <a:gd name="T3" fmla="*/ 0 h 104"/>
                <a:gd name="T4" fmla="*/ 49 w 111"/>
                <a:gd name="T5" fmla="*/ 0 h 104"/>
                <a:gd name="T6" fmla="*/ 49 w 111"/>
                <a:gd name="T7" fmla="*/ 10 h 104"/>
                <a:gd name="T8" fmla="*/ 43 w 111"/>
                <a:gd name="T9" fmla="*/ 10 h 104"/>
                <a:gd name="T10" fmla="*/ 43 w 111"/>
                <a:gd name="T11" fmla="*/ 73 h 104"/>
                <a:gd name="T12" fmla="*/ 50 w 111"/>
                <a:gd name="T13" fmla="*/ 71 h 104"/>
                <a:gd name="T14" fmla="*/ 50 w 111"/>
                <a:gd name="T15" fmla="*/ 81 h 104"/>
                <a:gd name="T16" fmla="*/ 46 w 111"/>
                <a:gd name="T17" fmla="*/ 82 h 104"/>
                <a:gd name="T18" fmla="*/ 43 w 111"/>
                <a:gd name="T19" fmla="*/ 83 h 104"/>
                <a:gd name="T20" fmla="*/ 43 w 111"/>
                <a:gd name="T21" fmla="*/ 104 h 104"/>
                <a:gd name="T22" fmla="*/ 31 w 111"/>
                <a:gd name="T23" fmla="*/ 104 h 104"/>
                <a:gd name="T24" fmla="*/ 31 w 111"/>
                <a:gd name="T25" fmla="*/ 86 h 104"/>
                <a:gd name="T26" fmla="*/ 0 w 111"/>
                <a:gd name="T27" fmla="*/ 90 h 104"/>
                <a:gd name="T28" fmla="*/ 0 w 111"/>
                <a:gd name="T29" fmla="*/ 78 h 104"/>
                <a:gd name="T30" fmla="*/ 6 w 111"/>
                <a:gd name="T31" fmla="*/ 78 h 104"/>
                <a:gd name="T32" fmla="*/ 6 w 111"/>
                <a:gd name="T33" fmla="*/ 10 h 104"/>
                <a:gd name="T34" fmla="*/ 1 w 111"/>
                <a:gd name="T35" fmla="*/ 10 h 104"/>
                <a:gd name="T36" fmla="*/ 18 w 111"/>
                <a:gd name="T37" fmla="*/ 10 h 104"/>
                <a:gd name="T38" fmla="*/ 18 w 111"/>
                <a:gd name="T39" fmla="*/ 25 h 104"/>
                <a:gd name="T40" fmla="*/ 31 w 111"/>
                <a:gd name="T41" fmla="*/ 25 h 104"/>
                <a:gd name="T42" fmla="*/ 31 w 111"/>
                <a:gd name="T43" fmla="*/ 10 h 104"/>
                <a:gd name="T44" fmla="*/ 18 w 111"/>
                <a:gd name="T45" fmla="*/ 10 h 104"/>
                <a:gd name="T46" fmla="*/ 18 w 111"/>
                <a:gd name="T47" fmla="*/ 35 h 104"/>
                <a:gd name="T48" fmla="*/ 18 w 111"/>
                <a:gd name="T49" fmla="*/ 50 h 104"/>
                <a:gd name="T50" fmla="*/ 31 w 111"/>
                <a:gd name="T51" fmla="*/ 50 h 104"/>
                <a:gd name="T52" fmla="*/ 31 w 111"/>
                <a:gd name="T53" fmla="*/ 35 h 104"/>
                <a:gd name="T54" fmla="*/ 18 w 111"/>
                <a:gd name="T55" fmla="*/ 35 h 104"/>
                <a:gd name="T56" fmla="*/ 18 w 111"/>
                <a:gd name="T57" fmla="*/ 77 h 104"/>
                <a:gd name="T58" fmla="*/ 31 w 111"/>
                <a:gd name="T59" fmla="*/ 75 h 104"/>
                <a:gd name="T60" fmla="*/ 31 w 111"/>
                <a:gd name="T61" fmla="*/ 60 h 104"/>
                <a:gd name="T62" fmla="*/ 18 w 111"/>
                <a:gd name="T63" fmla="*/ 60 h 104"/>
                <a:gd name="T64" fmla="*/ 18 w 111"/>
                <a:gd name="T65" fmla="*/ 77 h 104"/>
                <a:gd name="T66" fmla="*/ 47 w 111"/>
                <a:gd name="T67" fmla="*/ 104 h 104"/>
                <a:gd name="T68" fmla="*/ 47 w 111"/>
                <a:gd name="T69" fmla="*/ 94 h 104"/>
                <a:gd name="T70" fmla="*/ 61 w 111"/>
                <a:gd name="T71" fmla="*/ 65 h 104"/>
                <a:gd name="T72" fmla="*/ 75 w 111"/>
                <a:gd name="T73" fmla="*/ 65 h 104"/>
                <a:gd name="T74" fmla="*/ 47 w 111"/>
                <a:gd name="T75" fmla="*/ 104 h 104"/>
                <a:gd name="T76" fmla="*/ 54 w 111"/>
                <a:gd name="T77" fmla="*/ 58 h 104"/>
                <a:gd name="T78" fmla="*/ 54 w 111"/>
                <a:gd name="T79" fmla="*/ 1 h 104"/>
                <a:gd name="T80" fmla="*/ 105 w 111"/>
                <a:gd name="T81" fmla="*/ 1 h 104"/>
                <a:gd name="T82" fmla="*/ 105 w 111"/>
                <a:gd name="T83" fmla="*/ 40 h 104"/>
                <a:gd name="T84" fmla="*/ 89 w 111"/>
                <a:gd name="T85" fmla="*/ 58 h 104"/>
                <a:gd name="T86" fmla="*/ 54 w 111"/>
                <a:gd name="T87" fmla="*/ 58 h 104"/>
                <a:gd name="T88" fmla="*/ 68 w 111"/>
                <a:gd name="T89" fmla="*/ 48 h 104"/>
                <a:gd name="T90" fmla="*/ 83 w 111"/>
                <a:gd name="T91" fmla="*/ 48 h 104"/>
                <a:gd name="T92" fmla="*/ 91 w 111"/>
                <a:gd name="T93" fmla="*/ 40 h 104"/>
                <a:gd name="T94" fmla="*/ 91 w 111"/>
                <a:gd name="T95" fmla="*/ 11 h 104"/>
                <a:gd name="T96" fmla="*/ 68 w 111"/>
                <a:gd name="T97" fmla="*/ 11 h 104"/>
                <a:gd name="T98" fmla="*/ 68 w 111"/>
                <a:gd name="T99" fmla="*/ 48 h 104"/>
                <a:gd name="T100" fmla="*/ 111 w 111"/>
                <a:gd name="T101" fmla="*/ 104 h 104"/>
                <a:gd name="T102" fmla="*/ 83 w 111"/>
                <a:gd name="T103" fmla="*/ 65 h 104"/>
                <a:gd name="T104" fmla="*/ 97 w 111"/>
                <a:gd name="T105" fmla="*/ 65 h 104"/>
                <a:gd name="T106" fmla="*/ 111 w 111"/>
                <a:gd name="T107" fmla="*/ 94 h 104"/>
                <a:gd name="T108" fmla="*/ 111 w 111"/>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04">
                  <a:moveTo>
                    <a:pt x="1" y="10"/>
                  </a:moveTo>
                  <a:cubicBezTo>
                    <a:pt x="1" y="0"/>
                    <a:pt x="1" y="0"/>
                    <a:pt x="1" y="0"/>
                  </a:cubicBezTo>
                  <a:cubicBezTo>
                    <a:pt x="49" y="0"/>
                    <a:pt x="49" y="0"/>
                    <a:pt x="49" y="0"/>
                  </a:cubicBezTo>
                  <a:cubicBezTo>
                    <a:pt x="49" y="10"/>
                    <a:pt x="49" y="10"/>
                    <a:pt x="49" y="10"/>
                  </a:cubicBezTo>
                  <a:cubicBezTo>
                    <a:pt x="43" y="10"/>
                    <a:pt x="43" y="10"/>
                    <a:pt x="43" y="10"/>
                  </a:cubicBezTo>
                  <a:cubicBezTo>
                    <a:pt x="43" y="73"/>
                    <a:pt x="43" y="73"/>
                    <a:pt x="43" y="73"/>
                  </a:cubicBezTo>
                  <a:cubicBezTo>
                    <a:pt x="45" y="73"/>
                    <a:pt x="48" y="72"/>
                    <a:pt x="50" y="71"/>
                  </a:cubicBezTo>
                  <a:cubicBezTo>
                    <a:pt x="50" y="81"/>
                    <a:pt x="50" y="81"/>
                    <a:pt x="50" y="81"/>
                  </a:cubicBezTo>
                  <a:cubicBezTo>
                    <a:pt x="49" y="81"/>
                    <a:pt x="48" y="82"/>
                    <a:pt x="46" y="82"/>
                  </a:cubicBezTo>
                  <a:cubicBezTo>
                    <a:pt x="45" y="83"/>
                    <a:pt x="44" y="83"/>
                    <a:pt x="43" y="83"/>
                  </a:cubicBezTo>
                  <a:cubicBezTo>
                    <a:pt x="43" y="104"/>
                    <a:pt x="43" y="104"/>
                    <a:pt x="43" y="104"/>
                  </a:cubicBezTo>
                  <a:cubicBezTo>
                    <a:pt x="31" y="104"/>
                    <a:pt x="31" y="104"/>
                    <a:pt x="31" y="104"/>
                  </a:cubicBezTo>
                  <a:cubicBezTo>
                    <a:pt x="31" y="86"/>
                    <a:pt x="31" y="86"/>
                    <a:pt x="31" y="86"/>
                  </a:cubicBezTo>
                  <a:cubicBezTo>
                    <a:pt x="24" y="87"/>
                    <a:pt x="14" y="89"/>
                    <a:pt x="0" y="90"/>
                  </a:cubicBezTo>
                  <a:cubicBezTo>
                    <a:pt x="0" y="78"/>
                    <a:pt x="0" y="78"/>
                    <a:pt x="0" y="78"/>
                  </a:cubicBezTo>
                  <a:cubicBezTo>
                    <a:pt x="6" y="78"/>
                    <a:pt x="6" y="78"/>
                    <a:pt x="6" y="78"/>
                  </a:cubicBezTo>
                  <a:cubicBezTo>
                    <a:pt x="6" y="10"/>
                    <a:pt x="6" y="10"/>
                    <a:pt x="6" y="10"/>
                  </a:cubicBezTo>
                  <a:lnTo>
                    <a:pt x="1" y="10"/>
                  </a:lnTo>
                  <a:close/>
                  <a:moveTo>
                    <a:pt x="18" y="10"/>
                  </a:moveTo>
                  <a:cubicBezTo>
                    <a:pt x="18" y="25"/>
                    <a:pt x="18" y="25"/>
                    <a:pt x="18" y="25"/>
                  </a:cubicBezTo>
                  <a:cubicBezTo>
                    <a:pt x="31" y="25"/>
                    <a:pt x="31" y="25"/>
                    <a:pt x="31" y="25"/>
                  </a:cubicBezTo>
                  <a:cubicBezTo>
                    <a:pt x="31" y="10"/>
                    <a:pt x="31" y="10"/>
                    <a:pt x="31" y="10"/>
                  </a:cubicBezTo>
                  <a:lnTo>
                    <a:pt x="18" y="10"/>
                  </a:lnTo>
                  <a:close/>
                  <a:moveTo>
                    <a:pt x="18" y="35"/>
                  </a:moveTo>
                  <a:cubicBezTo>
                    <a:pt x="18" y="50"/>
                    <a:pt x="18" y="50"/>
                    <a:pt x="18" y="50"/>
                  </a:cubicBezTo>
                  <a:cubicBezTo>
                    <a:pt x="31" y="50"/>
                    <a:pt x="31" y="50"/>
                    <a:pt x="31" y="50"/>
                  </a:cubicBezTo>
                  <a:cubicBezTo>
                    <a:pt x="31" y="35"/>
                    <a:pt x="31" y="35"/>
                    <a:pt x="31" y="35"/>
                  </a:cubicBezTo>
                  <a:lnTo>
                    <a:pt x="18" y="35"/>
                  </a:lnTo>
                  <a:close/>
                  <a:moveTo>
                    <a:pt x="18" y="77"/>
                  </a:moveTo>
                  <a:cubicBezTo>
                    <a:pt x="23" y="76"/>
                    <a:pt x="27" y="76"/>
                    <a:pt x="31" y="75"/>
                  </a:cubicBezTo>
                  <a:cubicBezTo>
                    <a:pt x="31" y="60"/>
                    <a:pt x="31" y="60"/>
                    <a:pt x="31" y="60"/>
                  </a:cubicBezTo>
                  <a:cubicBezTo>
                    <a:pt x="18" y="60"/>
                    <a:pt x="18" y="60"/>
                    <a:pt x="18" y="60"/>
                  </a:cubicBezTo>
                  <a:lnTo>
                    <a:pt x="18" y="77"/>
                  </a:lnTo>
                  <a:close/>
                  <a:moveTo>
                    <a:pt x="47" y="104"/>
                  </a:moveTo>
                  <a:cubicBezTo>
                    <a:pt x="47" y="94"/>
                    <a:pt x="47" y="94"/>
                    <a:pt x="47" y="94"/>
                  </a:cubicBezTo>
                  <a:cubicBezTo>
                    <a:pt x="55" y="87"/>
                    <a:pt x="60" y="78"/>
                    <a:pt x="61" y="65"/>
                  </a:cubicBezTo>
                  <a:cubicBezTo>
                    <a:pt x="75" y="65"/>
                    <a:pt x="75" y="65"/>
                    <a:pt x="75" y="65"/>
                  </a:cubicBezTo>
                  <a:cubicBezTo>
                    <a:pt x="73" y="84"/>
                    <a:pt x="64" y="97"/>
                    <a:pt x="47" y="104"/>
                  </a:cubicBezTo>
                  <a:close/>
                  <a:moveTo>
                    <a:pt x="54" y="58"/>
                  </a:moveTo>
                  <a:cubicBezTo>
                    <a:pt x="54" y="1"/>
                    <a:pt x="54" y="1"/>
                    <a:pt x="54" y="1"/>
                  </a:cubicBezTo>
                  <a:cubicBezTo>
                    <a:pt x="105" y="1"/>
                    <a:pt x="105" y="1"/>
                    <a:pt x="105" y="1"/>
                  </a:cubicBezTo>
                  <a:cubicBezTo>
                    <a:pt x="105" y="40"/>
                    <a:pt x="105" y="40"/>
                    <a:pt x="105" y="40"/>
                  </a:cubicBezTo>
                  <a:cubicBezTo>
                    <a:pt x="106" y="52"/>
                    <a:pt x="100" y="58"/>
                    <a:pt x="89" y="58"/>
                  </a:cubicBezTo>
                  <a:lnTo>
                    <a:pt x="54" y="58"/>
                  </a:lnTo>
                  <a:close/>
                  <a:moveTo>
                    <a:pt x="68" y="48"/>
                  </a:moveTo>
                  <a:cubicBezTo>
                    <a:pt x="83" y="48"/>
                    <a:pt x="83" y="48"/>
                    <a:pt x="83" y="48"/>
                  </a:cubicBezTo>
                  <a:cubicBezTo>
                    <a:pt x="88" y="48"/>
                    <a:pt x="91" y="46"/>
                    <a:pt x="91" y="40"/>
                  </a:cubicBezTo>
                  <a:cubicBezTo>
                    <a:pt x="91" y="11"/>
                    <a:pt x="91" y="11"/>
                    <a:pt x="91" y="11"/>
                  </a:cubicBezTo>
                  <a:cubicBezTo>
                    <a:pt x="68" y="11"/>
                    <a:pt x="68" y="11"/>
                    <a:pt x="68" y="11"/>
                  </a:cubicBezTo>
                  <a:lnTo>
                    <a:pt x="68" y="48"/>
                  </a:lnTo>
                  <a:close/>
                  <a:moveTo>
                    <a:pt x="111" y="104"/>
                  </a:moveTo>
                  <a:cubicBezTo>
                    <a:pt x="95" y="96"/>
                    <a:pt x="85" y="83"/>
                    <a:pt x="83" y="65"/>
                  </a:cubicBezTo>
                  <a:cubicBezTo>
                    <a:pt x="97" y="65"/>
                    <a:pt x="97" y="65"/>
                    <a:pt x="97" y="65"/>
                  </a:cubicBezTo>
                  <a:cubicBezTo>
                    <a:pt x="99" y="78"/>
                    <a:pt x="103" y="87"/>
                    <a:pt x="111" y="94"/>
                  </a:cubicBezTo>
                  <a:lnTo>
                    <a:pt x="111" y="10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0"/>
            <p:cNvSpPr>
              <a:spLocks noEditPoints="1"/>
            </p:cNvSpPr>
            <p:nvPr/>
          </p:nvSpPr>
          <p:spPr bwMode="auto">
            <a:xfrm>
              <a:off x="2317" y="2279"/>
              <a:ext cx="259" cy="245"/>
            </a:xfrm>
            <a:custGeom>
              <a:avLst/>
              <a:gdLst>
                <a:gd name="T0" fmla="*/ 0 w 110"/>
                <a:gd name="T1" fmla="*/ 104 h 104"/>
                <a:gd name="T2" fmla="*/ 0 w 110"/>
                <a:gd name="T3" fmla="*/ 94 h 104"/>
                <a:gd name="T4" fmla="*/ 32 w 110"/>
                <a:gd name="T5" fmla="*/ 94 h 104"/>
                <a:gd name="T6" fmla="*/ 32 w 110"/>
                <a:gd name="T7" fmla="*/ 0 h 104"/>
                <a:gd name="T8" fmla="*/ 47 w 110"/>
                <a:gd name="T9" fmla="*/ 0 h 104"/>
                <a:gd name="T10" fmla="*/ 47 w 110"/>
                <a:gd name="T11" fmla="*/ 94 h 104"/>
                <a:gd name="T12" fmla="*/ 63 w 110"/>
                <a:gd name="T13" fmla="*/ 94 h 104"/>
                <a:gd name="T14" fmla="*/ 63 w 110"/>
                <a:gd name="T15" fmla="*/ 0 h 104"/>
                <a:gd name="T16" fmla="*/ 77 w 110"/>
                <a:gd name="T17" fmla="*/ 0 h 104"/>
                <a:gd name="T18" fmla="*/ 77 w 110"/>
                <a:gd name="T19" fmla="*/ 94 h 104"/>
                <a:gd name="T20" fmla="*/ 110 w 110"/>
                <a:gd name="T21" fmla="*/ 94 h 104"/>
                <a:gd name="T22" fmla="*/ 110 w 110"/>
                <a:gd name="T23" fmla="*/ 104 h 104"/>
                <a:gd name="T24" fmla="*/ 0 w 110"/>
                <a:gd name="T25" fmla="*/ 104 h 104"/>
                <a:gd name="T26" fmla="*/ 12 w 110"/>
                <a:gd name="T27" fmla="*/ 71 h 104"/>
                <a:gd name="T28" fmla="*/ 2 w 110"/>
                <a:gd name="T29" fmla="*/ 19 h 104"/>
                <a:gd name="T30" fmla="*/ 17 w 110"/>
                <a:gd name="T31" fmla="*/ 19 h 104"/>
                <a:gd name="T32" fmla="*/ 25 w 110"/>
                <a:gd name="T33" fmla="*/ 71 h 104"/>
                <a:gd name="T34" fmla="*/ 12 w 110"/>
                <a:gd name="T35" fmla="*/ 71 h 104"/>
                <a:gd name="T36" fmla="*/ 85 w 110"/>
                <a:gd name="T37" fmla="*/ 71 h 104"/>
                <a:gd name="T38" fmla="*/ 93 w 110"/>
                <a:gd name="T39" fmla="*/ 19 h 104"/>
                <a:gd name="T40" fmla="*/ 108 w 110"/>
                <a:gd name="T41" fmla="*/ 19 h 104"/>
                <a:gd name="T42" fmla="*/ 97 w 110"/>
                <a:gd name="T43" fmla="*/ 71 h 104"/>
                <a:gd name="T44" fmla="*/ 85 w 110"/>
                <a:gd name="T4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04">
                  <a:moveTo>
                    <a:pt x="0" y="104"/>
                  </a:moveTo>
                  <a:cubicBezTo>
                    <a:pt x="0" y="94"/>
                    <a:pt x="0" y="94"/>
                    <a:pt x="0" y="94"/>
                  </a:cubicBezTo>
                  <a:cubicBezTo>
                    <a:pt x="32" y="94"/>
                    <a:pt x="32" y="94"/>
                    <a:pt x="32" y="94"/>
                  </a:cubicBezTo>
                  <a:cubicBezTo>
                    <a:pt x="32" y="0"/>
                    <a:pt x="32" y="0"/>
                    <a:pt x="32" y="0"/>
                  </a:cubicBezTo>
                  <a:cubicBezTo>
                    <a:pt x="47" y="0"/>
                    <a:pt x="47" y="0"/>
                    <a:pt x="47" y="0"/>
                  </a:cubicBezTo>
                  <a:cubicBezTo>
                    <a:pt x="47" y="94"/>
                    <a:pt x="47" y="94"/>
                    <a:pt x="47" y="94"/>
                  </a:cubicBezTo>
                  <a:cubicBezTo>
                    <a:pt x="63" y="94"/>
                    <a:pt x="63" y="94"/>
                    <a:pt x="63" y="94"/>
                  </a:cubicBezTo>
                  <a:cubicBezTo>
                    <a:pt x="63" y="0"/>
                    <a:pt x="63" y="0"/>
                    <a:pt x="63" y="0"/>
                  </a:cubicBezTo>
                  <a:cubicBezTo>
                    <a:pt x="77" y="0"/>
                    <a:pt x="77" y="0"/>
                    <a:pt x="77" y="0"/>
                  </a:cubicBezTo>
                  <a:cubicBezTo>
                    <a:pt x="77" y="94"/>
                    <a:pt x="77" y="94"/>
                    <a:pt x="77" y="94"/>
                  </a:cubicBezTo>
                  <a:cubicBezTo>
                    <a:pt x="110" y="94"/>
                    <a:pt x="110" y="94"/>
                    <a:pt x="110" y="94"/>
                  </a:cubicBezTo>
                  <a:cubicBezTo>
                    <a:pt x="110" y="104"/>
                    <a:pt x="110" y="104"/>
                    <a:pt x="110" y="104"/>
                  </a:cubicBezTo>
                  <a:lnTo>
                    <a:pt x="0" y="104"/>
                  </a:lnTo>
                  <a:close/>
                  <a:moveTo>
                    <a:pt x="12" y="71"/>
                  </a:moveTo>
                  <a:cubicBezTo>
                    <a:pt x="8" y="59"/>
                    <a:pt x="5" y="41"/>
                    <a:pt x="2" y="19"/>
                  </a:cubicBezTo>
                  <a:cubicBezTo>
                    <a:pt x="17" y="19"/>
                    <a:pt x="17" y="19"/>
                    <a:pt x="17" y="19"/>
                  </a:cubicBezTo>
                  <a:cubicBezTo>
                    <a:pt x="18" y="35"/>
                    <a:pt x="21" y="52"/>
                    <a:pt x="25" y="71"/>
                  </a:cubicBezTo>
                  <a:lnTo>
                    <a:pt x="12" y="71"/>
                  </a:lnTo>
                  <a:close/>
                  <a:moveTo>
                    <a:pt x="85" y="71"/>
                  </a:moveTo>
                  <a:cubicBezTo>
                    <a:pt x="89" y="55"/>
                    <a:pt x="92" y="38"/>
                    <a:pt x="93" y="19"/>
                  </a:cubicBezTo>
                  <a:cubicBezTo>
                    <a:pt x="108" y="19"/>
                    <a:pt x="108" y="19"/>
                    <a:pt x="108" y="19"/>
                  </a:cubicBezTo>
                  <a:cubicBezTo>
                    <a:pt x="105" y="41"/>
                    <a:pt x="102" y="59"/>
                    <a:pt x="97" y="71"/>
                  </a:cubicBezTo>
                  <a:lnTo>
                    <a:pt x="85" y="7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1"/>
            <p:cNvSpPr>
              <a:spLocks noEditPoints="1"/>
            </p:cNvSpPr>
            <p:nvPr/>
          </p:nvSpPr>
          <p:spPr bwMode="auto">
            <a:xfrm>
              <a:off x="2614" y="2276"/>
              <a:ext cx="253" cy="262"/>
            </a:xfrm>
            <a:custGeom>
              <a:avLst/>
              <a:gdLst>
                <a:gd name="T0" fmla="*/ 0 w 107"/>
                <a:gd name="T1" fmla="*/ 110 h 111"/>
                <a:gd name="T2" fmla="*/ 0 w 107"/>
                <a:gd name="T3" fmla="*/ 5 h 111"/>
                <a:gd name="T4" fmla="*/ 35 w 107"/>
                <a:gd name="T5" fmla="*/ 5 h 111"/>
                <a:gd name="T6" fmla="*/ 35 w 107"/>
                <a:gd name="T7" fmla="*/ 15 h 111"/>
                <a:gd name="T8" fmla="*/ 27 w 107"/>
                <a:gd name="T9" fmla="*/ 46 h 111"/>
                <a:gd name="T10" fmla="*/ 35 w 107"/>
                <a:gd name="T11" fmla="*/ 71 h 111"/>
                <a:gd name="T12" fmla="*/ 14 w 107"/>
                <a:gd name="T13" fmla="*/ 94 h 111"/>
                <a:gd name="T14" fmla="*/ 14 w 107"/>
                <a:gd name="T15" fmla="*/ 83 h 111"/>
                <a:gd name="T16" fmla="*/ 24 w 107"/>
                <a:gd name="T17" fmla="*/ 69 h 111"/>
                <a:gd name="T18" fmla="*/ 15 w 107"/>
                <a:gd name="T19" fmla="*/ 46 h 111"/>
                <a:gd name="T20" fmla="*/ 23 w 107"/>
                <a:gd name="T21" fmla="*/ 15 h 111"/>
                <a:gd name="T22" fmla="*/ 12 w 107"/>
                <a:gd name="T23" fmla="*/ 15 h 111"/>
                <a:gd name="T24" fmla="*/ 12 w 107"/>
                <a:gd name="T25" fmla="*/ 110 h 111"/>
                <a:gd name="T26" fmla="*/ 0 w 107"/>
                <a:gd name="T27" fmla="*/ 110 h 111"/>
                <a:gd name="T28" fmla="*/ 88 w 107"/>
                <a:gd name="T29" fmla="*/ 108 h 111"/>
                <a:gd name="T30" fmla="*/ 74 w 107"/>
                <a:gd name="T31" fmla="*/ 94 h 111"/>
                <a:gd name="T32" fmla="*/ 74 w 107"/>
                <a:gd name="T33" fmla="*/ 66 h 111"/>
                <a:gd name="T34" fmla="*/ 65 w 107"/>
                <a:gd name="T35" fmla="*/ 66 h 111"/>
                <a:gd name="T36" fmla="*/ 35 w 107"/>
                <a:gd name="T37" fmla="*/ 111 h 111"/>
                <a:gd name="T38" fmla="*/ 35 w 107"/>
                <a:gd name="T39" fmla="*/ 101 h 111"/>
                <a:gd name="T40" fmla="*/ 51 w 107"/>
                <a:gd name="T41" fmla="*/ 66 h 111"/>
                <a:gd name="T42" fmla="*/ 38 w 107"/>
                <a:gd name="T43" fmla="*/ 66 h 111"/>
                <a:gd name="T44" fmla="*/ 38 w 107"/>
                <a:gd name="T45" fmla="*/ 57 h 111"/>
                <a:gd name="T46" fmla="*/ 105 w 107"/>
                <a:gd name="T47" fmla="*/ 57 h 111"/>
                <a:gd name="T48" fmla="*/ 105 w 107"/>
                <a:gd name="T49" fmla="*/ 66 h 111"/>
                <a:gd name="T50" fmla="*/ 88 w 107"/>
                <a:gd name="T51" fmla="*/ 66 h 111"/>
                <a:gd name="T52" fmla="*/ 88 w 107"/>
                <a:gd name="T53" fmla="*/ 94 h 111"/>
                <a:gd name="T54" fmla="*/ 92 w 107"/>
                <a:gd name="T55" fmla="*/ 98 h 111"/>
                <a:gd name="T56" fmla="*/ 94 w 107"/>
                <a:gd name="T57" fmla="*/ 98 h 111"/>
                <a:gd name="T58" fmla="*/ 98 w 107"/>
                <a:gd name="T59" fmla="*/ 94 h 111"/>
                <a:gd name="T60" fmla="*/ 98 w 107"/>
                <a:gd name="T61" fmla="*/ 89 h 111"/>
                <a:gd name="T62" fmla="*/ 107 w 107"/>
                <a:gd name="T63" fmla="*/ 89 h 111"/>
                <a:gd name="T64" fmla="*/ 107 w 107"/>
                <a:gd name="T65" fmla="*/ 95 h 111"/>
                <a:gd name="T66" fmla="*/ 95 w 107"/>
                <a:gd name="T67" fmla="*/ 108 h 111"/>
                <a:gd name="T68" fmla="*/ 88 w 107"/>
                <a:gd name="T69" fmla="*/ 108 h 111"/>
                <a:gd name="T70" fmla="*/ 38 w 107"/>
                <a:gd name="T71" fmla="*/ 29 h 111"/>
                <a:gd name="T72" fmla="*/ 38 w 107"/>
                <a:gd name="T73" fmla="*/ 10 h 111"/>
                <a:gd name="T74" fmla="*/ 63 w 107"/>
                <a:gd name="T75" fmla="*/ 10 h 111"/>
                <a:gd name="T76" fmla="*/ 63 w 107"/>
                <a:gd name="T77" fmla="*/ 0 h 111"/>
                <a:gd name="T78" fmla="*/ 79 w 107"/>
                <a:gd name="T79" fmla="*/ 0 h 111"/>
                <a:gd name="T80" fmla="*/ 79 w 107"/>
                <a:gd name="T81" fmla="*/ 10 h 111"/>
                <a:gd name="T82" fmla="*/ 104 w 107"/>
                <a:gd name="T83" fmla="*/ 10 h 111"/>
                <a:gd name="T84" fmla="*/ 104 w 107"/>
                <a:gd name="T85" fmla="*/ 29 h 111"/>
                <a:gd name="T86" fmla="*/ 91 w 107"/>
                <a:gd name="T87" fmla="*/ 29 h 111"/>
                <a:gd name="T88" fmla="*/ 91 w 107"/>
                <a:gd name="T89" fmla="*/ 19 h 111"/>
                <a:gd name="T90" fmla="*/ 51 w 107"/>
                <a:gd name="T91" fmla="*/ 19 h 111"/>
                <a:gd name="T92" fmla="*/ 51 w 107"/>
                <a:gd name="T93" fmla="*/ 29 h 111"/>
                <a:gd name="T94" fmla="*/ 38 w 107"/>
                <a:gd name="T95" fmla="*/ 29 h 111"/>
                <a:gd name="T96" fmla="*/ 44 w 107"/>
                <a:gd name="T97" fmla="*/ 44 h 111"/>
                <a:gd name="T98" fmla="*/ 44 w 107"/>
                <a:gd name="T99" fmla="*/ 34 h 111"/>
                <a:gd name="T100" fmla="*/ 99 w 107"/>
                <a:gd name="T101" fmla="*/ 34 h 111"/>
                <a:gd name="T102" fmla="*/ 99 w 107"/>
                <a:gd name="T103" fmla="*/ 44 h 111"/>
                <a:gd name="T104" fmla="*/ 44 w 107"/>
                <a:gd name="T105"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111">
                  <a:moveTo>
                    <a:pt x="0" y="110"/>
                  </a:moveTo>
                  <a:cubicBezTo>
                    <a:pt x="0" y="5"/>
                    <a:pt x="0" y="5"/>
                    <a:pt x="0" y="5"/>
                  </a:cubicBezTo>
                  <a:cubicBezTo>
                    <a:pt x="35" y="5"/>
                    <a:pt x="35" y="5"/>
                    <a:pt x="35" y="5"/>
                  </a:cubicBezTo>
                  <a:cubicBezTo>
                    <a:pt x="35" y="15"/>
                    <a:pt x="35" y="15"/>
                    <a:pt x="35" y="15"/>
                  </a:cubicBezTo>
                  <a:cubicBezTo>
                    <a:pt x="34" y="27"/>
                    <a:pt x="32" y="37"/>
                    <a:pt x="27" y="46"/>
                  </a:cubicBezTo>
                  <a:cubicBezTo>
                    <a:pt x="32" y="52"/>
                    <a:pt x="35" y="61"/>
                    <a:pt x="35" y="71"/>
                  </a:cubicBezTo>
                  <a:cubicBezTo>
                    <a:pt x="35" y="87"/>
                    <a:pt x="28" y="94"/>
                    <a:pt x="14" y="94"/>
                  </a:cubicBezTo>
                  <a:cubicBezTo>
                    <a:pt x="14" y="83"/>
                    <a:pt x="14" y="83"/>
                    <a:pt x="14" y="83"/>
                  </a:cubicBezTo>
                  <a:cubicBezTo>
                    <a:pt x="21" y="83"/>
                    <a:pt x="24" y="79"/>
                    <a:pt x="24" y="69"/>
                  </a:cubicBezTo>
                  <a:cubicBezTo>
                    <a:pt x="24" y="60"/>
                    <a:pt x="21" y="52"/>
                    <a:pt x="15" y="46"/>
                  </a:cubicBezTo>
                  <a:cubicBezTo>
                    <a:pt x="20" y="37"/>
                    <a:pt x="22" y="27"/>
                    <a:pt x="23" y="15"/>
                  </a:cubicBezTo>
                  <a:cubicBezTo>
                    <a:pt x="12" y="15"/>
                    <a:pt x="12" y="15"/>
                    <a:pt x="12" y="15"/>
                  </a:cubicBezTo>
                  <a:cubicBezTo>
                    <a:pt x="12" y="110"/>
                    <a:pt x="12" y="110"/>
                    <a:pt x="12" y="110"/>
                  </a:cubicBezTo>
                  <a:lnTo>
                    <a:pt x="0" y="110"/>
                  </a:lnTo>
                  <a:close/>
                  <a:moveTo>
                    <a:pt x="88" y="108"/>
                  </a:moveTo>
                  <a:cubicBezTo>
                    <a:pt x="78" y="108"/>
                    <a:pt x="74" y="103"/>
                    <a:pt x="74" y="94"/>
                  </a:cubicBezTo>
                  <a:cubicBezTo>
                    <a:pt x="74" y="66"/>
                    <a:pt x="74" y="66"/>
                    <a:pt x="74" y="66"/>
                  </a:cubicBezTo>
                  <a:cubicBezTo>
                    <a:pt x="65" y="66"/>
                    <a:pt x="65" y="66"/>
                    <a:pt x="65" y="66"/>
                  </a:cubicBezTo>
                  <a:cubicBezTo>
                    <a:pt x="65" y="88"/>
                    <a:pt x="55" y="103"/>
                    <a:pt x="35" y="111"/>
                  </a:cubicBezTo>
                  <a:cubicBezTo>
                    <a:pt x="35" y="101"/>
                    <a:pt x="35" y="101"/>
                    <a:pt x="35" y="101"/>
                  </a:cubicBezTo>
                  <a:cubicBezTo>
                    <a:pt x="46" y="94"/>
                    <a:pt x="51" y="83"/>
                    <a:pt x="51" y="66"/>
                  </a:cubicBezTo>
                  <a:cubicBezTo>
                    <a:pt x="38" y="66"/>
                    <a:pt x="38" y="66"/>
                    <a:pt x="38" y="66"/>
                  </a:cubicBezTo>
                  <a:cubicBezTo>
                    <a:pt x="38" y="57"/>
                    <a:pt x="38" y="57"/>
                    <a:pt x="38" y="57"/>
                  </a:cubicBezTo>
                  <a:cubicBezTo>
                    <a:pt x="105" y="57"/>
                    <a:pt x="105" y="57"/>
                    <a:pt x="105" y="57"/>
                  </a:cubicBezTo>
                  <a:cubicBezTo>
                    <a:pt x="105" y="66"/>
                    <a:pt x="105" y="66"/>
                    <a:pt x="105" y="66"/>
                  </a:cubicBezTo>
                  <a:cubicBezTo>
                    <a:pt x="88" y="66"/>
                    <a:pt x="88" y="66"/>
                    <a:pt x="88" y="66"/>
                  </a:cubicBezTo>
                  <a:cubicBezTo>
                    <a:pt x="88" y="94"/>
                    <a:pt x="88" y="94"/>
                    <a:pt x="88" y="94"/>
                  </a:cubicBezTo>
                  <a:cubicBezTo>
                    <a:pt x="88" y="97"/>
                    <a:pt x="89" y="98"/>
                    <a:pt x="92" y="98"/>
                  </a:cubicBezTo>
                  <a:cubicBezTo>
                    <a:pt x="94" y="98"/>
                    <a:pt x="94" y="98"/>
                    <a:pt x="94" y="98"/>
                  </a:cubicBezTo>
                  <a:cubicBezTo>
                    <a:pt x="97" y="98"/>
                    <a:pt x="98" y="97"/>
                    <a:pt x="98" y="94"/>
                  </a:cubicBezTo>
                  <a:cubicBezTo>
                    <a:pt x="98" y="89"/>
                    <a:pt x="98" y="89"/>
                    <a:pt x="98" y="89"/>
                  </a:cubicBezTo>
                  <a:cubicBezTo>
                    <a:pt x="107" y="89"/>
                    <a:pt x="107" y="89"/>
                    <a:pt x="107" y="89"/>
                  </a:cubicBezTo>
                  <a:cubicBezTo>
                    <a:pt x="107" y="95"/>
                    <a:pt x="107" y="95"/>
                    <a:pt x="107" y="95"/>
                  </a:cubicBezTo>
                  <a:cubicBezTo>
                    <a:pt x="107" y="104"/>
                    <a:pt x="103" y="108"/>
                    <a:pt x="95" y="108"/>
                  </a:cubicBezTo>
                  <a:lnTo>
                    <a:pt x="88" y="108"/>
                  </a:lnTo>
                  <a:close/>
                  <a:moveTo>
                    <a:pt x="38" y="29"/>
                  </a:moveTo>
                  <a:cubicBezTo>
                    <a:pt x="38" y="10"/>
                    <a:pt x="38" y="10"/>
                    <a:pt x="38" y="10"/>
                  </a:cubicBezTo>
                  <a:cubicBezTo>
                    <a:pt x="63" y="10"/>
                    <a:pt x="63" y="10"/>
                    <a:pt x="63" y="10"/>
                  </a:cubicBezTo>
                  <a:cubicBezTo>
                    <a:pt x="63" y="0"/>
                    <a:pt x="63" y="0"/>
                    <a:pt x="63" y="0"/>
                  </a:cubicBezTo>
                  <a:cubicBezTo>
                    <a:pt x="79" y="0"/>
                    <a:pt x="79" y="0"/>
                    <a:pt x="79" y="0"/>
                  </a:cubicBezTo>
                  <a:cubicBezTo>
                    <a:pt x="79" y="10"/>
                    <a:pt x="79" y="10"/>
                    <a:pt x="79" y="10"/>
                  </a:cubicBezTo>
                  <a:cubicBezTo>
                    <a:pt x="104" y="10"/>
                    <a:pt x="104" y="10"/>
                    <a:pt x="104" y="10"/>
                  </a:cubicBezTo>
                  <a:cubicBezTo>
                    <a:pt x="104" y="29"/>
                    <a:pt x="104" y="29"/>
                    <a:pt x="104" y="29"/>
                  </a:cubicBezTo>
                  <a:cubicBezTo>
                    <a:pt x="91" y="29"/>
                    <a:pt x="91" y="29"/>
                    <a:pt x="91" y="29"/>
                  </a:cubicBezTo>
                  <a:cubicBezTo>
                    <a:pt x="91" y="19"/>
                    <a:pt x="91" y="19"/>
                    <a:pt x="91" y="19"/>
                  </a:cubicBezTo>
                  <a:cubicBezTo>
                    <a:pt x="51" y="19"/>
                    <a:pt x="51" y="19"/>
                    <a:pt x="51" y="19"/>
                  </a:cubicBezTo>
                  <a:cubicBezTo>
                    <a:pt x="51" y="29"/>
                    <a:pt x="51" y="29"/>
                    <a:pt x="51" y="29"/>
                  </a:cubicBezTo>
                  <a:lnTo>
                    <a:pt x="38" y="29"/>
                  </a:lnTo>
                  <a:close/>
                  <a:moveTo>
                    <a:pt x="44" y="44"/>
                  </a:moveTo>
                  <a:cubicBezTo>
                    <a:pt x="44" y="34"/>
                    <a:pt x="44" y="34"/>
                    <a:pt x="44" y="34"/>
                  </a:cubicBezTo>
                  <a:cubicBezTo>
                    <a:pt x="99" y="34"/>
                    <a:pt x="99" y="34"/>
                    <a:pt x="99" y="34"/>
                  </a:cubicBezTo>
                  <a:cubicBezTo>
                    <a:pt x="99" y="44"/>
                    <a:pt x="99" y="44"/>
                    <a:pt x="99" y="44"/>
                  </a:cubicBezTo>
                  <a:lnTo>
                    <a:pt x="44" y="4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2"/>
            <p:cNvSpPr>
              <a:spLocks noEditPoints="1"/>
            </p:cNvSpPr>
            <p:nvPr/>
          </p:nvSpPr>
          <p:spPr bwMode="auto">
            <a:xfrm>
              <a:off x="2891" y="2276"/>
              <a:ext cx="264" cy="260"/>
            </a:xfrm>
            <a:custGeom>
              <a:avLst/>
              <a:gdLst>
                <a:gd name="T0" fmla="*/ 2 w 112"/>
                <a:gd name="T1" fmla="*/ 26 h 110"/>
                <a:gd name="T2" fmla="*/ 2 w 112"/>
                <a:gd name="T3" fmla="*/ 16 h 110"/>
                <a:gd name="T4" fmla="*/ 14 w 112"/>
                <a:gd name="T5" fmla="*/ 16 h 110"/>
                <a:gd name="T6" fmla="*/ 14 w 112"/>
                <a:gd name="T7" fmla="*/ 0 h 110"/>
                <a:gd name="T8" fmla="*/ 28 w 112"/>
                <a:gd name="T9" fmla="*/ 0 h 110"/>
                <a:gd name="T10" fmla="*/ 28 w 112"/>
                <a:gd name="T11" fmla="*/ 16 h 110"/>
                <a:gd name="T12" fmla="*/ 38 w 112"/>
                <a:gd name="T13" fmla="*/ 16 h 110"/>
                <a:gd name="T14" fmla="*/ 38 w 112"/>
                <a:gd name="T15" fmla="*/ 26 h 110"/>
                <a:gd name="T16" fmla="*/ 28 w 112"/>
                <a:gd name="T17" fmla="*/ 26 h 110"/>
                <a:gd name="T18" fmla="*/ 39 w 112"/>
                <a:gd name="T19" fmla="*/ 57 h 110"/>
                <a:gd name="T20" fmla="*/ 39 w 112"/>
                <a:gd name="T21" fmla="*/ 72 h 110"/>
                <a:gd name="T22" fmla="*/ 28 w 112"/>
                <a:gd name="T23" fmla="*/ 55 h 110"/>
                <a:gd name="T24" fmla="*/ 28 w 112"/>
                <a:gd name="T25" fmla="*/ 110 h 110"/>
                <a:gd name="T26" fmla="*/ 14 w 112"/>
                <a:gd name="T27" fmla="*/ 110 h 110"/>
                <a:gd name="T28" fmla="*/ 14 w 112"/>
                <a:gd name="T29" fmla="*/ 60 h 110"/>
                <a:gd name="T30" fmla="*/ 0 w 112"/>
                <a:gd name="T31" fmla="*/ 86 h 110"/>
                <a:gd name="T32" fmla="*/ 0 w 112"/>
                <a:gd name="T33" fmla="*/ 70 h 110"/>
                <a:gd name="T34" fmla="*/ 13 w 112"/>
                <a:gd name="T35" fmla="*/ 26 h 110"/>
                <a:gd name="T36" fmla="*/ 2 w 112"/>
                <a:gd name="T37" fmla="*/ 26 h 110"/>
                <a:gd name="T38" fmla="*/ 112 w 112"/>
                <a:gd name="T39" fmla="*/ 110 h 110"/>
                <a:gd name="T40" fmla="*/ 75 w 112"/>
                <a:gd name="T41" fmla="*/ 93 h 110"/>
                <a:gd name="T42" fmla="*/ 38 w 112"/>
                <a:gd name="T43" fmla="*/ 110 h 110"/>
                <a:gd name="T44" fmla="*/ 38 w 112"/>
                <a:gd name="T45" fmla="*/ 100 h 110"/>
                <a:gd name="T46" fmla="*/ 66 w 112"/>
                <a:gd name="T47" fmla="*/ 85 h 110"/>
                <a:gd name="T48" fmla="*/ 48 w 112"/>
                <a:gd name="T49" fmla="*/ 50 h 110"/>
                <a:gd name="T50" fmla="*/ 62 w 112"/>
                <a:gd name="T51" fmla="*/ 50 h 110"/>
                <a:gd name="T52" fmla="*/ 75 w 112"/>
                <a:gd name="T53" fmla="*/ 76 h 110"/>
                <a:gd name="T54" fmla="*/ 88 w 112"/>
                <a:gd name="T55" fmla="*/ 50 h 110"/>
                <a:gd name="T56" fmla="*/ 103 w 112"/>
                <a:gd name="T57" fmla="*/ 50 h 110"/>
                <a:gd name="T58" fmla="*/ 84 w 112"/>
                <a:gd name="T59" fmla="*/ 85 h 110"/>
                <a:gd name="T60" fmla="*/ 112 w 112"/>
                <a:gd name="T61" fmla="*/ 100 h 110"/>
                <a:gd name="T62" fmla="*/ 112 w 112"/>
                <a:gd name="T63" fmla="*/ 110 h 110"/>
                <a:gd name="T64" fmla="*/ 40 w 112"/>
                <a:gd name="T65" fmla="*/ 49 h 110"/>
                <a:gd name="T66" fmla="*/ 40 w 112"/>
                <a:gd name="T67" fmla="*/ 41 h 110"/>
                <a:gd name="T68" fmla="*/ 57 w 112"/>
                <a:gd name="T69" fmla="*/ 25 h 110"/>
                <a:gd name="T70" fmla="*/ 71 w 112"/>
                <a:gd name="T71" fmla="*/ 25 h 110"/>
                <a:gd name="T72" fmla="*/ 40 w 112"/>
                <a:gd name="T73" fmla="*/ 49 h 110"/>
                <a:gd name="T74" fmla="*/ 42 w 112"/>
                <a:gd name="T75" fmla="*/ 20 h 110"/>
                <a:gd name="T76" fmla="*/ 42 w 112"/>
                <a:gd name="T77" fmla="*/ 11 h 110"/>
                <a:gd name="T78" fmla="*/ 68 w 112"/>
                <a:gd name="T79" fmla="*/ 11 h 110"/>
                <a:gd name="T80" fmla="*/ 68 w 112"/>
                <a:gd name="T81" fmla="*/ 0 h 110"/>
                <a:gd name="T82" fmla="*/ 84 w 112"/>
                <a:gd name="T83" fmla="*/ 0 h 110"/>
                <a:gd name="T84" fmla="*/ 84 w 112"/>
                <a:gd name="T85" fmla="*/ 11 h 110"/>
                <a:gd name="T86" fmla="*/ 111 w 112"/>
                <a:gd name="T87" fmla="*/ 11 h 110"/>
                <a:gd name="T88" fmla="*/ 111 w 112"/>
                <a:gd name="T89" fmla="*/ 20 h 110"/>
                <a:gd name="T90" fmla="*/ 42 w 112"/>
                <a:gd name="T91" fmla="*/ 20 h 110"/>
                <a:gd name="T92" fmla="*/ 112 w 112"/>
                <a:gd name="T93" fmla="*/ 49 h 110"/>
                <a:gd name="T94" fmla="*/ 80 w 112"/>
                <a:gd name="T95" fmla="*/ 25 h 110"/>
                <a:gd name="T96" fmla="*/ 95 w 112"/>
                <a:gd name="T97" fmla="*/ 25 h 110"/>
                <a:gd name="T98" fmla="*/ 112 w 112"/>
                <a:gd name="T99" fmla="*/ 41 h 110"/>
                <a:gd name="T100" fmla="*/ 112 w 112"/>
                <a:gd name="T101"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10">
                  <a:moveTo>
                    <a:pt x="2" y="26"/>
                  </a:moveTo>
                  <a:cubicBezTo>
                    <a:pt x="2" y="16"/>
                    <a:pt x="2" y="16"/>
                    <a:pt x="2" y="16"/>
                  </a:cubicBezTo>
                  <a:cubicBezTo>
                    <a:pt x="14" y="16"/>
                    <a:pt x="14" y="16"/>
                    <a:pt x="14" y="16"/>
                  </a:cubicBezTo>
                  <a:cubicBezTo>
                    <a:pt x="14" y="0"/>
                    <a:pt x="14" y="0"/>
                    <a:pt x="14" y="0"/>
                  </a:cubicBezTo>
                  <a:cubicBezTo>
                    <a:pt x="28" y="0"/>
                    <a:pt x="28" y="0"/>
                    <a:pt x="28" y="0"/>
                  </a:cubicBezTo>
                  <a:cubicBezTo>
                    <a:pt x="28" y="16"/>
                    <a:pt x="28" y="16"/>
                    <a:pt x="28" y="16"/>
                  </a:cubicBezTo>
                  <a:cubicBezTo>
                    <a:pt x="38" y="16"/>
                    <a:pt x="38" y="16"/>
                    <a:pt x="38" y="16"/>
                  </a:cubicBezTo>
                  <a:cubicBezTo>
                    <a:pt x="38" y="26"/>
                    <a:pt x="38" y="26"/>
                    <a:pt x="38" y="26"/>
                  </a:cubicBezTo>
                  <a:cubicBezTo>
                    <a:pt x="28" y="26"/>
                    <a:pt x="28" y="26"/>
                    <a:pt x="28" y="26"/>
                  </a:cubicBezTo>
                  <a:cubicBezTo>
                    <a:pt x="31" y="39"/>
                    <a:pt x="34" y="49"/>
                    <a:pt x="39" y="57"/>
                  </a:cubicBezTo>
                  <a:cubicBezTo>
                    <a:pt x="39" y="72"/>
                    <a:pt x="39" y="72"/>
                    <a:pt x="39" y="72"/>
                  </a:cubicBezTo>
                  <a:cubicBezTo>
                    <a:pt x="34" y="66"/>
                    <a:pt x="31" y="61"/>
                    <a:pt x="28" y="55"/>
                  </a:cubicBezTo>
                  <a:cubicBezTo>
                    <a:pt x="28" y="110"/>
                    <a:pt x="28" y="110"/>
                    <a:pt x="28" y="110"/>
                  </a:cubicBezTo>
                  <a:cubicBezTo>
                    <a:pt x="14" y="110"/>
                    <a:pt x="14" y="110"/>
                    <a:pt x="14" y="110"/>
                  </a:cubicBezTo>
                  <a:cubicBezTo>
                    <a:pt x="14" y="60"/>
                    <a:pt x="14" y="60"/>
                    <a:pt x="14" y="60"/>
                  </a:cubicBezTo>
                  <a:cubicBezTo>
                    <a:pt x="11" y="67"/>
                    <a:pt x="6" y="76"/>
                    <a:pt x="0" y="86"/>
                  </a:cubicBezTo>
                  <a:cubicBezTo>
                    <a:pt x="0" y="70"/>
                    <a:pt x="0" y="70"/>
                    <a:pt x="0" y="70"/>
                  </a:cubicBezTo>
                  <a:cubicBezTo>
                    <a:pt x="6" y="57"/>
                    <a:pt x="11" y="42"/>
                    <a:pt x="13" y="26"/>
                  </a:cubicBezTo>
                  <a:lnTo>
                    <a:pt x="2" y="26"/>
                  </a:lnTo>
                  <a:close/>
                  <a:moveTo>
                    <a:pt x="112" y="110"/>
                  </a:moveTo>
                  <a:cubicBezTo>
                    <a:pt x="96" y="104"/>
                    <a:pt x="84" y="99"/>
                    <a:pt x="75" y="93"/>
                  </a:cubicBezTo>
                  <a:cubicBezTo>
                    <a:pt x="67" y="99"/>
                    <a:pt x="54" y="104"/>
                    <a:pt x="38" y="110"/>
                  </a:cubicBezTo>
                  <a:cubicBezTo>
                    <a:pt x="38" y="100"/>
                    <a:pt x="38" y="100"/>
                    <a:pt x="38" y="100"/>
                  </a:cubicBezTo>
                  <a:cubicBezTo>
                    <a:pt x="50" y="96"/>
                    <a:pt x="59" y="91"/>
                    <a:pt x="66" y="85"/>
                  </a:cubicBezTo>
                  <a:cubicBezTo>
                    <a:pt x="58" y="76"/>
                    <a:pt x="52" y="65"/>
                    <a:pt x="48" y="50"/>
                  </a:cubicBezTo>
                  <a:cubicBezTo>
                    <a:pt x="62" y="50"/>
                    <a:pt x="62" y="50"/>
                    <a:pt x="62" y="50"/>
                  </a:cubicBezTo>
                  <a:cubicBezTo>
                    <a:pt x="66" y="62"/>
                    <a:pt x="70" y="71"/>
                    <a:pt x="75" y="76"/>
                  </a:cubicBezTo>
                  <a:cubicBezTo>
                    <a:pt x="81" y="69"/>
                    <a:pt x="85" y="61"/>
                    <a:pt x="88" y="50"/>
                  </a:cubicBezTo>
                  <a:cubicBezTo>
                    <a:pt x="103" y="50"/>
                    <a:pt x="103" y="50"/>
                    <a:pt x="103" y="50"/>
                  </a:cubicBezTo>
                  <a:cubicBezTo>
                    <a:pt x="98" y="65"/>
                    <a:pt x="92" y="77"/>
                    <a:pt x="84" y="85"/>
                  </a:cubicBezTo>
                  <a:cubicBezTo>
                    <a:pt x="91" y="91"/>
                    <a:pt x="100" y="96"/>
                    <a:pt x="112" y="100"/>
                  </a:cubicBezTo>
                  <a:lnTo>
                    <a:pt x="112" y="110"/>
                  </a:lnTo>
                  <a:close/>
                  <a:moveTo>
                    <a:pt x="40" y="49"/>
                  </a:moveTo>
                  <a:cubicBezTo>
                    <a:pt x="40" y="41"/>
                    <a:pt x="40" y="41"/>
                    <a:pt x="40" y="41"/>
                  </a:cubicBezTo>
                  <a:cubicBezTo>
                    <a:pt x="49" y="38"/>
                    <a:pt x="55" y="32"/>
                    <a:pt x="57" y="25"/>
                  </a:cubicBezTo>
                  <a:cubicBezTo>
                    <a:pt x="71" y="25"/>
                    <a:pt x="71" y="25"/>
                    <a:pt x="71" y="25"/>
                  </a:cubicBezTo>
                  <a:cubicBezTo>
                    <a:pt x="67" y="39"/>
                    <a:pt x="56" y="47"/>
                    <a:pt x="40" y="49"/>
                  </a:cubicBezTo>
                  <a:close/>
                  <a:moveTo>
                    <a:pt x="42" y="20"/>
                  </a:moveTo>
                  <a:cubicBezTo>
                    <a:pt x="42" y="11"/>
                    <a:pt x="42" y="11"/>
                    <a:pt x="42" y="11"/>
                  </a:cubicBezTo>
                  <a:cubicBezTo>
                    <a:pt x="68" y="11"/>
                    <a:pt x="68" y="11"/>
                    <a:pt x="68" y="11"/>
                  </a:cubicBezTo>
                  <a:cubicBezTo>
                    <a:pt x="68" y="0"/>
                    <a:pt x="68" y="0"/>
                    <a:pt x="68" y="0"/>
                  </a:cubicBezTo>
                  <a:cubicBezTo>
                    <a:pt x="84" y="0"/>
                    <a:pt x="84" y="0"/>
                    <a:pt x="84" y="0"/>
                  </a:cubicBezTo>
                  <a:cubicBezTo>
                    <a:pt x="84" y="11"/>
                    <a:pt x="84" y="11"/>
                    <a:pt x="84" y="11"/>
                  </a:cubicBezTo>
                  <a:cubicBezTo>
                    <a:pt x="111" y="11"/>
                    <a:pt x="111" y="11"/>
                    <a:pt x="111" y="11"/>
                  </a:cubicBezTo>
                  <a:cubicBezTo>
                    <a:pt x="111" y="20"/>
                    <a:pt x="111" y="20"/>
                    <a:pt x="111" y="20"/>
                  </a:cubicBezTo>
                  <a:lnTo>
                    <a:pt x="42" y="20"/>
                  </a:lnTo>
                  <a:close/>
                  <a:moveTo>
                    <a:pt x="112" y="49"/>
                  </a:moveTo>
                  <a:cubicBezTo>
                    <a:pt x="95" y="47"/>
                    <a:pt x="84" y="39"/>
                    <a:pt x="80" y="25"/>
                  </a:cubicBezTo>
                  <a:cubicBezTo>
                    <a:pt x="95" y="25"/>
                    <a:pt x="95" y="25"/>
                    <a:pt x="95" y="25"/>
                  </a:cubicBezTo>
                  <a:cubicBezTo>
                    <a:pt x="98" y="33"/>
                    <a:pt x="103" y="38"/>
                    <a:pt x="112" y="41"/>
                  </a:cubicBezTo>
                  <a:lnTo>
                    <a:pt x="112" y="4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3"/>
            <p:cNvSpPr>
              <a:spLocks noEditPoints="1"/>
            </p:cNvSpPr>
            <p:nvPr/>
          </p:nvSpPr>
          <p:spPr bwMode="auto">
            <a:xfrm>
              <a:off x="3181" y="2276"/>
              <a:ext cx="262" cy="260"/>
            </a:xfrm>
            <a:custGeom>
              <a:avLst/>
              <a:gdLst>
                <a:gd name="T0" fmla="*/ 1 w 111"/>
                <a:gd name="T1" fmla="*/ 27 h 110"/>
                <a:gd name="T2" fmla="*/ 1 w 111"/>
                <a:gd name="T3" fmla="*/ 17 h 110"/>
                <a:gd name="T4" fmla="*/ 13 w 111"/>
                <a:gd name="T5" fmla="*/ 17 h 110"/>
                <a:gd name="T6" fmla="*/ 13 w 111"/>
                <a:gd name="T7" fmla="*/ 0 h 110"/>
                <a:gd name="T8" fmla="*/ 28 w 111"/>
                <a:gd name="T9" fmla="*/ 0 h 110"/>
                <a:gd name="T10" fmla="*/ 28 w 111"/>
                <a:gd name="T11" fmla="*/ 17 h 110"/>
                <a:gd name="T12" fmla="*/ 37 w 111"/>
                <a:gd name="T13" fmla="*/ 17 h 110"/>
                <a:gd name="T14" fmla="*/ 37 w 111"/>
                <a:gd name="T15" fmla="*/ 27 h 110"/>
                <a:gd name="T16" fmla="*/ 28 w 111"/>
                <a:gd name="T17" fmla="*/ 27 h 110"/>
                <a:gd name="T18" fmla="*/ 28 w 111"/>
                <a:gd name="T19" fmla="*/ 51 h 110"/>
                <a:gd name="T20" fmla="*/ 38 w 111"/>
                <a:gd name="T21" fmla="*/ 48 h 110"/>
                <a:gd name="T22" fmla="*/ 38 w 111"/>
                <a:gd name="T23" fmla="*/ 58 h 110"/>
                <a:gd name="T24" fmla="*/ 35 w 111"/>
                <a:gd name="T25" fmla="*/ 59 h 110"/>
                <a:gd name="T26" fmla="*/ 28 w 111"/>
                <a:gd name="T27" fmla="*/ 62 h 110"/>
                <a:gd name="T28" fmla="*/ 28 w 111"/>
                <a:gd name="T29" fmla="*/ 95 h 110"/>
                <a:gd name="T30" fmla="*/ 13 w 111"/>
                <a:gd name="T31" fmla="*/ 109 h 110"/>
                <a:gd name="T32" fmla="*/ 3 w 111"/>
                <a:gd name="T33" fmla="*/ 109 h 110"/>
                <a:gd name="T34" fmla="*/ 3 w 111"/>
                <a:gd name="T35" fmla="*/ 99 h 110"/>
                <a:gd name="T36" fmla="*/ 8 w 111"/>
                <a:gd name="T37" fmla="*/ 99 h 110"/>
                <a:gd name="T38" fmla="*/ 13 w 111"/>
                <a:gd name="T39" fmla="*/ 95 h 110"/>
                <a:gd name="T40" fmla="*/ 13 w 111"/>
                <a:gd name="T41" fmla="*/ 66 h 110"/>
                <a:gd name="T42" fmla="*/ 8 w 111"/>
                <a:gd name="T43" fmla="*/ 67 h 110"/>
                <a:gd name="T44" fmla="*/ 0 w 111"/>
                <a:gd name="T45" fmla="*/ 68 h 110"/>
                <a:gd name="T46" fmla="*/ 0 w 111"/>
                <a:gd name="T47" fmla="*/ 55 h 110"/>
                <a:gd name="T48" fmla="*/ 13 w 111"/>
                <a:gd name="T49" fmla="*/ 54 h 110"/>
                <a:gd name="T50" fmla="*/ 13 w 111"/>
                <a:gd name="T51" fmla="*/ 27 h 110"/>
                <a:gd name="T52" fmla="*/ 1 w 111"/>
                <a:gd name="T53" fmla="*/ 27 h 110"/>
                <a:gd name="T54" fmla="*/ 42 w 111"/>
                <a:gd name="T55" fmla="*/ 23 h 110"/>
                <a:gd name="T56" fmla="*/ 42 w 111"/>
                <a:gd name="T57" fmla="*/ 13 h 110"/>
                <a:gd name="T58" fmla="*/ 66 w 111"/>
                <a:gd name="T59" fmla="*/ 13 h 110"/>
                <a:gd name="T60" fmla="*/ 66 w 111"/>
                <a:gd name="T61" fmla="*/ 0 h 110"/>
                <a:gd name="T62" fmla="*/ 82 w 111"/>
                <a:gd name="T63" fmla="*/ 0 h 110"/>
                <a:gd name="T64" fmla="*/ 82 w 111"/>
                <a:gd name="T65" fmla="*/ 13 h 110"/>
                <a:gd name="T66" fmla="*/ 110 w 111"/>
                <a:gd name="T67" fmla="*/ 13 h 110"/>
                <a:gd name="T68" fmla="*/ 110 w 111"/>
                <a:gd name="T69" fmla="*/ 23 h 110"/>
                <a:gd name="T70" fmla="*/ 82 w 111"/>
                <a:gd name="T71" fmla="*/ 23 h 110"/>
                <a:gd name="T72" fmla="*/ 82 w 111"/>
                <a:gd name="T73" fmla="*/ 40 h 110"/>
                <a:gd name="T74" fmla="*/ 107 w 111"/>
                <a:gd name="T75" fmla="*/ 40 h 110"/>
                <a:gd name="T76" fmla="*/ 107 w 111"/>
                <a:gd name="T77" fmla="*/ 50 h 110"/>
                <a:gd name="T78" fmla="*/ 85 w 111"/>
                <a:gd name="T79" fmla="*/ 87 h 110"/>
                <a:gd name="T80" fmla="*/ 111 w 111"/>
                <a:gd name="T81" fmla="*/ 100 h 110"/>
                <a:gd name="T82" fmla="*/ 111 w 111"/>
                <a:gd name="T83" fmla="*/ 110 h 110"/>
                <a:gd name="T84" fmla="*/ 74 w 111"/>
                <a:gd name="T85" fmla="*/ 95 h 110"/>
                <a:gd name="T86" fmla="*/ 36 w 111"/>
                <a:gd name="T87" fmla="*/ 110 h 110"/>
                <a:gd name="T88" fmla="*/ 36 w 111"/>
                <a:gd name="T89" fmla="*/ 101 h 110"/>
                <a:gd name="T90" fmla="*/ 64 w 111"/>
                <a:gd name="T91" fmla="*/ 87 h 110"/>
                <a:gd name="T92" fmla="*/ 44 w 111"/>
                <a:gd name="T93" fmla="*/ 55 h 110"/>
                <a:gd name="T94" fmla="*/ 59 w 111"/>
                <a:gd name="T95" fmla="*/ 55 h 110"/>
                <a:gd name="T96" fmla="*/ 75 w 111"/>
                <a:gd name="T97" fmla="*/ 78 h 110"/>
                <a:gd name="T98" fmla="*/ 91 w 111"/>
                <a:gd name="T99" fmla="*/ 50 h 110"/>
                <a:gd name="T100" fmla="*/ 42 w 111"/>
                <a:gd name="T101" fmla="*/ 50 h 110"/>
                <a:gd name="T102" fmla="*/ 42 w 111"/>
                <a:gd name="T103" fmla="*/ 40 h 110"/>
                <a:gd name="T104" fmla="*/ 66 w 111"/>
                <a:gd name="T105" fmla="*/ 40 h 110"/>
                <a:gd name="T106" fmla="*/ 66 w 111"/>
                <a:gd name="T107" fmla="*/ 23 h 110"/>
                <a:gd name="T108" fmla="*/ 42 w 111"/>
                <a:gd name="T109"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10">
                  <a:moveTo>
                    <a:pt x="1" y="27"/>
                  </a:moveTo>
                  <a:cubicBezTo>
                    <a:pt x="1" y="17"/>
                    <a:pt x="1" y="17"/>
                    <a:pt x="1" y="17"/>
                  </a:cubicBezTo>
                  <a:cubicBezTo>
                    <a:pt x="13" y="17"/>
                    <a:pt x="13" y="17"/>
                    <a:pt x="13" y="17"/>
                  </a:cubicBezTo>
                  <a:cubicBezTo>
                    <a:pt x="13" y="0"/>
                    <a:pt x="13" y="0"/>
                    <a:pt x="13" y="0"/>
                  </a:cubicBezTo>
                  <a:cubicBezTo>
                    <a:pt x="28" y="0"/>
                    <a:pt x="28" y="0"/>
                    <a:pt x="28" y="0"/>
                  </a:cubicBezTo>
                  <a:cubicBezTo>
                    <a:pt x="28" y="17"/>
                    <a:pt x="28" y="17"/>
                    <a:pt x="28" y="17"/>
                  </a:cubicBezTo>
                  <a:cubicBezTo>
                    <a:pt x="37" y="17"/>
                    <a:pt x="37" y="17"/>
                    <a:pt x="37" y="17"/>
                  </a:cubicBezTo>
                  <a:cubicBezTo>
                    <a:pt x="37" y="27"/>
                    <a:pt x="37" y="27"/>
                    <a:pt x="37" y="27"/>
                  </a:cubicBezTo>
                  <a:cubicBezTo>
                    <a:pt x="28" y="27"/>
                    <a:pt x="28" y="27"/>
                    <a:pt x="28" y="27"/>
                  </a:cubicBezTo>
                  <a:cubicBezTo>
                    <a:pt x="28" y="51"/>
                    <a:pt x="28" y="51"/>
                    <a:pt x="28" y="51"/>
                  </a:cubicBezTo>
                  <a:cubicBezTo>
                    <a:pt x="31" y="50"/>
                    <a:pt x="34" y="49"/>
                    <a:pt x="38" y="48"/>
                  </a:cubicBezTo>
                  <a:cubicBezTo>
                    <a:pt x="38" y="58"/>
                    <a:pt x="38" y="58"/>
                    <a:pt x="38" y="58"/>
                  </a:cubicBezTo>
                  <a:cubicBezTo>
                    <a:pt x="38" y="58"/>
                    <a:pt x="36" y="58"/>
                    <a:pt x="35" y="59"/>
                  </a:cubicBezTo>
                  <a:cubicBezTo>
                    <a:pt x="33" y="60"/>
                    <a:pt x="31" y="61"/>
                    <a:pt x="28" y="62"/>
                  </a:cubicBezTo>
                  <a:cubicBezTo>
                    <a:pt x="28" y="95"/>
                    <a:pt x="28" y="95"/>
                    <a:pt x="28" y="95"/>
                  </a:cubicBezTo>
                  <a:cubicBezTo>
                    <a:pt x="28" y="105"/>
                    <a:pt x="23" y="109"/>
                    <a:pt x="13" y="109"/>
                  </a:cubicBezTo>
                  <a:cubicBezTo>
                    <a:pt x="3" y="109"/>
                    <a:pt x="3" y="109"/>
                    <a:pt x="3" y="109"/>
                  </a:cubicBezTo>
                  <a:cubicBezTo>
                    <a:pt x="3" y="99"/>
                    <a:pt x="3" y="99"/>
                    <a:pt x="3" y="99"/>
                  </a:cubicBezTo>
                  <a:cubicBezTo>
                    <a:pt x="8" y="99"/>
                    <a:pt x="8" y="99"/>
                    <a:pt x="8" y="99"/>
                  </a:cubicBezTo>
                  <a:cubicBezTo>
                    <a:pt x="11" y="100"/>
                    <a:pt x="13" y="98"/>
                    <a:pt x="13" y="95"/>
                  </a:cubicBezTo>
                  <a:cubicBezTo>
                    <a:pt x="13" y="66"/>
                    <a:pt x="13" y="66"/>
                    <a:pt x="13" y="66"/>
                  </a:cubicBezTo>
                  <a:cubicBezTo>
                    <a:pt x="12" y="66"/>
                    <a:pt x="10" y="66"/>
                    <a:pt x="8" y="67"/>
                  </a:cubicBezTo>
                  <a:cubicBezTo>
                    <a:pt x="4" y="67"/>
                    <a:pt x="2" y="68"/>
                    <a:pt x="0" y="68"/>
                  </a:cubicBezTo>
                  <a:cubicBezTo>
                    <a:pt x="0" y="55"/>
                    <a:pt x="0" y="55"/>
                    <a:pt x="0" y="55"/>
                  </a:cubicBezTo>
                  <a:cubicBezTo>
                    <a:pt x="5" y="55"/>
                    <a:pt x="9" y="54"/>
                    <a:pt x="13" y="54"/>
                  </a:cubicBezTo>
                  <a:cubicBezTo>
                    <a:pt x="13" y="27"/>
                    <a:pt x="13" y="27"/>
                    <a:pt x="13" y="27"/>
                  </a:cubicBezTo>
                  <a:lnTo>
                    <a:pt x="1" y="27"/>
                  </a:lnTo>
                  <a:close/>
                  <a:moveTo>
                    <a:pt x="42" y="23"/>
                  </a:moveTo>
                  <a:cubicBezTo>
                    <a:pt x="42" y="13"/>
                    <a:pt x="42" y="13"/>
                    <a:pt x="42" y="13"/>
                  </a:cubicBezTo>
                  <a:cubicBezTo>
                    <a:pt x="66" y="13"/>
                    <a:pt x="66" y="13"/>
                    <a:pt x="66" y="13"/>
                  </a:cubicBezTo>
                  <a:cubicBezTo>
                    <a:pt x="66" y="0"/>
                    <a:pt x="66" y="0"/>
                    <a:pt x="66" y="0"/>
                  </a:cubicBezTo>
                  <a:cubicBezTo>
                    <a:pt x="82" y="0"/>
                    <a:pt x="82" y="0"/>
                    <a:pt x="82" y="0"/>
                  </a:cubicBezTo>
                  <a:cubicBezTo>
                    <a:pt x="82" y="13"/>
                    <a:pt x="82" y="13"/>
                    <a:pt x="82" y="13"/>
                  </a:cubicBezTo>
                  <a:cubicBezTo>
                    <a:pt x="110" y="13"/>
                    <a:pt x="110" y="13"/>
                    <a:pt x="110" y="13"/>
                  </a:cubicBezTo>
                  <a:cubicBezTo>
                    <a:pt x="110" y="23"/>
                    <a:pt x="110" y="23"/>
                    <a:pt x="110" y="23"/>
                  </a:cubicBezTo>
                  <a:cubicBezTo>
                    <a:pt x="82" y="23"/>
                    <a:pt x="82" y="23"/>
                    <a:pt x="82" y="23"/>
                  </a:cubicBezTo>
                  <a:cubicBezTo>
                    <a:pt x="82" y="40"/>
                    <a:pt x="82" y="40"/>
                    <a:pt x="82" y="40"/>
                  </a:cubicBezTo>
                  <a:cubicBezTo>
                    <a:pt x="107" y="40"/>
                    <a:pt x="107" y="40"/>
                    <a:pt x="107" y="40"/>
                  </a:cubicBezTo>
                  <a:cubicBezTo>
                    <a:pt x="107" y="50"/>
                    <a:pt x="107" y="50"/>
                    <a:pt x="107" y="50"/>
                  </a:cubicBezTo>
                  <a:cubicBezTo>
                    <a:pt x="101" y="66"/>
                    <a:pt x="94" y="78"/>
                    <a:pt x="85" y="87"/>
                  </a:cubicBezTo>
                  <a:cubicBezTo>
                    <a:pt x="92" y="92"/>
                    <a:pt x="100" y="97"/>
                    <a:pt x="111" y="100"/>
                  </a:cubicBezTo>
                  <a:cubicBezTo>
                    <a:pt x="111" y="110"/>
                    <a:pt x="111" y="110"/>
                    <a:pt x="111" y="110"/>
                  </a:cubicBezTo>
                  <a:cubicBezTo>
                    <a:pt x="96" y="106"/>
                    <a:pt x="84" y="101"/>
                    <a:pt x="74" y="95"/>
                  </a:cubicBezTo>
                  <a:cubicBezTo>
                    <a:pt x="64" y="100"/>
                    <a:pt x="52" y="106"/>
                    <a:pt x="36" y="110"/>
                  </a:cubicBezTo>
                  <a:cubicBezTo>
                    <a:pt x="36" y="101"/>
                    <a:pt x="36" y="101"/>
                    <a:pt x="36" y="101"/>
                  </a:cubicBezTo>
                  <a:cubicBezTo>
                    <a:pt x="48" y="97"/>
                    <a:pt x="57" y="92"/>
                    <a:pt x="64" y="87"/>
                  </a:cubicBezTo>
                  <a:cubicBezTo>
                    <a:pt x="56" y="79"/>
                    <a:pt x="49" y="68"/>
                    <a:pt x="44" y="55"/>
                  </a:cubicBezTo>
                  <a:cubicBezTo>
                    <a:pt x="59" y="55"/>
                    <a:pt x="59" y="55"/>
                    <a:pt x="59" y="55"/>
                  </a:cubicBezTo>
                  <a:cubicBezTo>
                    <a:pt x="64" y="64"/>
                    <a:pt x="69" y="72"/>
                    <a:pt x="75" y="78"/>
                  </a:cubicBezTo>
                  <a:cubicBezTo>
                    <a:pt x="81" y="72"/>
                    <a:pt x="86" y="62"/>
                    <a:pt x="91" y="50"/>
                  </a:cubicBezTo>
                  <a:cubicBezTo>
                    <a:pt x="42" y="50"/>
                    <a:pt x="42" y="50"/>
                    <a:pt x="42" y="50"/>
                  </a:cubicBezTo>
                  <a:cubicBezTo>
                    <a:pt x="42" y="40"/>
                    <a:pt x="42" y="40"/>
                    <a:pt x="42" y="40"/>
                  </a:cubicBezTo>
                  <a:cubicBezTo>
                    <a:pt x="66" y="40"/>
                    <a:pt x="66" y="40"/>
                    <a:pt x="66" y="40"/>
                  </a:cubicBezTo>
                  <a:cubicBezTo>
                    <a:pt x="66" y="23"/>
                    <a:pt x="66" y="23"/>
                    <a:pt x="66" y="23"/>
                  </a:cubicBezTo>
                  <a:lnTo>
                    <a:pt x="42" y="2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4"/>
            <p:cNvSpPr>
              <a:spLocks noEditPoints="1"/>
            </p:cNvSpPr>
            <p:nvPr/>
          </p:nvSpPr>
          <p:spPr bwMode="auto">
            <a:xfrm>
              <a:off x="3474" y="2276"/>
              <a:ext cx="258" cy="258"/>
            </a:xfrm>
            <a:custGeom>
              <a:avLst/>
              <a:gdLst>
                <a:gd name="T0" fmla="*/ 44 w 109"/>
                <a:gd name="T1" fmla="*/ 33 h 109"/>
                <a:gd name="T2" fmla="*/ 0 w 109"/>
                <a:gd name="T3" fmla="*/ 24 h 109"/>
                <a:gd name="T4" fmla="*/ 36 w 109"/>
                <a:gd name="T5" fmla="*/ 0 h 109"/>
                <a:gd name="T6" fmla="*/ 40 w 109"/>
                <a:gd name="T7" fmla="*/ 23 h 109"/>
                <a:gd name="T8" fmla="*/ 47 w 109"/>
                <a:gd name="T9" fmla="*/ 12 h 109"/>
                <a:gd name="T10" fmla="*/ 45 w 109"/>
                <a:gd name="T11" fmla="*/ 38 h 109"/>
                <a:gd name="T12" fmla="*/ 4 w 109"/>
                <a:gd name="T13" fmla="*/ 42 h 109"/>
                <a:gd name="T14" fmla="*/ 52 w 109"/>
                <a:gd name="T15" fmla="*/ 95 h 109"/>
                <a:gd name="T16" fmla="*/ 28 w 109"/>
                <a:gd name="T17" fmla="*/ 109 h 109"/>
                <a:gd name="T18" fmla="*/ 33 w 109"/>
                <a:gd name="T19" fmla="*/ 99 h 109"/>
                <a:gd name="T20" fmla="*/ 39 w 109"/>
                <a:gd name="T21" fmla="*/ 88 h 109"/>
                <a:gd name="T22" fmla="*/ 17 w 109"/>
                <a:gd name="T23" fmla="*/ 109 h 109"/>
                <a:gd name="T24" fmla="*/ 17 w 109"/>
                <a:gd name="T25" fmla="*/ 51 h 109"/>
                <a:gd name="T26" fmla="*/ 39 w 109"/>
                <a:gd name="T27" fmla="*/ 61 h 109"/>
                <a:gd name="T28" fmla="*/ 17 w 109"/>
                <a:gd name="T29" fmla="*/ 51 h 109"/>
                <a:gd name="T30" fmla="*/ 17 w 109"/>
                <a:gd name="T31" fmla="*/ 80 h 109"/>
                <a:gd name="T32" fmla="*/ 39 w 109"/>
                <a:gd name="T33" fmla="*/ 70 h 109"/>
                <a:gd name="T34" fmla="*/ 75 w 109"/>
                <a:gd name="T35" fmla="*/ 50 h 109"/>
                <a:gd name="T36" fmla="*/ 61 w 109"/>
                <a:gd name="T37" fmla="*/ 0 h 109"/>
                <a:gd name="T38" fmla="*/ 75 w 109"/>
                <a:gd name="T39" fmla="*/ 17 h 109"/>
                <a:gd name="T40" fmla="*/ 108 w 109"/>
                <a:gd name="T41" fmla="*/ 4 h 109"/>
                <a:gd name="T42" fmla="*/ 75 w 109"/>
                <a:gd name="T43" fmla="*/ 34 h 109"/>
                <a:gd name="T44" fmla="*/ 91 w 109"/>
                <a:gd name="T45" fmla="*/ 40 h 109"/>
                <a:gd name="T46" fmla="*/ 97 w 109"/>
                <a:gd name="T47" fmla="*/ 31 h 109"/>
                <a:gd name="T48" fmla="*/ 108 w 109"/>
                <a:gd name="T49" fmla="*/ 36 h 109"/>
                <a:gd name="T50" fmla="*/ 75 w 109"/>
                <a:gd name="T51" fmla="*/ 50 h 109"/>
                <a:gd name="T52" fmla="*/ 61 w 109"/>
                <a:gd name="T53" fmla="*/ 95 h 109"/>
                <a:gd name="T54" fmla="*/ 75 w 109"/>
                <a:gd name="T55" fmla="*/ 54 h 109"/>
                <a:gd name="T56" fmla="*/ 94 w 109"/>
                <a:gd name="T57" fmla="*/ 58 h 109"/>
                <a:gd name="T58" fmla="*/ 75 w 109"/>
                <a:gd name="T59" fmla="*/ 82 h 109"/>
                <a:gd name="T60" fmla="*/ 81 w 109"/>
                <a:gd name="T61" fmla="*/ 98 h 109"/>
                <a:gd name="T62" fmla="*/ 97 w 109"/>
                <a:gd name="T63" fmla="*/ 93 h 109"/>
                <a:gd name="T64" fmla="*/ 109 w 109"/>
                <a:gd name="T65" fmla="*/ 90 h 109"/>
                <a:gd name="T66" fmla="*/ 94 w 109"/>
                <a:gd name="T6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109">
                  <a:moveTo>
                    <a:pt x="45" y="38"/>
                  </a:moveTo>
                  <a:cubicBezTo>
                    <a:pt x="44" y="33"/>
                    <a:pt x="44" y="33"/>
                    <a:pt x="44" y="33"/>
                  </a:cubicBezTo>
                  <a:cubicBezTo>
                    <a:pt x="34" y="34"/>
                    <a:pt x="20" y="35"/>
                    <a:pt x="0" y="35"/>
                  </a:cubicBezTo>
                  <a:cubicBezTo>
                    <a:pt x="0" y="24"/>
                    <a:pt x="0" y="24"/>
                    <a:pt x="0" y="24"/>
                  </a:cubicBezTo>
                  <a:cubicBezTo>
                    <a:pt x="8" y="17"/>
                    <a:pt x="14" y="9"/>
                    <a:pt x="19" y="0"/>
                  </a:cubicBezTo>
                  <a:cubicBezTo>
                    <a:pt x="36" y="0"/>
                    <a:pt x="36" y="0"/>
                    <a:pt x="36" y="0"/>
                  </a:cubicBezTo>
                  <a:cubicBezTo>
                    <a:pt x="29" y="11"/>
                    <a:pt x="22" y="19"/>
                    <a:pt x="15" y="24"/>
                  </a:cubicBezTo>
                  <a:cubicBezTo>
                    <a:pt x="27" y="24"/>
                    <a:pt x="35" y="24"/>
                    <a:pt x="40" y="23"/>
                  </a:cubicBezTo>
                  <a:cubicBezTo>
                    <a:pt x="40" y="21"/>
                    <a:pt x="38" y="17"/>
                    <a:pt x="35" y="12"/>
                  </a:cubicBezTo>
                  <a:cubicBezTo>
                    <a:pt x="47" y="12"/>
                    <a:pt x="47" y="12"/>
                    <a:pt x="47" y="12"/>
                  </a:cubicBezTo>
                  <a:cubicBezTo>
                    <a:pt x="52" y="20"/>
                    <a:pt x="56" y="28"/>
                    <a:pt x="58" y="38"/>
                  </a:cubicBezTo>
                  <a:lnTo>
                    <a:pt x="45" y="38"/>
                  </a:lnTo>
                  <a:close/>
                  <a:moveTo>
                    <a:pt x="4" y="109"/>
                  </a:moveTo>
                  <a:cubicBezTo>
                    <a:pt x="4" y="42"/>
                    <a:pt x="4" y="42"/>
                    <a:pt x="4" y="42"/>
                  </a:cubicBezTo>
                  <a:cubicBezTo>
                    <a:pt x="52" y="42"/>
                    <a:pt x="52" y="42"/>
                    <a:pt x="52" y="42"/>
                  </a:cubicBezTo>
                  <a:cubicBezTo>
                    <a:pt x="52" y="95"/>
                    <a:pt x="52" y="95"/>
                    <a:pt x="52" y="95"/>
                  </a:cubicBezTo>
                  <a:cubicBezTo>
                    <a:pt x="53" y="104"/>
                    <a:pt x="48" y="109"/>
                    <a:pt x="37" y="109"/>
                  </a:cubicBezTo>
                  <a:cubicBezTo>
                    <a:pt x="28" y="109"/>
                    <a:pt x="28" y="109"/>
                    <a:pt x="28" y="109"/>
                  </a:cubicBezTo>
                  <a:cubicBezTo>
                    <a:pt x="28" y="99"/>
                    <a:pt x="28" y="99"/>
                    <a:pt x="28" y="99"/>
                  </a:cubicBezTo>
                  <a:cubicBezTo>
                    <a:pt x="33" y="99"/>
                    <a:pt x="33" y="99"/>
                    <a:pt x="33" y="99"/>
                  </a:cubicBezTo>
                  <a:cubicBezTo>
                    <a:pt x="37" y="100"/>
                    <a:pt x="39" y="98"/>
                    <a:pt x="39" y="95"/>
                  </a:cubicBezTo>
                  <a:cubicBezTo>
                    <a:pt x="39" y="88"/>
                    <a:pt x="39" y="88"/>
                    <a:pt x="39" y="88"/>
                  </a:cubicBezTo>
                  <a:cubicBezTo>
                    <a:pt x="17" y="88"/>
                    <a:pt x="17" y="88"/>
                    <a:pt x="17" y="88"/>
                  </a:cubicBezTo>
                  <a:cubicBezTo>
                    <a:pt x="17" y="109"/>
                    <a:pt x="17" y="109"/>
                    <a:pt x="17" y="109"/>
                  </a:cubicBezTo>
                  <a:lnTo>
                    <a:pt x="4" y="109"/>
                  </a:lnTo>
                  <a:close/>
                  <a:moveTo>
                    <a:pt x="17" y="51"/>
                  </a:moveTo>
                  <a:cubicBezTo>
                    <a:pt x="17" y="61"/>
                    <a:pt x="17" y="61"/>
                    <a:pt x="17" y="61"/>
                  </a:cubicBezTo>
                  <a:cubicBezTo>
                    <a:pt x="39" y="61"/>
                    <a:pt x="39" y="61"/>
                    <a:pt x="39" y="61"/>
                  </a:cubicBezTo>
                  <a:cubicBezTo>
                    <a:pt x="39" y="51"/>
                    <a:pt x="39" y="51"/>
                    <a:pt x="39" y="51"/>
                  </a:cubicBezTo>
                  <a:lnTo>
                    <a:pt x="17" y="51"/>
                  </a:lnTo>
                  <a:close/>
                  <a:moveTo>
                    <a:pt x="17" y="70"/>
                  </a:moveTo>
                  <a:cubicBezTo>
                    <a:pt x="17" y="80"/>
                    <a:pt x="17" y="80"/>
                    <a:pt x="17" y="80"/>
                  </a:cubicBezTo>
                  <a:cubicBezTo>
                    <a:pt x="39" y="80"/>
                    <a:pt x="39" y="80"/>
                    <a:pt x="39" y="80"/>
                  </a:cubicBezTo>
                  <a:cubicBezTo>
                    <a:pt x="39" y="70"/>
                    <a:pt x="39" y="70"/>
                    <a:pt x="39" y="70"/>
                  </a:cubicBezTo>
                  <a:lnTo>
                    <a:pt x="17" y="70"/>
                  </a:lnTo>
                  <a:close/>
                  <a:moveTo>
                    <a:pt x="75" y="50"/>
                  </a:moveTo>
                  <a:cubicBezTo>
                    <a:pt x="65" y="50"/>
                    <a:pt x="61" y="46"/>
                    <a:pt x="61" y="35"/>
                  </a:cubicBezTo>
                  <a:cubicBezTo>
                    <a:pt x="61" y="0"/>
                    <a:pt x="61" y="0"/>
                    <a:pt x="61" y="0"/>
                  </a:cubicBezTo>
                  <a:cubicBezTo>
                    <a:pt x="75" y="0"/>
                    <a:pt x="75" y="0"/>
                    <a:pt x="75" y="0"/>
                  </a:cubicBezTo>
                  <a:cubicBezTo>
                    <a:pt x="75" y="17"/>
                    <a:pt x="75" y="17"/>
                    <a:pt x="75" y="17"/>
                  </a:cubicBezTo>
                  <a:cubicBezTo>
                    <a:pt x="84" y="15"/>
                    <a:pt x="91" y="11"/>
                    <a:pt x="94" y="4"/>
                  </a:cubicBezTo>
                  <a:cubicBezTo>
                    <a:pt x="108" y="4"/>
                    <a:pt x="108" y="4"/>
                    <a:pt x="108" y="4"/>
                  </a:cubicBezTo>
                  <a:cubicBezTo>
                    <a:pt x="103" y="17"/>
                    <a:pt x="92" y="24"/>
                    <a:pt x="75" y="26"/>
                  </a:cubicBezTo>
                  <a:cubicBezTo>
                    <a:pt x="75" y="34"/>
                    <a:pt x="75" y="34"/>
                    <a:pt x="75" y="34"/>
                  </a:cubicBezTo>
                  <a:cubicBezTo>
                    <a:pt x="75" y="38"/>
                    <a:pt x="77" y="40"/>
                    <a:pt x="81" y="40"/>
                  </a:cubicBezTo>
                  <a:cubicBezTo>
                    <a:pt x="91" y="40"/>
                    <a:pt x="91" y="40"/>
                    <a:pt x="91" y="40"/>
                  </a:cubicBezTo>
                  <a:cubicBezTo>
                    <a:pt x="96" y="40"/>
                    <a:pt x="98" y="38"/>
                    <a:pt x="97" y="34"/>
                  </a:cubicBezTo>
                  <a:cubicBezTo>
                    <a:pt x="97" y="31"/>
                    <a:pt x="97" y="31"/>
                    <a:pt x="97" y="31"/>
                  </a:cubicBezTo>
                  <a:cubicBezTo>
                    <a:pt x="108" y="31"/>
                    <a:pt x="108" y="31"/>
                    <a:pt x="108" y="31"/>
                  </a:cubicBezTo>
                  <a:cubicBezTo>
                    <a:pt x="108" y="36"/>
                    <a:pt x="108" y="36"/>
                    <a:pt x="108" y="36"/>
                  </a:cubicBezTo>
                  <a:cubicBezTo>
                    <a:pt x="108" y="46"/>
                    <a:pt x="104" y="50"/>
                    <a:pt x="94" y="50"/>
                  </a:cubicBezTo>
                  <a:lnTo>
                    <a:pt x="75" y="50"/>
                  </a:lnTo>
                  <a:close/>
                  <a:moveTo>
                    <a:pt x="75" y="108"/>
                  </a:moveTo>
                  <a:cubicBezTo>
                    <a:pt x="66" y="108"/>
                    <a:pt x="61" y="104"/>
                    <a:pt x="61" y="95"/>
                  </a:cubicBezTo>
                  <a:cubicBezTo>
                    <a:pt x="61" y="54"/>
                    <a:pt x="61" y="54"/>
                    <a:pt x="61" y="54"/>
                  </a:cubicBezTo>
                  <a:cubicBezTo>
                    <a:pt x="75" y="54"/>
                    <a:pt x="75" y="54"/>
                    <a:pt x="75" y="54"/>
                  </a:cubicBezTo>
                  <a:cubicBezTo>
                    <a:pt x="75" y="73"/>
                    <a:pt x="75" y="73"/>
                    <a:pt x="75" y="73"/>
                  </a:cubicBezTo>
                  <a:cubicBezTo>
                    <a:pt x="84" y="71"/>
                    <a:pt x="91" y="66"/>
                    <a:pt x="94" y="58"/>
                  </a:cubicBezTo>
                  <a:cubicBezTo>
                    <a:pt x="108" y="58"/>
                    <a:pt x="108" y="58"/>
                    <a:pt x="108" y="58"/>
                  </a:cubicBezTo>
                  <a:cubicBezTo>
                    <a:pt x="103" y="72"/>
                    <a:pt x="92" y="80"/>
                    <a:pt x="75" y="82"/>
                  </a:cubicBezTo>
                  <a:cubicBezTo>
                    <a:pt x="75" y="93"/>
                    <a:pt x="75" y="93"/>
                    <a:pt x="75" y="93"/>
                  </a:cubicBezTo>
                  <a:cubicBezTo>
                    <a:pt x="75" y="97"/>
                    <a:pt x="77" y="98"/>
                    <a:pt x="81" y="98"/>
                  </a:cubicBezTo>
                  <a:cubicBezTo>
                    <a:pt x="91" y="98"/>
                    <a:pt x="91" y="98"/>
                    <a:pt x="91" y="98"/>
                  </a:cubicBezTo>
                  <a:cubicBezTo>
                    <a:pt x="96" y="98"/>
                    <a:pt x="98" y="97"/>
                    <a:pt x="97" y="93"/>
                  </a:cubicBezTo>
                  <a:cubicBezTo>
                    <a:pt x="97" y="90"/>
                    <a:pt x="97" y="90"/>
                    <a:pt x="97" y="90"/>
                  </a:cubicBezTo>
                  <a:cubicBezTo>
                    <a:pt x="109" y="90"/>
                    <a:pt x="109" y="90"/>
                    <a:pt x="109" y="90"/>
                  </a:cubicBezTo>
                  <a:cubicBezTo>
                    <a:pt x="109" y="96"/>
                    <a:pt x="109" y="96"/>
                    <a:pt x="109" y="96"/>
                  </a:cubicBezTo>
                  <a:cubicBezTo>
                    <a:pt x="109" y="104"/>
                    <a:pt x="104" y="108"/>
                    <a:pt x="94" y="108"/>
                  </a:cubicBezTo>
                  <a:lnTo>
                    <a:pt x="75" y="10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5"/>
            <p:cNvSpPr/>
            <p:nvPr/>
          </p:nvSpPr>
          <p:spPr bwMode="auto">
            <a:xfrm>
              <a:off x="3762" y="2276"/>
              <a:ext cx="258" cy="260"/>
            </a:xfrm>
            <a:custGeom>
              <a:avLst/>
              <a:gdLst>
                <a:gd name="T0" fmla="*/ 1 w 109"/>
                <a:gd name="T1" fmla="*/ 35 h 110"/>
                <a:gd name="T2" fmla="*/ 1 w 109"/>
                <a:gd name="T3" fmla="*/ 24 h 110"/>
                <a:gd name="T4" fmla="*/ 46 w 109"/>
                <a:gd name="T5" fmla="*/ 24 h 110"/>
                <a:gd name="T6" fmla="*/ 46 w 109"/>
                <a:gd name="T7" fmla="*/ 0 h 110"/>
                <a:gd name="T8" fmla="*/ 63 w 109"/>
                <a:gd name="T9" fmla="*/ 0 h 110"/>
                <a:gd name="T10" fmla="*/ 63 w 109"/>
                <a:gd name="T11" fmla="*/ 24 h 110"/>
                <a:gd name="T12" fmla="*/ 108 w 109"/>
                <a:gd name="T13" fmla="*/ 24 h 110"/>
                <a:gd name="T14" fmla="*/ 108 w 109"/>
                <a:gd name="T15" fmla="*/ 35 h 110"/>
                <a:gd name="T16" fmla="*/ 64 w 109"/>
                <a:gd name="T17" fmla="*/ 35 h 110"/>
                <a:gd name="T18" fmla="*/ 109 w 109"/>
                <a:gd name="T19" fmla="*/ 100 h 110"/>
                <a:gd name="T20" fmla="*/ 109 w 109"/>
                <a:gd name="T21" fmla="*/ 110 h 110"/>
                <a:gd name="T22" fmla="*/ 55 w 109"/>
                <a:gd name="T23" fmla="*/ 66 h 110"/>
                <a:gd name="T24" fmla="*/ 0 w 109"/>
                <a:gd name="T25" fmla="*/ 110 h 110"/>
                <a:gd name="T26" fmla="*/ 0 w 109"/>
                <a:gd name="T27" fmla="*/ 100 h 110"/>
                <a:gd name="T28" fmla="*/ 45 w 109"/>
                <a:gd name="T29" fmla="*/ 35 h 110"/>
                <a:gd name="T30" fmla="*/ 1 w 109"/>
                <a:gd name="T31"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0">
                  <a:moveTo>
                    <a:pt x="1" y="35"/>
                  </a:moveTo>
                  <a:cubicBezTo>
                    <a:pt x="1" y="24"/>
                    <a:pt x="1" y="24"/>
                    <a:pt x="1" y="24"/>
                  </a:cubicBezTo>
                  <a:cubicBezTo>
                    <a:pt x="46" y="24"/>
                    <a:pt x="46" y="24"/>
                    <a:pt x="46" y="24"/>
                  </a:cubicBezTo>
                  <a:cubicBezTo>
                    <a:pt x="46" y="0"/>
                    <a:pt x="46" y="0"/>
                    <a:pt x="46" y="0"/>
                  </a:cubicBezTo>
                  <a:cubicBezTo>
                    <a:pt x="63" y="0"/>
                    <a:pt x="63" y="0"/>
                    <a:pt x="63" y="0"/>
                  </a:cubicBezTo>
                  <a:cubicBezTo>
                    <a:pt x="63" y="24"/>
                    <a:pt x="63" y="24"/>
                    <a:pt x="63" y="24"/>
                  </a:cubicBezTo>
                  <a:cubicBezTo>
                    <a:pt x="108" y="24"/>
                    <a:pt x="108" y="24"/>
                    <a:pt x="108" y="24"/>
                  </a:cubicBezTo>
                  <a:cubicBezTo>
                    <a:pt x="108" y="35"/>
                    <a:pt x="108" y="35"/>
                    <a:pt x="108" y="35"/>
                  </a:cubicBezTo>
                  <a:cubicBezTo>
                    <a:pt x="64" y="35"/>
                    <a:pt x="64" y="35"/>
                    <a:pt x="64" y="35"/>
                  </a:cubicBezTo>
                  <a:cubicBezTo>
                    <a:pt x="65" y="65"/>
                    <a:pt x="81" y="86"/>
                    <a:pt x="109" y="100"/>
                  </a:cubicBezTo>
                  <a:cubicBezTo>
                    <a:pt x="109" y="110"/>
                    <a:pt x="109" y="110"/>
                    <a:pt x="109" y="110"/>
                  </a:cubicBezTo>
                  <a:cubicBezTo>
                    <a:pt x="82" y="100"/>
                    <a:pt x="64" y="85"/>
                    <a:pt x="55" y="66"/>
                  </a:cubicBezTo>
                  <a:cubicBezTo>
                    <a:pt x="46" y="85"/>
                    <a:pt x="27" y="100"/>
                    <a:pt x="0" y="110"/>
                  </a:cubicBezTo>
                  <a:cubicBezTo>
                    <a:pt x="0" y="100"/>
                    <a:pt x="0" y="100"/>
                    <a:pt x="0" y="100"/>
                  </a:cubicBezTo>
                  <a:cubicBezTo>
                    <a:pt x="29" y="86"/>
                    <a:pt x="44" y="64"/>
                    <a:pt x="45" y="35"/>
                  </a:cubicBezTo>
                  <a:lnTo>
                    <a:pt x="1" y="3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6"/>
            <p:cNvSpPr>
              <a:spLocks noEditPoints="1"/>
            </p:cNvSpPr>
            <p:nvPr/>
          </p:nvSpPr>
          <p:spPr bwMode="auto">
            <a:xfrm>
              <a:off x="4050" y="2276"/>
              <a:ext cx="260" cy="260"/>
            </a:xfrm>
            <a:custGeom>
              <a:avLst/>
              <a:gdLst>
                <a:gd name="T0" fmla="*/ 13 w 110"/>
                <a:gd name="T1" fmla="*/ 24 h 110"/>
                <a:gd name="T2" fmla="*/ 30 w 110"/>
                <a:gd name="T3" fmla="*/ 18 h 110"/>
                <a:gd name="T4" fmla="*/ 44 w 110"/>
                <a:gd name="T5" fmla="*/ 24 h 110"/>
                <a:gd name="T6" fmla="*/ 65 w 110"/>
                <a:gd name="T7" fmla="*/ 18 h 110"/>
                <a:gd name="T8" fmla="*/ 79 w 110"/>
                <a:gd name="T9" fmla="*/ 24 h 110"/>
                <a:gd name="T10" fmla="*/ 97 w 110"/>
                <a:gd name="T11" fmla="*/ 31 h 110"/>
                <a:gd name="T12" fmla="*/ 79 w 110"/>
                <a:gd name="T13" fmla="*/ 37 h 110"/>
                <a:gd name="T14" fmla="*/ 100 w 110"/>
                <a:gd name="T15" fmla="*/ 44 h 110"/>
                <a:gd name="T16" fmla="*/ 79 w 110"/>
                <a:gd name="T17" fmla="*/ 51 h 110"/>
                <a:gd name="T18" fmla="*/ 108 w 110"/>
                <a:gd name="T19" fmla="*/ 59 h 110"/>
                <a:gd name="T20" fmla="*/ 110 w 110"/>
                <a:gd name="T21" fmla="*/ 73 h 110"/>
                <a:gd name="T22" fmla="*/ 90 w 110"/>
                <a:gd name="T23" fmla="*/ 75 h 110"/>
                <a:gd name="T24" fmla="*/ 76 w 110"/>
                <a:gd name="T25" fmla="*/ 93 h 110"/>
                <a:gd name="T26" fmla="*/ 34 w 110"/>
                <a:gd name="T27" fmla="*/ 74 h 110"/>
                <a:gd name="T28" fmla="*/ 20 w 110"/>
                <a:gd name="T29" fmla="*/ 93 h 110"/>
                <a:gd name="T30" fmla="*/ 0 w 110"/>
                <a:gd name="T31" fmla="*/ 80 h 110"/>
                <a:gd name="T32" fmla="*/ 25 w 110"/>
                <a:gd name="T33" fmla="*/ 59 h 110"/>
                <a:gd name="T34" fmla="*/ 1 w 110"/>
                <a:gd name="T35" fmla="*/ 51 h 110"/>
                <a:gd name="T36" fmla="*/ 30 w 110"/>
                <a:gd name="T37" fmla="*/ 44 h 110"/>
                <a:gd name="T38" fmla="*/ 10 w 110"/>
                <a:gd name="T39" fmla="*/ 37 h 110"/>
                <a:gd name="T40" fmla="*/ 30 w 110"/>
                <a:gd name="T41" fmla="*/ 31 h 110"/>
                <a:gd name="T42" fmla="*/ 2 w 110"/>
                <a:gd name="T43" fmla="*/ 23 h 110"/>
                <a:gd name="T44" fmla="*/ 46 w 110"/>
                <a:gd name="T45" fmla="*/ 6 h 110"/>
                <a:gd name="T46" fmla="*/ 64 w 110"/>
                <a:gd name="T47" fmla="*/ 0 h 110"/>
                <a:gd name="T48" fmla="*/ 107 w 110"/>
                <a:gd name="T49" fmla="*/ 6 h 110"/>
                <a:gd name="T50" fmla="*/ 93 w 110"/>
                <a:gd name="T51" fmla="*/ 23 h 110"/>
                <a:gd name="T52" fmla="*/ 17 w 110"/>
                <a:gd name="T53" fmla="*/ 14 h 110"/>
                <a:gd name="T54" fmla="*/ 2 w 110"/>
                <a:gd name="T55" fmla="*/ 23 h 110"/>
                <a:gd name="T56" fmla="*/ 4 w 110"/>
                <a:gd name="T57" fmla="*/ 102 h 110"/>
                <a:gd name="T58" fmla="*/ 47 w 110"/>
                <a:gd name="T59" fmla="*/ 77 h 110"/>
                <a:gd name="T60" fmla="*/ 63 w 110"/>
                <a:gd name="T61" fmla="*/ 81 h 110"/>
                <a:gd name="T62" fmla="*/ 105 w 110"/>
                <a:gd name="T63" fmla="*/ 110 h 110"/>
                <a:gd name="T64" fmla="*/ 4 w 110"/>
                <a:gd name="T65" fmla="*/ 110 h 110"/>
                <a:gd name="T66" fmla="*/ 34 w 110"/>
                <a:gd name="T67" fmla="*/ 66 h 110"/>
                <a:gd name="T68" fmla="*/ 67 w 110"/>
                <a:gd name="T69" fmla="*/ 59 h 110"/>
                <a:gd name="T70" fmla="*/ 44 w 110"/>
                <a:gd name="T71" fmla="*/ 31 h 110"/>
                <a:gd name="T72" fmla="*/ 65 w 110"/>
                <a:gd name="T73" fmla="*/ 37 h 110"/>
                <a:gd name="T74" fmla="*/ 44 w 110"/>
                <a:gd name="T75" fmla="*/ 31 h 110"/>
                <a:gd name="T76" fmla="*/ 44 w 110"/>
                <a:gd name="T77" fmla="*/ 51 h 110"/>
                <a:gd name="T78" fmla="*/ 65 w 110"/>
                <a:gd name="T79"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10">
                  <a:moveTo>
                    <a:pt x="13" y="31"/>
                  </a:moveTo>
                  <a:cubicBezTo>
                    <a:pt x="13" y="24"/>
                    <a:pt x="13" y="24"/>
                    <a:pt x="13" y="24"/>
                  </a:cubicBezTo>
                  <a:cubicBezTo>
                    <a:pt x="30" y="24"/>
                    <a:pt x="30" y="24"/>
                    <a:pt x="30" y="24"/>
                  </a:cubicBezTo>
                  <a:cubicBezTo>
                    <a:pt x="30" y="18"/>
                    <a:pt x="30" y="18"/>
                    <a:pt x="30" y="18"/>
                  </a:cubicBezTo>
                  <a:cubicBezTo>
                    <a:pt x="44" y="18"/>
                    <a:pt x="44" y="18"/>
                    <a:pt x="44" y="18"/>
                  </a:cubicBezTo>
                  <a:cubicBezTo>
                    <a:pt x="44" y="24"/>
                    <a:pt x="44" y="24"/>
                    <a:pt x="44" y="24"/>
                  </a:cubicBezTo>
                  <a:cubicBezTo>
                    <a:pt x="65" y="24"/>
                    <a:pt x="65" y="24"/>
                    <a:pt x="65" y="24"/>
                  </a:cubicBezTo>
                  <a:cubicBezTo>
                    <a:pt x="65" y="18"/>
                    <a:pt x="65" y="18"/>
                    <a:pt x="65" y="18"/>
                  </a:cubicBezTo>
                  <a:cubicBezTo>
                    <a:pt x="79" y="18"/>
                    <a:pt x="79" y="18"/>
                    <a:pt x="79" y="18"/>
                  </a:cubicBezTo>
                  <a:cubicBezTo>
                    <a:pt x="79" y="24"/>
                    <a:pt x="79" y="24"/>
                    <a:pt x="79" y="24"/>
                  </a:cubicBezTo>
                  <a:cubicBezTo>
                    <a:pt x="97" y="24"/>
                    <a:pt x="97" y="24"/>
                    <a:pt x="97" y="24"/>
                  </a:cubicBezTo>
                  <a:cubicBezTo>
                    <a:pt x="97" y="31"/>
                    <a:pt x="97" y="31"/>
                    <a:pt x="97" y="31"/>
                  </a:cubicBezTo>
                  <a:cubicBezTo>
                    <a:pt x="79" y="31"/>
                    <a:pt x="79" y="31"/>
                    <a:pt x="79" y="31"/>
                  </a:cubicBezTo>
                  <a:cubicBezTo>
                    <a:pt x="79" y="37"/>
                    <a:pt x="79" y="37"/>
                    <a:pt x="79" y="37"/>
                  </a:cubicBezTo>
                  <a:cubicBezTo>
                    <a:pt x="100" y="37"/>
                    <a:pt x="100" y="37"/>
                    <a:pt x="100" y="37"/>
                  </a:cubicBezTo>
                  <a:cubicBezTo>
                    <a:pt x="100" y="44"/>
                    <a:pt x="100" y="44"/>
                    <a:pt x="100" y="44"/>
                  </a:cubicBezTo>
                  <a:cubicBezTo>
                    <a:pt x="79" y="44"/>
                    <a:pt x="79" y="44"/>
                    <a:pt x="79" y="44"/>
                  </a:cubicBezTo>
                  <a:cubicBezTo>
                    <a:pt x="79" y="51"/>
                    <a:pt x="79" y="51"/>
                    <a:pt x="79" y="51"/>
                  </a:cubicBezTo>
                  <a:cubicBezTo>
                    <a:pt x="108" y="51"/>
                    <a:pt x="108" y="51"/>
                    <a:pt x="108" y="51"/>
                  </a:cubicBezTo>
                  <a:cubicBezTo>
                    <a:pt x="108" y="59"/>
                    <a:pt x="108" y="59"/>
                    <a:pt x="108" y="59"/>
                  </a:cubicBezTo>
                  <a:cubicBezTo>
                    <a:pt x="84" y="59"/>
                    <a:pt x="84" y="59"/>
                    <a:pt x="84" y="59"/>
                  </a:cubicBezTo>
                  <a:cubicBezTo>
                    <a:pt x="90" y="64"/>
                    <a:pt x="99" y="69"/>
                    <a:pt x="110" y="73"/>
                  </a:cubicBezTo>
                  <a:cubicBezTo>
                    <a:pt x="110" y="80"/>
                    <a:pt x="110" y="80"/>
                    <a:pt x="110" y="80"/>
                  </a:cubicBezTo>
                  <a:cubicBezTo>
                    <a:pt x="102" y="79"/>
                    <a:pt x="96" y="77"/>
                    <a:pt x="90" y="75"/>
                  </a:cubicBezTo>
                  <a:cubicBezTo>
                    <a:pt x="90" y="93"/>
                    <a:pt x="90" y="93"/>
                    <a:pt x="90" y="93"/>
                  </a:cubicBezTo>
                  <a:cubicBezTo>
                    <a:pt x="76" y="93"/>
                    <a:pt x="76" y="93"/>
                    <a:pt x="76" y="93"/>
                  </a:cubicBezTo>
                  <a:cubicBezTo>
                    <a:pt x="76" y="74"/>
                    <a:pt x="76" y="74"/>
                    <a:pt x="76" y="74"/>
                  </a:cubicBezTo>
                  <a:cubicBezTo>
                    <a:pt x="34" y="74"/>
                    <a:pt x="34" y="74"/>
                    <a:pt x="34" y="74"/>
                  </a:cubicBezTo>
                  <a:cubicBezTo>
                    <a:pt x="34" y="93"/>
                    <a:pt x="34" y="93"/>
                    <a:pt x="34" y="93"/>
                  </a:cubicBezTo>
                  <a:cubicBezTo>
                    <a:pt x="20" y="93"/>
                    <a:pt x="20" y="93"/>
                    <a:pt x="20" y="93"/>
                  </a:cubicBezTo>
                  <a:cubicBezTo>
                    <a:pt x="20" y="74"/>
                    <a:pt x="20" y="74"/>
                    <a:pt x="20" y="74"/>
                  </a:cubicBezTo>
                  <a:cubicBezTo>
                    <a:pt x="15" y="77"/>
                    <a:pt x="8" y="79"/>
                    <a:pt x="0" y="80"/>
                  </a:cubicBezTo>
                  <a:cubicBezTo>
                    <a:pt x="0" y="73"/>
                    <a:pt x="0" y="73"/>
                    <a:pt x="0" y="73"/>
                  </a:cubicBezTo>
                  <a:cubicBezTo>
                    <a:pt x="11" y="69"/>
                    <a:pt x="19" y="65"/>
                    <a:pt x="25" y="59"/>
                  </a:cubicBezTo>
                  <a:cubicBezTo>
                    <a:pt x="1" y="59"/>
                    <a:pt x="1" y="59"/>
                    <a:pt x="1" y="59"/>
                  </a:cubicBezTo>
                  <a:cubicBezTo>
                    <a:pt x="1" y="51"/>
                    <a:pt x="1" y="51"/>
                    <a:pt x="1" y="51"/>
                  </a:cubicBezTo>
                  <a:cubicBezTo>
                    <a:pt x="30" y="51"/>
                    <a:pt x="30" y="51"/>
                    <a:pt x="30" y="51"/>
                  </a:cubicBezTo>
                  <a:cubicBezTo>
                    <a:pt x="30" y="44"/>
                    <a:pt x="30" y="44"/>
                    <a:pt x="30" y="44"/>
                  </a:cubicBezTo>
                  <a:cubicBezTo>
                    <a:pt x="10" y="44"/>
                    <a:pt x="10" y="44"/>
                    <a:pt x="10" y="44"/>
                  </a:cubicBezTo>
                  <a:cubicBezTo>
                    <a:pt x="10" y="37"/>
                    <a:pt x="10" y="37"/>
                    <a:pt x="10" y="37"/>
                  </a:cubicBezTo>
                  <a:cubicBezTo>
                    <a:pt x="30" y="37"/>
                    <a:pt x="30" y="37"/>
                    <a:pt x="30" y="37"/>
                  </a:cubicBezTo>
                  <a:cubicBezTo>
                    <a:pt x="30" y="31"/>
                    <a:pt x="30" y="31"/>
                    <a:pt x="30" y="31"/>
                  </a:cubicBezTo>
                  <a:lnTo>
                    <a:pt x="13" y="31"/>
                  </a:lnTo>
                  <a:close/>
                  <a:moveTo>
                    <a:pt x="2" y="23"/>
                  </a:moveTo>
                  <a:cubicBezTo>
                    <a:pt x="2" y="6"/>
                    <a:pt x="2" y="6"/>
                    <a:pt x="2" y="6"/>
                  </a:cubicBezTo>
                  <a:cubicBezTo>
                    <a:pt x="46" y="6"/>
                    <a:pt x="46" y="6"/>
                    <a:pt x="46" y="6"/>
                  </a:cubicBezTo>
                  <a:cubicBezTo>
                    <a:pt x="46" y="0"/>
                    <a:pt x="46" y="0"/>
                    <a:pt x="46" y="0"/>
                  </a:cubicBezTo>
                  <a:cubicBezTo>
                    <a:pt x="64" y="0"/>
                    <a:pt x="64" y="0"/>
                    <a:pt x="64" y="0"/>
                  </a:cubicBezTo>
                  <a:cubicBezTo>
                    <a:pt x="64" y="6"/>
                    <a:pt x="64" y="6"/>
                    <a:pt x="64" y="6"/>
                  </a:cubicBezTo>
                  <a:cubicBezTo>
                    <a:pt x="107" y="6"/>
                    <a:pt x="107" y="6"/>
                    <a:pt x="107" y="6"/>
                  </a:cubicBezTo>
                  <a:cubicBezTo>
                    <a:pt x="107" y="23"/>
                    <a:pt x="107" y="23"/>
                    <a:pt x="107" y="23"/>
                  </a:cubicBezTo>
                  <a:cubicBezTo>
                    <a:pt x="93" y="23"/>
                    <a:pt x="93" y="23"/>
                    <a:pt x="93" y="23"/>
                  </a:cubicBezTo>
                  <a:cubicBezTo>
                    <a:pt x="93" y="14"/>
                    <a:pt x="93" y="14"/>
                    <a:pt x="93" y="14"/>
                  </a:cubicBezTo>
                  <a:cubicBezTo>
                    <a:pt x="17" y="14"/>
                    <a:pt x="17" y="14"/>
                    <a:pt x="17" y="14"/>
                  </a:cubicBezTo>
                  <a:cubicBezTo>
                    <a:pt x="17" y="23"/>
                    <a:pt x="17" y="23"/>
                    <a:pt x="17" y="23"/>
                  </a:cubicBezTo>
                  <a:lnTo>
                    <a:pt x="2" y="23"/>
                  </a:lnTo>
                  <a:close/>
                  <a:moveTo>
                    <a:pt x="4" y="110"/>
                  </a:moveTo>
                  <a:cubicBezTo>
                    <a:pt x="4" y="102"/>
                    <a:pt x="4" y="102"/>
                    <a:pt x="4" y="102"/>
                  </a:cubicBezTo>
                  <a:cubicBezTo>
                    <a:pt x="34" y="99"/>
                    <a:pt x="48" y="93"/>
                    <a:pt x="47" y="82"/>
                  </a:cubicBezTo>
                  <a:cubicBezTo>
                    <a:pt x="47" y="77"/>
                    <a:pt x="47" y="77"/>
                    <a:pt x="47" y="77"/>
                  </a:cubicBezTo>
                  <a:cubicBezTo>
                    <a:pt x="63" y="77"/>
                    <a:pt x="63" y="77"/>
                    <a:pt x="63" y="77"/>
                  </a:cubicBezTo>
                  <a:cubicBezTo>
                    <a:pt x="63" y="81"/>
                    <a:pt x="63" y="81"/>
                    <a:pt x="63" y="81"/>
                  </a:cubicBezTo>
                  <a:cubicBezTo>
                    <a:pt x="62" y="92"/>
                    <a:pt x="76" y="99"/>
                    <a:pt x="105" y="102"/>
                  </a:cubicBezTo>
                  <a:cubicBezTo>
                    <a:pt x="105" y="110"/>
                    <a:pt x="105" y="110"/>
                    <a:pt x="105" y="110"/>
                  </a:cubicBezTo>
                  <a:cubicBezTo>
                    <a:pt x="81" y="109"/>
                    <a:pt x="64" y="105"/>
                    <a:pt x="55" y="97"/>
                  </a:cubicBezTo>
                  <a:cubicBezTo>
                    <a:pt x="48" y="105"/>
                    <a:pt x="31" y="109"/>
                    <a:pt x="4" y="110"/>
                  </a:cubicBezTo>
                  <a:close/>
                  <a:moveTo>
                    <a:pt x="42" y="59"/>
                  </a:moveTo>
                  <a:cubicBezTo>
                    <a:pt x="40" y="62"/>
                    <a:pt x="37" y="64"/>
                    <a:pt x="34" y="66"/>
                  </a:cubicBezTo>
                  <a:cubicBezTo>
                    <a:pt x="75" y="66"/>
                    <a:pt x="75" y="66"/>
                    <a:pt x="75" y="66"/>
                  </a:cubicBezTo>
                  <a:cubicBezTo>
                    <a:pt x="72" y="64"/>
                    <a:pt x="69" y="62"/>
                    <a:pt x="67" y="59"/>
                  </a:cubicBezTo>
                  <a:lnTo>
                    <a:pt x="42" y="59"/>
                  </a:lnTo>
                  <a:close/>
                  <a:moveTo>
                    <a:pt x="44" y="31"/>
                  </a:moveTo>
                  <a:cubicBezTo>
                    <a:pt x="44" y="37"/>
                    <a:pt x="44" y="37"/>
                    <a:pt x="44" y="37"/>
                  </a:cubicBezTo>
                  <a:cubicBezTo>
                    <a:pt x="65" y="37"/>
                    <a:pt x="65" y="37"/>
                    <a:pt x="65" y="37"/>
                  </a:cubicBezTo>
                  <a:cubicBezTo>
                    <a:pt x="65" y="31"/>
                    <a:pt x="65" y="31"/>
                    <a:pt x="65" y="31"/>
                  </a:cubicBezTo>
                  <a:lnTo>
                    <a:pt x="44" y="31"/>
                  </a:lnTo>
                  <a:close/>
                  <a:moveTo>
                    <a:pt x="44" y="44"/>
                  </a:moveTo>
                  <a:cubicBezTo>
                    <a:pt x="44" y="51"/>
                    <a:pt x="44" y="51"/>
                    <a:pt x="44" y="51"/>
                  </a:cubicBezTo>
                  <a:cubicBezTo>
                    <a:pt x="65" y="51"/>
                    <a:pt x="65" y="51"/>
                    <a:pt x="65" y="51"/>
                  </a:cubicBezTo>
                  <a:cubicBezTo>
                    <a:pt x="65" y="44"/>
                    <a:pt x="65" y="44"/>
                    <a:pt x="65" y="44"/>
                  </a:cubicBezTo>
                  <a:lnTo>
                    <a:pt x="44" y="4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7"/>
            <p:cNvSpPr/>
            <p:nvPr/>
          </p:nvSpPr>
          <p:spPr bwMode="auto">
            <a:xfrm>
              <a:off x="1582" y="2626"/>
              <a:ext cx="73" cy="92"/>
            </a:xfrm>
            <a:custGeom>
              <a:avLst/>
              <a:gdLst>
                <a:gd name="T0" fmla="*/ 0 w 31"/>
                <a:gd name="T1" fmla="*/ 31 h 39"/>
                <a:gd name="T2" fmla="*/ 0 w 31"/>
                <a:gd name="T3" fmla="*/ 26 h 39"/>
                <a:gd name="T4" fmla="*/ 16 w 31"/>
                <a:gd name="T5" fmla="*/ 35 h 39"/>
                <a:gd name="T6" fmla="*/ 25 w 31"/>
                <a:gd name="T7" fmla="*/ 29 h 39"/>
                <a:gd name="T8" fmla="*/ 16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8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6" y="35"/>
                  </a:cubicBezTo>
                  <a:cubicBezTo>
                    <a:pt x="22" y="35"/>
                    <a:pt x="25" y="33"/>
                    <a:pt x="25" y="29"/>
                  </a:cubicBezTo>
                  <a:cubicBezTo>
                    <a:pt x="25" y="25"/>
                    <a:pt x="22" y="22"/>
                    <a:pt x="16" y="21"/>
                  </a:cubicBezTo>
                  <a:cubicBezTo>
                    <a:pt x="6" y="20"/>
                    <a:pt x="1" y="16"/>
                    <a:pt x="1" y="10"/>
                  </a:cubicBezTo>
                  <a:cubicBezTo>
                    <a:pt x="1" y="3"/>
                    <a:pt x="6" y="0"/>
                    <a:pt x="15" y="0"/>
                  </a:cubicBezTo>
                  <a:cubicBezTo>
                    <a:pt x="24" y="0"/>
                    <a:pt x="29" y="4"/>
                    <a:pt x="30" y="11"/>
                  </a:cubicBezTo>
                  <a:cubicBezTo>
                    <a:pt x="24" y="11"/>
                    <a:pt x="24" y="11"/>
                    <a:pt x="24" y="11"/>
                  </a:cubicBezTo>
                  <a:cubicBezTo>
                    <a:pt x="23" y="6"/>
                    <a:pt x="20" y="4"/>
                    <a:pt x="15" y="4"/>
                  </a:cubicBezTo>
                  <a:cubicBezTo>
                    <a:pt x="10" y="4"/>
                    <a:pt x="8" y="6"/>
                    <a:pt x="8" y="10"/>
                  </a:cubicBezTo>
                  <a:cubicBezTo>
                    <a:pt x="7" y="14"/>
                    <a:pt x="10" y="16"/>
                    <a:pt x="16" y="17"/>
                  </a:cubicBezTo>
                  <a:cubicBezTo>
                    <a:pt x="26" y="18"/>
                    <a:pt x="31" y="22"/>
                    <a:pt x="31" y="28"/>
                  </a:cubicBezTo>
                  <a:cubicBezTo>
                    <a:pt x="31" y="35"/>
                    <a:pt x="26" y="39"/>
                    <a:pt x="16" y="39"/>
                  </a:cubicBezTo>
                  <a:cubicBezTo>
                    <a:pt x="9" y="39"/>
                    <a:pt x="4" y="36"/>
                    <a:pt x="0" y="3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8"/>
            <p:cNvSpPr/>
            <p:nvPr/>
          </p:nvSpPr>
          <p:spPr bwMode="auto">
            <a:xfrm>
              <a:off x="1669" y="2626"/>
              <a:ext cx="76" cy="90"/>
            </a:xfrm>
            <a:custGeom>
              <a:avLst/>
              <a:gdLst>
                <a:gd name="T0" fmla="*/ 0 w 76"/>
                <a:gd name="T1" fmla="*/ 90 h 90"/>
                <a:gd name="T2" fmla="*/ 0 w 76"/>
                <a:gd name="T3" fmla="*/ 0 h 90"/>
                <a:gd name="T4" fmla="*/ 14 w 76"/>
                <a:gd name="T5" fmla="*/ 0 h 90"/>
                <a:gd name="T6" fmla="*/ 14 w 76"/>
                <a:gd name="T7" fmla="*/ 40 h 90"/>
                <a:gd name="T8" fmla="*/ 62 w 76"/>
                <a:gd name="T9" fmla="*/ 40 h 90"/>
                <a:gd name="T10" fmla="*/ 62 w 76"/>
                <a:gd name="T11" fmla="*/ 0 h 90"/>
                <a:gd name="T12" fmla="*/ 76 w 76"/>
                <a:gd name="T13" fmla="*/ 0 h 90"/>
                <a:gd name="T14" fmla="*/ 76 w 76"/>
                <a:gd name="T15" fmla="*/ 90 h 90"/>
                <a:gd name="T16" fmla="*/ 62 w 76"/>
                <a:gd name="T17" fmla="*/ 90 h 90"/>
                <a:gd name="T18" fmla="*/ 62 w 76"/>
                <a:gd name="T19" fmla="*/ 49 h 90"/>
                <a:gd name="T20" fmla="*/ 14 w 76"/>
                <a:gd name="T21" fmla="*/ 49 h 90"/>
                <a:gd name="T22" fmla="*/ 14 w 76"/>
                <a:gd name="T23" fmla="*/ 90 h 90"/>
                <a:gd name="T24" fmla="*/ 0 w 76"/>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0">
                  <a:moveTo>
                    <a:pt x="0" y="90"/>
                  </a:moveTo>
                  <a:lnTo>
                    <a:pt x="0" y="0"/>
                  </a:lnTo>
                  <a:lnTo>
                    <a:pt x="14" y="0"/>
                  </a:lnTo>
                  <a:lnTo>
                    <a:pt x="14" y="40"/>
                  </a:lnTo>
                  <a:lnTo>
                    <a:pt x="62" y="40"/>
                  </a:lnTo>
                  <a:lnTo>
                    <a:pt x="62" y="0"/>
                  </a:lnTo>
                  <a:lnTo>
                    <a:pt x="76" y="0"/>
                  </a:lnTo>
                  <a:lnTo>
                    <a:pt x="76" y="90"/>
                  </a:lnTo>
                  <a:lnTo>
                    <a:pt x="62" y="90"/>
                  </a:lnTo>
                  <a:lnTo>
                    <a:pt x="62" y="49"/>
                  </a:lnTo>
                  <a:lnTo>
                    <a:pt x="14" y="49"/>
                  </a:lnTo>
                  <a:lnTo>
                    <a:pt x="14"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9"/>
            <p:cNvSpPr/>
            <p:nvPr/>
          </p:nvSpPr>
          <p:spPr bwMode="auto">
            <a:xfrm>
              <a:off x="1759"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6 w 69"/>
                <a:gd name="T13" fmla="*/ 40 h 90"/>
                <a:gd name="T14" fmla="*/ 66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6" y="40"/>
                  </a:lnTo>
                  <a:lnTo>
                    <a:pt x="66" y="49"/>
                  </a:lnTo>
                  <a:lnTo>
                    <a:pt x="14" y="49"/>
                  </a:lnTo>
                  <a:lnTo>
                    <a:pt x="14" y="82"/>
                  </a:lnTo>
                  <a:lnTo>
                    <a:pt x="69" y="82"/>
                  </a:lnTo>
                  <a:lnTo>
                    <a:pt x="69"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0"/>
            <p:cNvSpPr/>
            <p:nvPr/>
          </p:nvSpPr>
          <p:spPr bwMode="auto">
            <a:xfrm>
              <a:off x="1839" y="2626"/>
              <a:ext cx="76" cy="90"/>
            </a:xfrm>
            <a:custGeom>
              <a:avLst/>
              <a:gdLst>
                <a:gd name="T0" fmla="*/ 0 w 76"/>
                <a:gd name="T1" fmla="*/ 90 h 90"/>
                <a:gd name="T2" fmla="*/ 0 w 76"/>
                <a:gd name="T3" fmla="*/ 0 h 90"/>
                <a:gd name="T4" fmla="*/ 15 w 76"/>
                <a:gd name="T5" fmla="*/ 0 h 90"/>
                <a:gd name="T6" fmla="*/ 62 w 76"/>
                <a:gd name="T7" fmla="*/ 71 h 90"/>
                <a:gd name="T8" fmla="*/ 62 w 76"/>
                <a:gd name="T9" fmla="*/ 0 h 90"/>
                <a:gd name="T10" fmla="*/ 76 w 76"/>
                <a:gd name="T11" fmla="*/ 0 h 90"/>
                <a:gd name="T12" fmla="*/ 76 w 76"/>
                <a:gd name="T13" fmla="*/ 90 h 90"/>
                <a:gd name="T14" fmla="*/ 62 w 76"/>
                <a:gd name="T15" fmla="*/ 90 h 90"/>
                <a:gd name="T16" fmla="*/ 15 w 76"/>
                <a:gd name="T17" fmla="*/ 21 h 90"/>
                <a:gd name="T18" fmla="*/ 15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0"/>
                  </a:lnTo>
                  <a:lnTo>
                    <a:pt x="15" y="0"/>
                  </a:lnTo>
                  <a:lnTo>
                    <a:pt x="62" y="71"/>
                  </a:lnTo>
                  <a:lnTo>
                    <a:pt x="62" y="0"/>
                  </a:lnTo>
                  <a:lnTo>
                    <a:pt x="76" y="0"/>
                  </a:lnTo>
                  <a:lnTo>
                    <a:pt x="76" y="90"/>
                  </a:lnTo>
                  <a:lnTo>
                    <a:pt x="62" y="90"/>
                  </a:lnTo>
                  <a:lnTo>
                    <a:pt x="15" y="21"/>
                  </a:lnTo>
                  <a:lnTo>
                    <a:pt x="15"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51"/>
            <p:cNvSpPr/>
            <p:nvPr/>
          </p:nvSpPr>
          <p:spPr bwMode="auto">
            <a:xfrm>
              <a:off x="1924" y="2626"/>
              <a:ext cx="88" cy="90"/>
            </a:xfrm>
            <a:custGeom>
              <a:avLst/>
              <a:gdLst>
                <a:gd name="T0" fmla="*/ 36 w 88"/>
                <a:gd name="T1" fmla="*/ 90 h 90"/>
                <a:gd name="T2" fmla="*/ 36 w 88"/>
                <a:gd name="T3" fmla="*/ 54 h 90"/>
                <a:gd name="T4" fmla="*/ 0 w 88"/>
                <a:gd name="T5" fmla="*/ 0 h 90"/>
                <a:gd name="T6" fmla="*/ 17 w 88"/>
                <a:gd name="T7" fmla="*/ 0 h 90"/>
                <a:gd name="T8" fmla="*/ 45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5" y="42"/>
                  </a:lnTo>
                  <a:lnTo>
                    <a:pt x="71" y="0"/>
                  </a:lnTo>
                  <a:lnTo>
                    <a:pt x="88" y="0"/>
                  </a:lnTo>
                  <a:lnTo>
                    <a:pt x="50" y="54"/>
                  </a:lnTo>
                  <a:lnTo>
                    <a:pt x="50" y="90"/>
                  </a:lnTo>
                  <a:lnTo>
                    <a:pt x="36"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52"/>
            <p:cNvSpPr>
              <a:spLocks noEditPoints="1"/>
            </p:cNvSpPr>
            <p:nvPr/>
          </p:nvSpPr>
          <p:spPr bwMode="auto">
            <a:xfrm>
              <a:off x="2014" y="2626"/>
              <a:ext cx="90" cy="90"/>
            </a:xfrm>
            <a:custGeom>
              <a:avLst/>
              <a:gdLst>
                <a:gd name="T0" fmla="*/ 0 w 90"/>
                <a:gd name="T1" fmla="*/ 90 h 90"/>
                <a:gd name="T2" fmla="*/ 36 w 90"/>
                <a:gd name="T3" fmla="*/ 0 h 90"/>
                <a:gd name="T4" fmla="*/ 55 w 90"/>
                <a:gd name="T5" fmla="*/ 0 h 90"/>
                <a:gd name="T6" fmla="*/ 90 w 90"/>
                <a:gd name="T7" fmla="*/ 90 h 90"/>
                <a:gd name="T8" fmla="*/ 73 w 90"/>
                <a:gd name="T9" fmla="*/ 90 h 90"/>
                <a:gd name="T10" fmla="*/ 64 w 90"/>
                <a:gd name="T11" fmla="*/ 66 h 90"/>
                <a:gd name="T12" fmla="*/ 26 w 90"/>
                <a:gd name="T13" fmla="*/ 66 h 90"/>
                <a:gd name="T14" fmla="*/ 14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5" y="0"/>
                  </a:lnTo>
                  <a:lnTo>
                    <a:pt x="90" y="90"/>
                  </a:lnTo>
                  <a:lnTo>
                    <a:pt x="73" y="90"/>
                  </a:lnTo>
                  <a:lnTo>
                    <a:pt x="64" y="66"/>
                  </a:lnTo>
                  <a:lnTo>
                    <a:pt x="26" y="66"/>
                  </a:lnTo>
                  <a:lnTo>
                    <a:pt x="14" y="90"/>
                  </a:lnTo>
                  <a:lnTo>
                    <a:pt x="0" y="90"/>
                  </a:lnTo>
                  <a:close/>
                  <a:moveTo>
                    <a:pt x="45" y="14"/>
                  </a:moveTo>
                  <a:lnTo>
                    <a:pt x="29" y="56"/>
                  </a:lnTo>
                  <a:lnTo>
                    <a:pt x="62" y="56"/>
                  </a:lnTo>
                  <a:lnTo>
                    <a:pt x="45" y="1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3"/>
            <p:cNvSpPr/>
            <p:nvPr/>
          </p:nvSpPr>
          <p:spPr bwMode="auto">
            <a:xfrm>
              <a:off x="2111" y="2626"/>
              <a:ext cx="78" cy="90"/>
            </a:xfrm>
            <a:custGeom>
              <a:avLst/>
              <a:gdLst>
                <a:gd name="T0" fmla="*/ 0 w 78"/>
                <a:gd name="T1" fmla="*/ 90 h 90"/>
                <a:gd name="T2" fmla="*/ 0 w 78"/>
                <a:gd name="T3" fmla="*/ 0 h 90"/>
                <a:gd name="T4" fmla="*/ 14 w 78"/>
                <a:gd name="T5" fmla="*/ 0 h 90"/>
                <a:gd name="T6" fmla="*/ 61 w 78"/>
                <a:gd name="T7" fmla="*/ 71 h 90"/>
                <a:gd name="T8" fmla="*/ 61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1" y="71"/>
                  </a:lnTo>
                  <a:lnTo>
                    <a:pt x="61" y="0"/>
                  </a:lnTo>
                  <a:lnTo>
                    <a:pt x="78" y="0"/>
                  </a:lnTo>
                  <a:lnTo>
                    <a:pt x="78" y="90"/>
                  </a:lnTo>
                  <a:lnTo>
                    <a:pt x="64" y="90"/>
                  </a:lnTo>
                  <a:lnTo>
                    <a:pt x="14" y="21"/>
                  </a:lnTo>
                  <a:lnTo>
                    <a:pt x="14"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4"/>
            <p:cNvSpPr/>
            <p:nvPr/>
          </p:nvSpPr>
          <p:spPr bwMode="auto">
            <a:xfrm>
              <a:off x="2201" y="2626"/>
              <a:ext cx="85" cy="92"/>
            </a:xfrm>
            <a:custGeom>
              <a:avLst/>
              <a:gdLst>
                <a:gd name="T0" fmla="*/ 36 w 36"/>
                <a:gd name="T1" fmla="*/ 11 h 39"/>
                <a:gd name="T2" fmla="*/ 29 w 36"/>
                <a:gd name="T3" fmla="*/ 11 h 39"/>
                <a:gd name="T4" fmla="*/ 19 w 36"/>
                <a:gd name="T5" fmla="*/ 4 h 39"/>
                <a:gd name="T6" fmla="*/ 6 w 36"/>
                <a:gd name="T7" fmla="*/ 20 h 39"/>
                <a:gd name="T8" fmla="*/ 19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19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29" y="11"/>
                    <a:pt x="29" y="11"/>
                    <a:pt x="29" y="11"/>
                  </a:cubicBezTo>
                  <a:cubicBezTo>
                    <a:pt x="28" y="6"/>
                    <a:pt x="24" y="4"/>
                    <a:pt x="19" y="4"/>
                  </a:cubicBezTo>
                  <a:cubicBezTo>
                    <a:pt x="11" y="4"/>
                    <a:pt x="7" y="10"/>
                    <a:pt x="6" y="20"/>
                  </a:cubicBezTo>
                  <a:cubicBezTo>
                    <a:pt x="7" y="29"/>
                    <a:pt x="11" y="35"/>
                    <a:pt x="19" y="35"/>
                  </a:cubicBezTo>
                  <a:cubicBezTo>
                    <a:pt x="24"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7" y="39"/>
                    <a:pt x="19" y="39"/>
                  </a:cubicBezTo>
                  <a:cubicBezTo>
                    <a:pt x="7" y="39"/>
                    <a:pt x="0" y="32"/>
                    <a:pt x="0" y="20"/>
                  </a:cubicBezTo>
                  <a:cubicBezTo>
                    <a:pt x="1" y="7"/>
                    <a:pt x="7" y="0"/>
                    <a:pt x="19" y="0"/>
                  </a:cubicBezTo>
                  <a:cubicBezTo>
                    <a:pt x="28" y="0"/>
                    <a:pt x="33" y="4"/>
                    <a:pt x="36" y="1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5"/>
            <p:cNvSpPr/>
            <p:nvPr/>
          </p:nvSpPr>
          <p:spPr bwMode="auto">
            <a:xfrm>
              <a:off x="2295" y="2626"/>
              <a:ext cx="76" cy="90"/>
            </a:xfrm>
            <a:custGeom>
              <a:avLst/>
              <a:gdLst>
                <a:gd name="T0" fmla="*/ 0 w 76"/>
                <a:gd name="T1" fmla="*/ 90 h 90"/>
                <a:gd name="T2" fmla="*/ 0 w 76"/>
                <a:gd name="T3" fmla="*/ 82 h 90"/>
                <a:gd name="T4" fmla="*/ 57 w 76"/>
                <a:gd name="T5" fmla="*/ 9 h 90"/>
                <a:gd name="T6" fmla="*/ 3 w 76"/>
                <a:gd name="T7" fmla="*/ 9 h 90"/>
                <a:gd name="T8" fmla="*/ 3 w 76"/>
                <a:gd name="T9" fmla="*/ 0 h 90"/>
                <a:gd name="T10" fmla="*/ 76 w 76"/>
                <a:gd name="T11" fmla="*/ 0 h 90"/>
                <a:gd name="T12" fmla="*/ 76 w 76"/>
                <a:gd name="T13" fmla="*/ 9 h 90"/>
                <a:gd name="T14" fmla="*/ 17 w 76"/>
                <a:gd name="T15" fmla="*/ 82 h 90"/>
                <a:gd name="T16" fmla="*/ 76 w 76"/>
                <a:gd name="T17" fmla="*/ 82 h 90"/>
                <a:gd name="T18" fmla="*/ 76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82"/>
                  </a:lnTo>
                  <a:lnTo>
                    <a:pt x="57" y="9"/>
                  </a:lnTo>
                  <a:lnTo>
                    <a:pt x="3" y="9"/>
                  </a:lnTo>
                  <a:lnTo>
                    <a:pt x="3" y="0"/>
                  </a:lnTo>
                  <a:lnTo>
                    <a:pt x="76" y="0"/>
                  </a:lnTo>
                  <a:lnTo>
                    <a:pt x="76" y="9"/>
                  </a:lnTo>
                  <a:lnTo>
                    <a:pt x="17" y="82"/>
                  </a:lnTo>
                  <a:lnTo>
                    <a:pt x="76" y="82"/>
                  </a:lnTo>
                  <a:lnTo>
                    <a:pt x="76"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6"/>
            <p:cNvSpPr/>
            <p:nvPr/>
          </p:nvSpPr>
          <p:spPr bwMode="auto">
            <a:xfrm>
              <a:off x="2383" y="2626"/>
              <a:ext cx="78" cy="90"/>
            </a:xfrm>
            <a:custGeom>
              <a:avLst/>
              <a:gdLst>
                <a:gd name="T0" fmla="*/ 0 w 78"/>
                <a:gd name="T1" fmla="*/ 90 h 90"/>
                <a:gd name="T2" fmla="*/ 0 w 78"/>
                <a:gd name="T3" fmla="*/ 0 h 90"/>
                <a:gd name="T4" fmla="*/ 16 w 78"/>
                <a:gd name="T5" fmla="*/ 0 h 90"/>
                <a:gd name="T6" fmla="*/ 16 w 78"/>
                <a:gd name="T7" fmla="*/ 40 h 90"/>
                <a:gd name="T8" fmla="*/ 61 w 78"/>
                <a:gd name="T9" fmla="*/ 40 h 90"/>
                <a:gd name="T10" fmla="*/ 61 w 78"/>
                <a:gd name="T11" fmla="*/ 0 h 90"/>
                <a:gd name="T12" fmla="*/ 78 w 78"/>
                <a:gd name="T13" fmla="*/ 0 h 90"/>
                <a:gd name="T14" fmla="*/ 78 w 78"/>
                <a:gd name="T15" fmla="*/ 90 h 90"/>
                <a:gd name="T16" fmla="*/ 61 w 78"/>
                <a:gd name="T17" fmla="*/ 90 h 90"/>
                <a:gd name="T18" fmla="*/ 61 w 78"/>
                <a:gd name="T19" fmla="*/ 49 h 90"/>
                <a:gd name="T20" fmla="*/ 16 w 78"/>
                <a:gd name="T21" fmla="*/ 49 h 90"/>
                <a:gd name="T22" fmla="*/ 16 w 78"/>
                <a:gd name="T23" fmla="*/ 90 h 90"/>
                <a:gd name="T24" fmla="*/ 0 w 7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0">
                  <a:moveTo>
                    <a:pt x="0" y="90"/>
                  </a:moveTo>
                  <a:lnTo>
                    <a:pt x="0" y="0"/>
                  </a:lnTo>
                  <a:lnTo>
                    <a:pt x="16" y="0"/>
                  </a:lnTo>
                  <a:lnTo>
                    <a:pt x="16" y="40"/>
                  </a:lnTo>
                  <a:lnTo>
                    <a:pt x="61" y="40"/>
                  </a:lnTo>
                  <a:lnTo>
                    <a:pt x="61" y="0"/>
                  </a:lnTo>
                  <a:lnTo>
                    <a:pt x="78" y="0"/>
                  </a:lnTo>
                  <a:lnTo>
                    <a:pt x="78" y="90"/>
                  </a:lnTo>
                  <a:lnTo>
                    <a:pt x="61" y="90"/>
                  </a:lnTo>
                  <a:lnTo>
                    <a:pt x="61" y="49"/>
                  </a:lnTo>
                  <a:lnTo>
                    <a:pt x="16" y="49"/>
                  </a:lnTo>
                  <a:lnTo>
                    <a:pt x="16"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7"/>
            <p:cNvSpPr>
              <a:spLocks noChangeArrowheads="1"/>
            </p:cNvSpPr>
            <p:nvPr/>
          </p:nvSpPr>
          <p:spPr bwMode="auto">
            <a:xfrm>
              <a:off x="2475" y="2626"/>
              <a:ext cx="14" cy="9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8"/>
            <p:cNvSpPr/>
            <p:nvPr/>
          </p:nvSpPr>
          <p:spPr bwMode="auto">
            <a:xfrm>
              <a:off x="2498" y="2626"/>
              <a:ext cx="88" cy="90"/>
            </a:xfrm>
            <a:custGeom>
              <a:avLst/>
              <a:gdLst>
                <a:gd name="T0" fmla="*/ 36 w 88"/>
                <a:gd name="T1" fmla="*/ 90 h 90"/>
                <a:gd name="T2" fmla="*/ 36 w 88"/>
                <a:gd name="T3" fmla="*/ 54 h 90"/>
                <a:gd name="T4" fmla="*/ 0 w 88"/>
                <a:gd name="T5" fmla="*/ 0 h 90"/>
                <a:gd name="T6" fmla="*/ 17 w 88"/>
                <a:gd name="T7" fmla="*/ 0 h 90"/>
                <a:gd name="T8" fmla="*/ 43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3" y="42"/>
                  </a:lnTo>
                  <a:lnTo>
                    <a:pt x="71" y="0"/>
                  </a:lnTo>
                  <a:lnTo>
                    <a:pt x="88" y="0"/>
                  </a:lnTo>
                  <a:lnTo>
                    <a:pt x="50" y="54"/>
                  </a:lnTo>
                  <a:lnTo>
                    <a:pt x="50" y="90"/>
                  </a:lnTo>
                  <a:lnTo>
                    <a:pt x="36"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9"/>
            <p:cNvSpPr/>
            <p:nvPr/>
          </p:nvSpPr>
          <p:spPr bwMode="auto">
            <a:xfrm>
              <a:off x="2593" y="2626"/>
              <a:ext cx="68" cy="90"/>
            </a:xfrm>
            <a:custGeom>
              <a:avLst/>
              <a:gdLst>
                <a:gd name="T0" fmla="*/ 0 w 68"/>
                <a:gd name="T1" fmla="*/ 90 h 90"/>
                <a:gd name="T2" fmla="*/ 0 w 68"/>
                <a:gd name="T3" fmla="*/ 0 h 90"/>
                <a:gd name="T4" fmla="*/ 68 w 68"/>
                <a:gd name="T5" fmla="*/ 0 h 90"/>
                <a:gd name="T6" fmla="*/ 68 w 68"/>
                <a:gd name="T7" fmla="*/ 9 h 90"/>
                <a:gd name="T8" fmla="*/ 14 w 68"/>
                <a:gd name="T9" fmla="*/ 9 h 90"/>
                <a:gd name="T10" fmla="*/ 14 w 68"/>
                <a:gd name="T11" fmla="*/ 40 h 90"/>
                <a:gd name="T12" fmla="*/ 66 w 68"/>
                <a:gd name="T13" fmla="*/ 40 h 90"/>
                <a:gd name="T14" fmla="*/ 66 w 68"/>
                <a:gd name="T15" fmla="*/ 49 h 90"/>
                <a:gd name="T16" fmla="*/ 14 w 68"/>
                <a:gd name="T17" fmla="*/ 49 h 90"/>
                <a:gd name="T18" fmla="*/ 14 w 68"/>
                <a:gd name="T19" fmla="*/ 82 h 90"/>
                <a:gd name="T20" fmla="*/ 68 w 68"/>
                <a:gd name="T21" fmla="*/ 82 h 90"/>
                <a:gd name="T22" fmla="*/ 68 w 68"/>
                <a:gd name="T23" fmla="*/ 90 h 90"/>
                <a:gd name="T24" fmla="*/ 0 w 6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90">
                  <a:moveTo>
                    <a:pt x="0" y="90"/>
                  </a:moveTo>
                  <a:lnTo>
                    <a:pt x="0" y="0"/>
                  </a:lnTo>
                  <a:lnTo>
                    <a:pt x="68" y="0"/>
                  </a:lnTo>
                  <a:lnTo>
                    <a:pt x="68" y="9"/>
                  </a:lnTo>
                  <a:lnTo>
                    <a:pt x="14" y="9"/>
                  </a:lnTo>
                  <a:lnTo>
                    <a:pt x="14" y="40"/>
                  </a:lnTo>
                  <a:lnTo>
                    <a:pt x="66" y="40"/>
                  </a:lnTo>
                  <a:lnTo>
                    <a:pt x="66" y="49"/>
                  </a:lnTo>
                  <a:lnTo>
                    <a:pt x="14" y="49"/>
                  </a:lnTo>
                  <a:lnTo>
                    <a:pt x="14" y="82"/>
                  </a:lnTo>
                  <a:lnTo>
                    <a:pt x="68" y="82"/>
                  </a:lnTo>
                  <a:lnTo>
                    <a:pt x="68"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60"/>
            <p:cNvSpPr/>
            <p:nvPr/>
          </p:nvSpPr>
          <p:spPr bwMode="auto">
            <a:xfrm>
              <a:off x="2669" y="2626"/>
              <a:ext cx="87" cy="90"/>
            </a:xfrm>
            <a:custGeom>
              <a:avLst/>
              <a:gdLst>
                <a:gd name="T0" fmla="*/ 35 w 87"/>
                <a:gd name="T1" fmla="*/ 90 h 90"/>
                <a:gd name="T2" fmla="*/ 35 w 87"/>
                <a:gd name="T3" fmla="*/ 54 h 90"/>
                <a:gd name="T4" fmla="*/ 0 w 87"/>
                <a:gd name="T5" fmla="*/ 0 h 90"/>
                <a:gd name="T6" fmla="*/ 16 w 87"/>
                <a:gd name="T7" fmla="*/ 0 h 90"/>
                <a:gd name="T8" fmla="*/ 42 w 87"/>
                <a:gd name="T9" fmla="*/ 42 h 90"/>
                <a:gd name="T10" fmla="*/ 70 w 87"/>
                <a:gd name="T11" fmla="*/ 0 h 90"/>
                <a:gd name="T12" fmla="*/ 87 w 87"/>
                <a:gd name="T13" fmla="*/ 0 h 90"/>
                <a:gd name="T14" fmla="*/ 49 w 87"/>
                <a:gd name="T15" fmla="*/ 54 h 90"/>
                <a:gd name="T16" fmla="*/ 49 w 87"/>
                <a:gd name="T17" fmla="*/ 90 h 90"/>
                <a:gd name="T18" fmla="*/ 35 w 87"/>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90">
                  <a:moveTo>
                    <a:pt x="35" y="90"/>
                  </a:moveTo>
                  <a:lnTo>
                    <a:pt x="35" y="54"/>
                  </a:lnTo>
                  <a:lnTo>
                    <a:pt x="0" y="0"/>
                  </a:lnTo>
                  <a:lnTo>
                    <a:pt x="16" y="0"/>
                  </a:lnTo>
                  <a:lnTo>
                    <a:pt x="42" y="42"/>
                  </a:lnTo>
                  <a:lnTo>
                    <a:pt x="70" y="0"/>
                  </a:lnTo>
                  <a:lnTo>
                    <a:pt x="87" y="0"/>
                  </a:lnTo>
                  <a:lnTo>
                    <a:pt x="49" y="54"/>
                  </a:lnTo>
                  <a:lnTo>
                    <a:pt x="49" y="90"/>
                  </a:lnTo>
                  <a:lnTo>
                    <a:pt x="35"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61"/>
            <p:cNvSpPr/>
            <p:nvPr/>
          </p:nvSpPr>
          <p:spPr bwMode="auto">
            <a:xfrm>
              <a:off x="2763" y="2626"/>
              <a:ext cx="80" cy="94"/>
            </a:xfrm>
            <a:custGeom>
              <a:avLst/>
              <a:gdLst>
                <a:gd name="T0" fmla="*/ 1 w 34"/>
                <a:gd name="T1" fmla="*/ 22 h 40"/>
                <a:gd name="T2" fmla="*/ 1 w 34"/>
                <a:gd name="T3" fmla="*/ 0 h 40"/>
                <a:gd name="T4" fmla="*/ 7 w 34"/>
                <a:gd name="T5" fmla="*/ 0 h 40"/>
                <a:gd name="T6" fmla="*/ 7 w 34"/>
                <a:gd name="T7" fmla="*/ 24 h 40"/>
                <a:gd name="T8" fmla="*/ 17 w 34"/>
                <a:gd name="T9" fmla="*/ 35 h 40"/>
                <a:gd name="T10" fmla="*/ 27 w 34"/>
                <a:gd name="T11" fmla="*/ 24 h 40"/>
                <a:gd name="T12" fmla="*/ 27 w 34"/>
                <a:gd name="T13" fmla="*/ 0 h 40"/>
                <a:gd name="T14" fmla="*/ 33 w 34"/>
                <a:gd name="T15" fmla="*/ 0 h 40"/>
                <a:gd name="T16" fmla="*/ 33 w 34"/>
                <a:gd name="T17" fmla="*/ 22 h 40"/>
                <a:gd name="T18" fmla="*/ 17 w 34"/>
                <a:gd name="T19" fmla="*/ 39 h 40"/>
                <a:gd name="T20" fmla="*/ 1 w 34"/>
                <a:gd name="T2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0">
                  <a:moveTo>
                    <a:pt x="1" y="22"/>
                  </a:moveTo>
                  <a:cubicBezTo>
                    <a:pt x="1" y="0"/>
                    <a:pt x="1" y="0"/>
                    <a:pt x="1" y="0"/>
                  </a:cubicBezTo>
                  <a:cubicBezTo>
                    <a:pt x="7" y="0"/>
                    <a:pt x="7" y="0"/>
                    <a:pt x="7" y="0"/>
                  </a:cubicBezTo>
                  <a:cubicBezTo>
                    <a:pt x="7" y="24"/>
                    <a:pt x="7" y="24"/>
                    <a:pt x="7" y="24"/>
                  </a:cubicBezTo>
                  <a:cubicBezTo>
                    <a:pt x="7" y="32"/>
                    <a:pt x="10" y="35"/>
                    <a:pt x="17" y="35"/>
                  </a:cubicBezTo>
                  <a:cubicBezTo>
                    <a:pt x="24" y="36"/>
                    <a:pt x="27" y="32"/>
                    <a:pt x="27" y="24"/>
                  </a:cubicBezTo>
                  <a:cubicBezTo>
                    <a:pt x="27" y="0"/>
                    <a:pt x="27" y="0"/>
                    <a:pt x="27" y="0"/>
                  </a:cubicBezTo>
                  <a:cubicBezTo>
                    <a:pt x="33" y="0"/>
                    <a:pt x="33" y="0"/>
                    <a:pt x="33" y="0"/>
                  </a:cubicBezTo>
                  <a:cubicBezTo>
                    <a:pt x="33" y="22"/>
                    <a:pt x="33" y="22"/>
                    <a:pt x="33" y="22"/>
                  </a:cubicBezTo>
                  <a:cubicBezTo>
                    <a:pt x="34" y="34"/>
                    <a:pt x="28" y="40"/>
                    <a:pt x="17" y="39"/>
                  </a:cubicBezTo>
                  <a:cubicBezTo>
                    <a:pt x="6" y="39"/>
                    <a:pt x="0" y="34"/>
                    <a:pt x="1" y="2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62"/>
            <p:cNvSpPr>
              <a:spLocks noEditPoints="1"/>
            </p:cNvSpPr>
            <p:nvPr/>
          </p:nvSpPr>
          <p:spPr bwMode="auto">
            <a:xfrm>
              <a:off x="2848" y="2626"/>
              <a:ext cx="90" cy="90"/>
            </a:xfrm>
            <a:custGeom>
              <a:avLst/>
              <a:gdLst>
                <a:gd name="T0" fmla="*/ 0 w 90"/>
                <a:gd name="T1" fmla="*/ 90 h 90"/>
                <a:gd name="T2" fmla="*/ 35 w 90"/>
                <a:gd name="T3" fmla="*/ 0 h 90"/>
                <a:gd name="T4" fmla="*/ 54 w 90"/>
                <a:gd name="T5" fmla="*/ 0 h 90"/>
                <a:gd name="T6" fmla="*/ 90 w 90"/>
                <a:gd name="T7" fmla="*/ 90 h 90"/>
                <a:gd name="T8" fmla="*/ 73 w 90"/>
                <a:gd name="T9" fmla="*/ 90 h 90"/>
                <a:gd name="T10" fmla="*/ 64 w 90"/>
                <a:gd name="T11" fmla="*/ 66 h 90"/>
                <a:gd name="T12" fmla="*/ 26 w 90"/>
                <a:gd name="T13" fmla="*/ 66 h 90"/>
                <a:gd name="T14" fmla="*/ 17 w 90"/>
                <a:gd name="T15" fmla="*/ 90 h 90"/>
                <a:gd name="T16" fmla="*/ 0 w 90"/>
                <a:gd name="T17" fmla="*/ 90 h 90"/>
                <a:gd name="T18" fmla="*/ 45 w 90"/>
                <a:gd name="T19" fmla="*/ 14 h 90"/>
                <a:gd name="T20" fmla="*/ 28 w 90"/>
                <a:gd name="T21" fmla="*/ 56 h 90"/>
                <a:gd name="T22" fmla="*/ 61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0"/>
                  </a:lnTo>
                  <a:lnTo>
                    <a:pt x="54" y="0"/>
                  </a:lnTo>
                  <a:lnTo>
                    <a:pt x="90" y="90"/>
                  </a:lnTo>
                  <a:lnTo>
                    <a:pt x="73" y="90"/>
                  </a:lnTo>
                  <a:lnTo>
                    <a:pt x="64" y="66"/>
                  </a:lnTo>
                  <a:lnTo>
                    <a:pt x="26" y="66"/>
                  </a:lnTo>
                  <a:lnTo>
                    <a:pt x="17" y="90"/>
                  </a:lnTo>
                  <a:lnTo>
                    <a:pt x="0" y="90"/>
                  </a:lnTo>
                  <a:close/>
                  <a:moveTo>
                    <a:pt x="45" y="14"/>
                  </a:moveTo>
                  <a:lnTo>
                    <a:pt x="28" y="56"/>
                  </a:lnTo>
                  <a:lnTo>
                    <a:pt x="61" y="56"/>
                  </a:lnTo>
                  <a:lnTo>
                    <a:pt x="45" y="1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63"/>
            <p:cNvSpPr/>
            <p:nvPr/>
          </p:nvSpPr>
          <p:spPr bwMode="auto">
            <a:xfrm>
              <a:off x="2945" y="2626"/>
              <a:ext cx="78" cy="90"/>
            </a:xfrm>
            <a:custGeom>
              <a:avLst/>
              <a:gdLst>
                <a:gd name="T0" fmla="*/ 0 w 78"/>
                <a:gd name="T1" fmla="*/ 90 h 90"/>
                <a:gd name="T2" fmla="*/ 0 w 78"/>
                <a:gd name="T3" fmla="*/ 0 h 90"/>
                <a:gd name="T4" fmla="*/ 16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6 w 78"/>
                <a:gd name="T17" fmla="*/ 21 h 90"/>
                <a:gd name="T18" fmla="*/ 16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6" y="0"/>
                  </a:lnTo>
                  <a:lnTo>
                    <a:pt x="64" y="71"/>
                  </a:lnTo>
                  <a:lnTo>
                    <a:pt x="64" y="0"/>
                  </a:lnTo>
                  <a:lnTo>
                    <a:pt x="78" y="0"/>
                  </a:lnTo>
                  <a:lnTo>
                    <a:pt x="78" y="90"/>
                  </a:lnTo>
                  <a:lnTo>
                    <a:pt x="64" y="90"/>
                  </a:lnTo>
                  <a:lnTo>
                    <a:pt x="16" y="21"/>
                  </a:lnTo>
                  <a:lnTo>
                    <a:pt x="16"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4"/>
            <p:cNvSpPr/>
            <p:nvPr/>
          </p:nvSpPr>
          <p:spPr bwMode="auto">
            <a:xfrm>
              <a:off x="3030" y="2626"/>
              <a:ext cx="90" cy="90"/>
            </a:xfrm>
            <a:custGeom>
              <a:avLst/>
              <a:gdLst>
                <a:gd name="T0" fmla="*/ 0 w 90"/>
                <a:gd name="T1" fmla="*/ 90 h 90"/>
                <a:gd name="T2" fmla="*/ 35 w 90"/>
                <a:gd name="T3" fmla="*/ 45 h 90"/>
                <a:gd name="T4" fmla="*/ 2 w 90"/>
                <a:gd name="T5" fmla="*/ 0 h 90"/>
                <a:gd name="T6" fmla="*/ 21 w 90"/>
                <a:gd name="T7" fmla="*/ 0 h 90"/>
                <a:gd name="T8" fmla="*/ 45 w 90"/>
                <a:gd name="T9" fmla="*/ 35 h 90"/>
                <a:gd name="T10" fmla="*/ 68 w 90"/>
                <a:gd name="T11" fmla="*/ 0 h 90"/>
                <a:gd name="T12" fmla="*/ 85 w 90"/>
                <a:gd name="T13" fmla="*/ 0 h 90"/>
                <a:gd name="T14" fmla="*/ 54 w 90"/>
                <a:gd name="T15" fmla="*/ 45 h 90"/>
                <a:gd name="T16" fmla="*/ 90 w 90"/>
                <a:gd name="T17" fmla="*/ 90 h 90"/>
                <a:gd name="T18" fmla="*/ 71 w 90"/>
                <a:gd name="T19" fmla="*/ 90 h 90"/>
                <a:gd name="T20" fmla="*/ 45 w 90"/>
                <a:gd name="T21" fmla="*/ 54 h 90"/>
                <a:gd name="T22" fmla="*/ 19 w 90"/>
                <a:gd name="T23" fmla="*/ 90 h 90"/>
                <a:gd name="T24" fmla="*/ 0 w 90"/>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45"/>
                  </a:lnTo>
                  <a:lnTo>
                    <a:pt x="2" y="0"/>
                  </a:lnTo>
                  <a:lnTo>
                    <a:pt x="21" y="0"/>
                  </a:lnTo>
                  <a:lnTo>
                    <a:pt x="45" y="35"/>
                  </a:lnTo>
                  <a:lnTo>
                    <a:pt x="68" y="0"/>
                  </a:lnTo>
                  <a:lnTo>
                    <a:pt x="85" y="0"/>
                  </a:lnTo>
                  <a:lnTo>
                    <a:pt x="54" y="45"/>
                  </a:lnTo>
                  <a:lnTo>
                    <a:pt x="90" y="90"/>
                  </a:lnTo>
                  <a:lnTo>
                    <a:pt x="71" y="90"/>
                  </a:lnTo>
                  <a:lnTo>
                    <a:pt x="45" y="54"/>
                  </a:lnTo>
                  <a:lnTo>
                    <a:pt x="19"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Rectangle 65"/>
            <p:cNvSpPr>
              <a:spLocks noChangeArrowheads="1"/>
            </p:cNvSpPr>
            <p:nvPr/>
          </p:nvSpPr>
          <p:spPr bwMode="auto">
            <a:xfrm>
              <a:off x="3127" y="2626"/>
              <a:ext cx="14" cy="9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Freeform 66"/>
            <p:cNvSpPr>
              <a:spLocks noEditPoints="1"/>
            </p:cNvSpPr>
            <p:nvPr/>
          </p:nvSpPr>
          <p:spPr bwMode="auto">
            <a:xfrm>
              <a:off x="3150" y="2626"/>
              <a:ext cx="90" cy="90"/>
            </a:xfrm>
            <a:custGeom>
              <a:avLst/>
              <a:gdLst>
                <a:gd name="T0" fmla="*/ 0 w 90"/>
                <a:gd name="T1" fmla="*/ 90 h 90"/>
                <a:gd name="T2" fmla="*/ 36 w 90"/>
                <a:gd name="T3" fmla="*/ 0 h 90"/>
                <a:gd name="T4" fmla="*/ 52 w 90"/>
                <a:gd name="T5" fmla="*/ 0 h 90"/>
                <a:gd name="T6" fmla="*/ 90 w 90"/>
                <a:gd name="T7" fmla="*/ 90 h 90"/>
                <a:gd name="T8" fmla="*/ 74 w 90"/>
                <a:gd name="T9" fmla="*/ 90 h 90"/>
                <a:gd name="T10" fmla="*/ 64 w 90"/>
                <a:gd name="T11" fmla="*/ 66 h 90"/>
                <a:gd name="T12" fmla="*/ 24 w 90"/>
                <a:gd name="T13" fmla="*/ 66 h 90"/>
                <a:gd name="T14" fmla="*/ 15 w 90"/>
                <a:gd name="T15" fmla="*/ 90 h 90"/>
                <a:gd name="T16" fmla="*/ 0 w 90"/>
                <a:gd name="T17" fmla="*/ 90 h 90"/>
                <a:gd name="T18" fmla="*/ 45 w 90"/>
                <a:gd name="T19" fmla="*/ 14 h 90"/>
                <a:gd name="T20" fmla="*/ 29 w 90"/>
                <a:gd name="T21" fmla="*/ 56 h 90"/>
                <a:gd name="T22" fmla="*/ 59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2" y="0"/>
                  </a:lnTo>
                  <a:lnTo>
                    <a:pt x="90" y="90"/>
                  </a:lnTo>
                  <a:lnTo>
                    <a:pt x="74" y="90"/>
                  </a:lnTo>
                  <a:lnTo>
                    <a:pt x="64" y="66"/>
                  </a:lnTo>
                  <a:lnTo>
                    <a:pt x="24" y="66"/>
                  </a:lnTo>
                  <a:lnTo>
                    <a:pt x="15" y="90"/>
                  </a:lnTo>
                  <a:lnTo>
                    <a:pt x="0" y="90"/>
                  </a:lnTo>
                  <a:close/>
                  <a:moveTo>
                    <a:pt x="45" y="14"/>
                  </a:moveTo>
                  <a:lnTo>
                    <a:pt x="29" y="56"/>
                  </a:lnTo>
                  <a:lnTo>
                    <a:pt x="59" y="56"/>
                  </a:lnTo>
                  <a:lnTo>
                    <a:pt x="45" y="1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67"/>
            <p:cNvSpPr>
              <a:spLocks noEditPoints="1"/>
            </p:cNvSpPr>
            <p:nvPr/>
          </p:nvSpPr>
          <p:spPr bwMode="auto">
            <a:xfrm>
              <a:off x="3245" y="2626"/>
              <a:ext cx="90" cy="92"/>
            </a:xfrm>
            <a:custGeom>
              <a:avLst/>
              <a:gdLst>
                <a:gd name="T0" fmla="*/ 19 w 38"/>
                <a:gd name="T1" fmla="*/ 39 h 39"/>
                <a:gd name="T2" fmla="*/ 0 w 38"/>
                <a:gd name="T3" fmla="*/ 20 h 39"/>
                <a:gd name="T4" fmla="*/ 19 w 38"/>
                <a:gd name="T5" fmla="*/ 0 h 39"/>
                <a:gd name="T6" fmla="*/ 38 w 38"/>
                <a:gd name="T7" fmla="*/ 20 h 39"/>
                <a:gd name="T8" fmla="*/ 19 w 38"/>
                <a:gd name="T9" fmla="*/ 39 h 39"/>
                <a:gd name="T10" fmla="*/ 19 w 38"/>
                <a:gd name="T11" fmla="*/ 35 h 39"/>
                <a:gd name="T12" fmla="*/ 31 w 38"/>
                <a:gd name="T13" fmla="*/ 20 h 39"/>
                <a:gd name="T14" fmla="*/ 19 w 38"/>
                <a:gd name="T15" fmla="*/ 4 h 39"/>
                <a:gd name="T16" fmla="*/ 6 w 38"/>
                <a:gd name="T17" fmla="*/ 20 h 39"/>
                <a:gd name="T18" fmla="*/ 19 w 38"/>
                <a:gd name="T19"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39"/>
                  </a:moveTo>
                  <a:cubicBezTo>
                    <a:pt x="7" y="38"/>
                    <a:pt x="1" y="32"/>
                    <a:pt x="0" y="20"/>
                  </a:cubicBezTo>
                  <a:cubicBezTo>
                    <a:pt x="1" y="7"/>
                    <a:pt x="7" y="0"/>
                    <a:pt x="19" y="0"/>
                  </a:cubicBezTo>
                  <a:cubicBezTo>
                    <a:pt x="31" y="0"/>
                    <a:pt x="37" y="7"/>
                    <a:pt x="38" y="20"/>
                  </a:cubicBezTo>
                  <a:cubicBezTo>
                    <a:pt x="37" y="32"/>
                    <a:pt x="31" y="39"/>
                    <a:pt x="19" y="39"/>
                  </a:cubicBezTo>
                  <a:close/>
                  <a:moveTo>
                    <a:pt x="19" y="35"/>
                  </a:moveTo>
                  <a:cubicBezTo>
                    <a:pt x="27" y="35"/>
                    <a:pt x="31" y="30"/>
                    <a:pt x="31" y="20"/>
                  </a:cubicBezTo>
                  <a:cubicBezTo>
                    <a:pt x="31" y="10"/>
                    <a:pt x="27" y="4"/>
                    <a:pt x="19" y="4"/>
                  </a:cubicBezTo>
                  <a:cubicBezTo>
                    <a:pt x="11" y="4"/>
                    <a:pt x="7" y="10"/>
                    <a:pt x="6" y="20"/>
                  </a:cubicBezTo>
                  <a:cubicBezTo>
                    <a:pt x="7" y="30"/>
                    <a:pt x="11" y="35"/>
                    <a:pt x="19" y="3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68"/>
            <p:cNvSpPr/>
            <p:nvPr/>
          </p:nvSpPr>
          <p:spPr bwMode="auto">
            <a:xfrm>
              <a:off x="3344" y="2626"/>
              <a:ext cx="59" cy="92"/>
            </a:xfrm>
            <a:custGeom>
              <a:avLst/>
              <a:gdLst>
                <a:gd name="T0" fmla="*/ 0 w 25"/>
                <a:gd name="T1" fmla="*/ 34 h 39"/>
                <a:gd name="T2" fmla="*/ 0 w 25"/>
                <a:gd name="T3" fmla="*/ 30 h 39"/>
                <a:gd name="T4" fmla="*/ 11 w 25"/>
                <a:gd name="T5" fmla="*/ 35 h 39"/>
                <a:gd name="T6" fmla="*/ 19 w 25"/>
                <a:gd name="T7" fmla="*/ 25 h 39"/>
                <a:gd name="T8" fmla="*/ 19 w 25"/>
                <a:gd name="T9" fmla="*/ 0 h 39"/>
                <a:gd name="T10" fmla="*/ 25 w 25"/>
                <a:gd name="T11" fmla="*/ 0 h 39"/>
                <a:gd name="T12" fmla="*/ 25 w 25"/>
                <a:gd name="T13" fmla="*/ 25 h 39"/>
                <a:gd name="T14" fmla="*/ 13 w 25"/>
                <a:gd name="T15" fmla="*/ 39 h 39"/>
                <a:gd name="T16" fmla="*/ 0 w 25"/>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9">
                  <a:moveTo>
                    <a:pt x="0" y="34"/>
                  </a:moveTo>
                  <a:cubicBezTo>
                    <a:pt x="0" y="30"/>
                    <a:pt x="0" y="30"/>
                    <a:pt x="0" y="30"/>
                  </a:cubicBezTo>
                  <a:cubicBezTo>
                    <a:pt x="3" y="33"/>
                    <a:pt x="7" y="35"/>
                    <a:pt x="11" y="35"/>
                  </a:cubicBezTo>
                  <a:cubicBezTo>
                    <a:pt x="17" y="35"/>
                    <a:pt x="19" y="32"/>
                    <a:pt x="19" y="25"/>
                  </a:cubicBezTo>
                  <a:cubicBezTo>
                    <a:pt x="19" y="0"/>
                    <a:pt x="19" y="0"/>
                    <a:pt x="19" y="0"/>
                  </a:cubicBezTo>
                  <a:cubicBezTo>
                    <a:pt x="25" y="0"/>
                    <a:pt x="25" y="0"/>
                    <a:pt x="25" y="0"/>
                  </a:cubicBezTo>
                  <a:cubicBezTo>
                    <a:pt x="25" y="25"/>
                    <a:pt x="25" y="25"/>
                    <a:pt x="25" y="25"/>
                  </a:cubicBezTo>
                  <a:cubicBezTo>
                    <a:pt x="25" y="34"/>
                    <a:pt x="21" y="39"/>
                    <a:pt x="13" y="39"/>
                  </a:cubicBezTo>
                  <a:cubicBezTo>
                    <a:pt x="7" y="39"/>
                    <a:pt x="3" y="38"/>
                    <a:pt x="0" y="3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Rectangle 69"/>
            <p:cNvSpPr>
              <a:spLocks noChangeArrowheads="1"/>
            </p:cNvSpPr>
            <p:nvPr/>
          </p:nvSpPr>
          <p:spPr bwMode="auto">
            <a:xfrm>
              <a:off x="3420" y="2626"/>
              <a:ext cx="14" cy="9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 name="Freeform 70"/>
            <p:cNvSpPr/>
            <p:nvPr/>
          </p:nvSpPr>
          <p:spPr bwMode="auto">
            <a:xfrm>
              <a:off x="3448" y="2626"/>
              <a:ext cx="78" cy="90"/>
            </a:xfrm>
            <a:custGeom>
              <a:avLst/>
              <a:gdLst>
                <a:gd name="T0" fmla="*/ 0 w 78"/>
                <a:gd name="T1" fmla="*/ 90 h 90"/>
                <a:gd name="T2" fmla="*/ 0 w 78"/>
                <a:gd name="T3" fmla="*/ 0 h 90"/>
                <a:gd name="T4" fmla="*/ 14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4" y="71"/>
                  </a:lnTo>
                  <a:lnTo>
                    <a:pt x="64" y="0"/>
                  </a:lnTo>
                  <a:lnTo>
                    <a:pt x="78" y="0"/>
                  </a:lnTo>
                  <a:lnTo>
                    <a:pt x="78" y="90"/>
                  </a:lnTo>
                  <a:lnTo>
                    <a:pt x="64" y="90"/>
                  </a:lnTo>
                  <a:lnTo>
                    <a:pt x="14" y="21"/>
                  </a:lnTo>
                  <a:lnTo>
                    <a:pt x="14"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1"/>
            <p:cNvSpPr/>
            <p:nvPr/>
          </p:nvSpPr>
          <p:spPr bwMode="auto">
            <a:xfrm>
              <a:off x="3540"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4 w 69"/>
                <a:gd name="T13" fmla="*/ 40 h 90"/>
                <a:gd name="T14" fmla="*/ 64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4" y="40"/>
                  </a:lnTo>
                  <a:lnTo>
                    <a:pt x="64" y="49"/>
                  </a:lnTo>
                  <a:lnTo>
                    <a:pt x="14" y="49"/>
                  </a:lnTo>
                  <a:lnTo>
                    <a:pt x="14" y="82"/>
                  </a:lnTo>
                  <a:lnTo>
                    <a:pt x="69" y="82"/>
                  </a:lnTo>
                  <a:lnTo>
                    <a:pt x="69"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2"/>
            <p:cNvSpPr/>
            <p:nvPr/>
          </p:nvSpPr>
          <p:spPr bwMode="auto">
            <a:xfrm>
              <a:off x="3618" y="2626"/>
              <a:ext cx="78" cy="90"/>
            </a:xfrm>
            <a:custGeom>
              <a:avLst/>
              <a:gdLst>
                <a:gd name="T0" fmla="*/ 0 w 78"/>
                <a:gd name="T1" fmla="*/ 90 h 90"/>
                <a:gd name="T2" fmla="*/ 0 w 78"/>
                <a:gd name="T3" fmla="*/ 0 h 90"/>
                <a:gd name="T4" fmla="*/ 17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7 w 78"/>
                <a:gd name="T17" fmla="*/ 21 h 90"/>
                <a:gd name="T18" fmla="*/ 17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7" y="0"/>
                  </a:lnTo>
                  <a:lnTo>
                    <a:pt x="64" y="71"/>
                  </a:lnTo>
                  <a:lnTo>
                    <a:pt x="64" y="0"/>
                  </a:lnTo>
                  <a:lnTo>
                    <a:pt x="78" y="0"/>
                  </a:lnTo>
                  <a:lnTo>
                    <a:pt x="78" y="90"/>
                  </a:lnTo>
                  <a:lnTo>
                    <a:pt x="64" y="90"/>
                  </a:lnTo>
                  <a:lnTo>
                    <a:pt x="17" y="21"/>
                  </a:lnTo>
                  <a:lnTo>
                    <a:pt x="17"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3"/>
            <p:cNvSpPr/>
            <p:nvPr/>
          </p:nvSpPr>
          <p:spPr bwMode="auto">
            <a:xfrm>
              <a:off x="3708" y="2626"/>
              <a:ext cx="85" cy="92"/>
            </a:xfrm>
            <a:custGeom>
              <a:avLst/>
              <a:gdLst>
                <a:gd name="T0" fmla="*/ 36 w 36"/>
                <a:gd name="T1" fmla="*/ 11 h 39"/>
                <a:gd name="T2" fmla="*/ 30 w 36"/>
                <a:gd name="T3" fmla="*/ 11 h 39"/>
                <a:gd name="T4" fmla="*/ 19 w 36"/>
                <a:gd name="T5" fmla="*/ 4 h 39"/>
                <a:gd name="T6" fmla="*/ 7 w 36"/>
                <a:gd name="T7" fmla="*/ 20 h 39"/>
                <a:gd name="T8" fmla="*/ 20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20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30" y="11"/>
                    <a:pt x="30" y="11"/>
                    <a:pt x="30" y="11"/>
                  </a:cubicBezTo>
                  <a:cubicBezTo>
                    <a:pt x="28" y="6"/>
                    <a:pt x="24" y="4"/>
                    <a:pt x="19" y="4"/>
                  </a:cubicBezTo>
                  <a:cubicBezTo>
                    <a:pt x="11" y="4"/>
                    <a:pt x="7" y="10"/>
                    <a:pt x="7" y="20"/>
                  </a:cubicBezTo>
                  <a:cubicBezTo>
                    <a:pt x="7" y="29"/>
                    <a:pt x="11" y="35"/>
                    <a:pt x="20" y="35"/>
                  </a:cubicBezTo>
                  <a:cubicBezTo>
                    <a:pt x="25"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8" y="39"/>
                    <a:pt x="20" y="39"/>
                  </a:cubicBezTo>
                  <a:cubicBezTo>
                    <a:pt x="7" y="39"/>
                    <a:pt x="1" y="32"/>
                    <a:pt x="0" y="20"/>
                  </a:cubicBezTo>
                  <a:cubicBezTo>
                    <a:pt x="1" y="7"/>
                    <a:pt x="7" y="0"/>
                    <a:pt x="19" y="0"/>
                  </a:cubicBezTo>
                  <a:cubicBezTo>
                    <a:pt x="28" y="0"/>
                    <a:pt x="34" y="4"/>
                    <a:pt x="36" y="1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74"/>
            <p:cNvSpPr>
              <a:spLocks noEditPoints="1"/>
            </p:cNvSpPr>
            <p:nvPr/>
          </p:nvSpPr>
          <p:spPr bwMode="auto">
            <a:xfrm>
              <a:off x="3807" y="2626"/>
              <a:ext cx="78" cy="92"/>
            </a:xfrm>
            <a:custGeom>
              <a:avLst/>
              <a:gdLst>
                <a:gd name="T0" fmla="*/ 0 w 33"/>
                <a:gd name="T1" fmla="*/ 38 h 39"/>
                <a:gd name="T2" fmla="*/ 0 w 33"/>
                <a:gd name="T3" fmla="*/ 0 h 39"/>
                <a:gd name="T4" fmla="*/ 12 w 33"/>
                <a:gd name="T5" fmla="*/ 0 h 39"/>
                <a:gd name="T6" fmla="*/ 32 w 33"/>
                <a:gd name="T7" fmla="*/ 19 h 39"/>
                <a:gd name="T8" fmla="*/ 13 w 33"/>
                <a:gd name="T9" fmla="*/ 38 h 39"/>
                <a:gd name="T10" fmla="*/ 0 w 33"/>
                <a:gd name="T11" fmla="*/ 38 h 39"/>
                <a:gd name="T12" fmla="*/ 6 w 33"/>
                <a:gd name="T13" fmla="*/ 35 h 39"/>
                <a:gd name="T14" fmla="*/ 12 w 33"/>
                <a:gd name="T15" fmla="*/ 35 h 39"/>
                <a:gd name="T16" fmla="*/ 26 w 33"/>
                <a:gd name="T17" fmla="*/ 19 h 39"/>
                <a:gd name="T18" fmla="*/ 12 w 33"/>
                <a:gd name="T19" fmla="*/ 4 h 39"/>
                <a:gd name="T20" fmla="*/ 6 w 33"/>
                <a:gd name="T21" fmla="*/ 4 h 39"/>
                <a:gd name="T22" fmla="*/ 6 w 33"/>
                <a:gd name="T23"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9">
                  <a:moveTo>
                    <a:pt x="0" y="38"/>
                  </a:moveTo>
                  <a:cubicBezTo>
                    <a:pt x="0" y="0"/>
                    <a:pt x="0" y="0"/>
                    <a:pt x="0" y="0"/>
                  </a:cubicBezTo>
                  <a:cubicBezTo>
                    <a:pt x="12" y="0"/>
                    <a:pt x="12" y="0"/>
                    <a:pt x="12" y="0"/>
                  </a:cubicBezTo>
                  <a:cubicBezTo>
                    <a:pt x="26" y="0"/>
                    <a:pt x="32" y="6"/>
                    <a:pt x="32" y="19"/>
                  </a:cubicBezTo>
                  <a:cubicBezTo>
                    <a:pt x="33" y="33"/>
                    <a:pt x="26" y="39"/>
                    <a:pt x="13" y="38"/>
                  </a:cubicBezTo>
                  <a:lnTo>
                    <a:pt x="0" y="38"/>
                  </a:lnTo>
                  <a:close/>
                  <a:moveTo>
                    <a:pt x="6" y="35"/>
                  </a:moveTo>
                  <a:cubicBezTo>
                    <a:pt x="12" y="35"/>
                    <a:pt x="12" y="35"/>
                    <a:pt x="12" y="35"/>
                  </a:cubicBezTo>
                  <a:cubicBezTo>
                    <a:pt x="21" y="35"/>
                    <a:pt x="26" y="30"/>
                    <a:pt x="26" y="19"/>
                  </a:cubicBezTo>
                  <a:cubicBezTo>
                    <a:pt x="26" y="9"/>
                    <a:pt x="21" y="4"/>
                    <a:pt x="12" y="4"/>
                  </a:cubicBezTo>
                  <a:cubicBezTo>
                    <a:pt x="6" y="4"/>
                    <a:pt x="6" y="4"/>
                    <a:pt x="6" y="4"/>
                  </a:cubicBezTo>
                  <a:lnTo>
                    <a:pt x="6" y="3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75"/>
            <p:cNvSpPr>
              <a:spLocks noEditPoints="1"/>
            </p:cNvSpPr>
            <p:nvPr/>
          </p:nvSpPr>
          <p:spPr bwMode="auto">
            <a:xfrm>
              <a:off x="3887" y="2626"/>
              <a:ext cx="90" cy="90"/>
            </a:xfrm>
            <a:custGeom>
              <a:avLst/>
              <a:gdLst>
                <a:gd name="T0" fmla="*/ 0 w 90"/>
                <a:gd name="T1" fmla="*/ 90 h 90"/>
                <a:gd name="T2" fmla="*/ 38 w 90"/>
                <a:gd name="T3" fmla="*/ 0 h 90"/>
                <a:gd name="T4" fmla="*/ 55 w 90"/>
                <a:gd name="T5" fmla="*/ 0 h 90"/>
                <a:gd name="T6" fmla="*/ 90 w 90"/>
                <a:gd name="T7" fmla="*/ 90 h 90"/>
                <a:gd name="T8" fmla="*/ 74 w 90"/>
                <a:gd name="T9" fmla="*/ 90 h 90"/>
                <a:gd name="T10" fmla="*/ 67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4" y="90"/>
                  </a:lnTo>
                  <a:lnTo>
                    <a:pt x="67" y="66"/>
                  </a:lnTo>
                  <a:lnTo>
                    <a:pt x="26" y="66"/>
                  </a:lnTo>
                  <a:lnTo>
                    <a:pt x="17" y="90"/>
                  </a:lnTo>
                  <a:lnTo>
                    <a:pt x="0" y="90"/>
                  </a:lnTo>
                  <a:close/>
                  <a:moveTo>
                    <a:pt x="45" y="14"/>
                  </a:moveTo>
                  <a:lnTo>
                    <a:pt x="29" y="56"/>
                  </a:lnTo>
                  <a:lnTo>
                    <a:pt x="62" y="56"/>
                  </a:lnTo>
                  <a:lnTo>
                    <a:pt x="45" y="1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6"/>
            <p:cNvSpPr/>
            <p:nvPr/>
          </p:nvSpPr>
          <p:spPr bwMode="auto">
            <a:xfrm>
              <a:off x="3984" y="2626"/>
              <a:ext cx="74" cy="92"/>
            </a:xfrm>
            <a:custGeom>
              <a:avLst/>
              <a:gdLst>
                <a:gd name="T0" fmla="*/ 0 w 31"/>
                <a:gd name="T1" fmla="*/ 31 h 39"/>
                <a:gd name="T2" fmla="*/ 0 w 31"/>
                <a:gd name="T3" fmla="*/ 26 h 39"/>
                <a:gd name="T4" fmla="*/ 15 w 31"/>
                <a:gd name="T5" fmla="*/ 35 h 39"/>
                <a:gd name="T6" fmla="*/ 25 w 31"/>
                <a:gd name="T7" fmla="*/ 29 h 39"/>
                <a:gd name="T8" fmla="*/ 15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7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5" y="35"/>
                  </a:cubicBezTo>
                  <a:cubicBezTo>
                    <a:pt x="21" y="35"/>
                    <a:pt x="24" y="33"/>
                    <a:pt x="25" y="29"/>
                  </a:cubicBezTo>
                  <a:cubicBezTo>
                    <a:pt x="25" y="25"/>
                    <a:pt x="22" y="22"/>
                    <a:pt x="15" y="21"/>
                  </a:cubicBezTo>
                  <a:cubicBezTo>
                    <a:pt x="5" y="20"/>
                    <a:pt x="0" y="16"/>
                    <a:pt x="1" y="10"/>
                  </a:cubicBezTo>
                  <a:cubicBezTo>
                    <a:pt x="1" y="3"/>
                    <a:pt x="6" y="0"/>
                    <a:pt x="15" y="0"/>
                  </a:cubicBezTo>
                  <a:cubicBezTo>
                    <a:pt x="23" y="0"/>
                    <a:pt x="28" y="4"/>
                    <a:pt x="30" y="11"/>
                  </a:cubicBezTo>
                  <a:cubicBezTo>
                    <a:pt x="24" y="11"/>
                    <a:pt x="24" y="11"/>
                    <a:pt x="24" y="11"/>
                  </a:cubicBezTo>
                  <a:cubicBezTo>
                    <a:pt x="23" y="6"/>
                    <a:pt x="20" y="4"/>
                    <a:pt x="15" y="4"/>
                  </a:cubicBezTo>
                  <a:cubicBezTo>
                    <a:pt x="10" y="4"/>
                    <a:pt x="7" y="6"/>
                    <a:pt x="7" y="10"/>
                  </a:cubicBezTo>
                  <a:cubicBezTo>
                    <a:pt x="7" y="14"/>
                    <a:pt x="10" y="16"/>
                    <a:pt x="16" y="17"/>
                  </a:cubicBezTo>
                  <a:cubicBezTo>
                    <a:pt x="26" y="18"/>
                    <a:pt x="31" y="22"/>
                    <a:pt x="31" y="28"/>
                  </a:cubicBezTo>
                  <a:cubicBezTo>
                    <a:pt x="31" y="35"/>
                    <a:pt x="26" y="39"/>
                    <a:pt x="16" y="39"/>
                  </a:cubicBezTo>
                  <a:cubicBezTo>
                    <a:pt x="9" y="39"/>
                    <a:pt x="3" y="36"/>
                    <a:pt x="0" y="3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77"/>
            <p:cNvSpPr>
              <a:spLocks noEditPoints="1"/>
            </p:cNvSpPr>
            <p:nvPr/>
          </p:nvSpPr>
          <p:spPr bwMode="auto">
            <a:xfrm>
              <a:off x="4062" y="2626"/>
              <a:ext cx="90" cy="90"/>
            </a:xfrm>
            <a:custGeom>
              <a:avLst/>
              <a:gdLst>
                <a:gd name="T0" fmla="*/ 0 w 90"/>
                <a:gd name="T1" fmla="*/ 90 h 90"/>
                <a:gd name="T2" fmla="*/ 38 w 90"/>
                <a:gd name="T3" fmla="*/ 0 h 90"/>
                <a:gd name="T4" fmla="*/ 55 w 90"/>
                <a:gd name="T5" fmla="*/ 0 h 90"/>
                <a:gd name="T6" fmla="*/ 90 w 90"/>
                <a:gd name="T7" fmla="*/ 90 h 90"/>
                <a:gd name="T8" fmla="*/ 76 w 90"/>
                <a:gd name="T9" fmla="*/ 90 h 90"/>
                <a:gd name="T10" fmla="*/ 66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6" y="90"/>
                  </a:lnTo>
                  <a:lnTo>
                    <a:pt x="66" y="66"/>
                  </a:lnTo>
                  <a:lnTo>
                    <a:pt x="26" y="66"/>
                  </a:lnTo>
                  <a:lnTo>
                    <a:pt x="17" y="90"/>
                  </a:lnTo>
                  <a:lnTo>
                    <a:pt x="0" y="90"/>
                  </a:lnTo>
                  <a:close/>
                  <a:moveTo>
                    <a:pt x="45" y="14"/>
                  </a:moveTo>
                  <a:lnTo>
                    <a:pt x="29" y="56"/>
                  </a:lnTo>
                  <a:lnTo>
                    <a:pt x="62" y="56"/>
                  </a:lnTo>
                  <a:lnTo>
                    <a:pt x="45" y="1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Rectangle 78"/>
            <p:cNvSpPr>
              <a:spLocks noChangeArrowheads="1"/>
            </p:cNvSpPr>
            <p:nvPr/>
          </p:nvSpPr>
          <p:spPr bwMode="auto">
            <a:xfrm>
              <a:off x="4161" y="2626"/>
              <a:ext cx="15" cy="9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5">
            <a:lum bright="70000" contrast="-70000"/>
          </a:blip>
          <a:stretch>
            <a:fillRect/>
          </a:stretch>
        </p:blipFill>
        <p:spPr>
          <a:xfrm>
            <a:off x="8325360" y="4467607"/>
            <a:ext cx="708745" cy="6342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 xmlns:a14="http://schemas.microsoft.com/office/drawing/2010/main" val="0"/>
              </a:ext>
            </a:extLst>
          </a:blip>
          <a:srcRect l="15027" r="14460"/>
          <a:stretch>
            <a:fillRect/>
          </a:stretch>
        </p:blipFill>
        <p:spPr>
          <a:xfrm>
            <a:off x="179512" y="1131590"/>
            <a:ext cx="4190370" cy="2448272"/>
          </a:xfrm>
          <a:prstGeom prst="rect">
            <a:avLst/>
          </a:prstGeom>
          <a:ln>
            <a:solidFill>
              <a:srgbClr val="901C83"/>
            </a:solidFill>
          </a:ln>
          <a:effectLst>
            <a:outerShdw blurRad="50800" dist="25400" dir="2700000" algn="tl" rotWithShape="0">
              <a:prstClr val="black">
                <a:alpha val="10000"/>
              </a:prstClr>
            </a:outerShdw>
          </a:effectLst>
        </p:spPr>
      </p:pic>
      <p:pic>
        <p:nvPicPr>
          <p:cNvPr id="6" name="图片 5"/>
          <p:cNvPicPr>
            <a:picLocks noChangeAspect="1"/>
          </p:cNvPicPr>
          <p:nvPr/>
        </p:nvPicPr>
        <p:blipFill rotWithShape="1">
          <a:blip r:embed="rId3" cstate="print">
            <a:extLst>
              <a:ext uri="{28A0092B-C50C-407E-A947-70E740481C1C}">
                <a14:useLocalDpi xmlns="" xmlns:a14="http://schemas.microsoft.com/office/drawing/2010/main" val="0"/>
              </a:ext>
            </a:extLst>
          </a:blip>
          <a:srcRect l="13869" r="15616"/>
          <a:stretch>
            <a:fillRect/>
          </a:stretch>
        </p:blipFill>
        <p:spPr>
          <a:xfrm>
            <a:off x="4572000" y="1131590"/>
            <a:ext cx="4190370" cy="2448272"/>
          </a:xfrm>
          <a:prstGeom prst="rect">
            <a:avLst/>
          </a:prstGeom>
          <a:ln>
            <a:solidFill>
              <a:srgbClr val="00679F"/>
            </a:solidFill>
          </a:ln>
          <a:effectLst>
            <a:outerShdw blurRad="50800" dist="25400" dir="2700000" algn="tl" rotWithShape="0">
              <a:prstClr val="black">
                <a:alpha val="10000"/>
              </a:prstClr>
            </a:outerShdw>
          </a:effectLst>
        </p:spPr>
      </p:pic>
      <p:sp>
        <p:nvSpPr>
          <p:cNvPr id="7" name="矩形 6"/>
          <p:cNvSpPr/>
          <p:nvPr/>
        </p:nvSpPr>
        <p:spPr>
          <a:xfrm>
            <a:off x="174915" y="3835731"/>
            <a:ext cx="4194967" cy="437017"/>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471905" y="3748909"/>
            <a:ext cx="216024" cy="134724"/>
          </a:xfrm>
          <a:prstGeom prst="triangle">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1274" y="3869574"/>
            <a:ext cx="2031325" cy="369332"/>
          </a:xfrm>
          <a:prstGeom prst="rect">
            <a:avLst/>
          </a:prstGeom>
        </p:spPr>
        <p:txBody>
          <a:bodyPr wrap="none">
            <a:spAutoFit/>
          </a:bodyPr>
          <a:lstStyle/>
          <a:p>
            <a:r>
              <a:rPr lang="zh-CN" altLang="en-US" dirty="0" smtClean="0">
                <a:solidFill>
                  <a:schemeClr val="bg1"/>
                </a:solidFill>
              </a:rPr>
              <a:t>技能大赛报名系统</a:t>
            </a:r>
            <a:endParaRPr lang="zh-CN" altLang="en-US" dirty="0">
              <a:solidFill>
                <a:schemeClr val="bg1"/>
              </a:solidFill>
            </a:endParaRPr>
          </a:p>
        </p:txBody>
      </p:sp>
      <p:grpSp>
        <p:nvGrpSpPr>
          <p:cNvPr id="2" name="组合 9"/>
          <p:cNvGrpSpPr/>
          <p:nvPr/>
        </p:nvGrpSpPr>
        <p:grpSpPr>
          <a:xfrm rot="16200000">
            <a:off x="442691" y="4030696"/>
            <a:ext cx="274452" cy="160770"/>
            <a:chOff x="553132" y="1902845"/>
            <a:chExt cx="445689" cy="261078"/>
          </a:xfrm>
        </p:grpSpPr>
        <p:sp>
          <p:nvSpPr>
            <p:cNvPr id="11" name="任意多边形 10"/>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4572000" y="3835731"/>
            <a:ext cx="4194967" cy="437017"/>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4868990" y="3748909"/>
            <a:ext cx="216024" cy="134724"/>
          </a:xfrm>
          <a:prstGeom prs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228359" y="3869574"/>
            <a:ext cx="2723823" cy="369332"/>
          </a:xfrm>
          <a:prstGeom prst="rect">
            <a:avLst/>
          </a:prstGeom>
        </p:spPr>
        <p:txBody>
          <a:bodyPr wrap="none">
            <a:spAutoFit/>
          </a:bodyPr>
          <a:lstStyle/>
          <a:p>
            <a:r>
              <a:rPr lang="zh-CN" altLang="en-US" dirty="0" smtClean="0">
                <a:solidFill>
                  <a:schemeClr val="bg1"/>
                </a:solidFill>
              </a:rPr>
              <a:t>信息化教学大赛报名系统</a:t>
            </a:r>
            <a:endParaRPr lang="zh-CN" altLang="en-US" dirty="0">
              <a:solidFill>
                <a:schemeClr val="bg1"/>
              </a:solidFill>
            </a:endParaRPr>
          </a:p>
        </p:txBody>
      </p:sp>
      <p:grpSp>
        <p:nvGrpSpPr>
          <p:cNvPr id="4" name="组合 15"/>
          <p:cNvGrpSpPr/>
          <p:nvPr/>
        </p:nvGrpSpPr>
        <p:grpSpPr>
          <a:xfrm rot="16200000">
            <a:off x="4839776" y="4030696"/>
            <a:ext cx="274452" cy="160770"/>
            <a:chOff x="553132" y="1902845"/>
            <a:chExt cx="445689" cy="261078"/>
          </a:xfrm>
        </p:grpSpPr>
        <p:sp>
          <p:nvSpPr>
            <p:cNvPr id="17" name="任意多边形 16"/>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信息化</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 xmlns:a14="http://schemas.microsoft.com/office/drawing/2010/main" val="0"/>
              </a:ext>
            </a:extLst>
          </a:blip>
          <a:srcRect l="15027" r="14460"/>
          <a:stretch>
            <a:fillRect/>
          </a:stretch>
        </p:blipFill>
        <p:spPr>
          <a:xfrm>
            <a:off x="179512" y="1131590"/>
            <a:ext cx="4190370" cy="2448272"/>
          </a:xfrm>
          <a:prstGeom prst="rect">
            <a:avLst/>
          </a:prstGeom>
          <a:ln>
            <a:solidFill>
              <a:srgbClr val="901C83"/>
            </a:solidFill>
          </a:ln>
          <a:effectLst>
            <a:outerShdw blurRad="50800" dist="25400" dir="2700000" algn="tl" rotWithShape="0">
              <a:prstClr val="black">
                <a:alpha val="10000"/>
              </a:prstClr>
            </a:outerShdw>
          </a:effectLst>
        </p:spPr>
      </p:pic>
      <p:pic>
        <p:nvPicPr>
          <p:cNvPr id="6" name="图片 5"/>
          <p:cNvPicPr>
            <a:picLocks noChangeAspect="1"/>
          </p:cNvPicPr>
          <p:nvPr/>
        </p:nvPicPr>
        <p:blipFill rotWithShape="1">
          <a:blip r:embed="rId3" cstate="print">
            <a:extLst>
              <a:ext uri="{28A0092B-C50C-407E-A947-70E740481C1C}">
                <a14:useLocalDpi xmlns="" xmlns:a14="http://schemas.microsoft.com/office/drawing/2010/main" val="0"/>
              </a:ext>
            </a:extLst>
          </a:blip>
          <a:srcRect l="13869" r="15616"/>
          <a:stretch>
            <a:fillRect/>
          </a:stretch>
        </p:blipFill>
        <p:spPr>
          <a:xfrm>
            <a:off x="4572000" y="1131590"/>
            <a:ext cx="4190370" cy="2448272"/>
          </a:xfrm>
          <a:prstGeom prst="rect">
            <a:avLst/>
          </a:prstGeom>
          <a:ln>
            <a:solidFill>
              <a:srgbClr val="00679F"/>
            </a:solidFill>
          </a:ln>
          <a:effectLst>
            <a:outerShdw blurRad="50800" dist="25400" dir="2700000" algn="tl" rotWithShape="0">
              <a:prstClr val="black">
                <a:alpha val="10000"/>
              </a:prstClr>
            </a:outerShdw>
          </a:effectLst>
        </p:spPr>
      </p:pic>
      <p:sp>
        <p:nvSpPr>
          <p:cNvPr id="7" name="矩形 6"/>
          <p:cNvSpPr/>
          <p:nvPr/>
        </p:nvSpPr>
        <p:spPr>
          <a:xfrm>
            <a:off x="174915" y="3835731"/>
            <a:ext cx="4194967" cy="437017"/>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471905" y="3748909"/>
            <a:ext cx="216024" cy="134724"/>
          </a:xfrm>
          <a:prstGeom prst="triangle">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1274" y="3869574"/>
            <a:ext cx="2031325" cy="369332"/>
          </a:xfrm>
          <a:prstGeom prst="rect">
            <a:avLst/>
          </a:prstGeom>
        </p:spPr>
        <p:txBody>
          <a:bodyPr wrap="none">
            <a:spAutoFit/>
          </a:bodyPr>
          <a:lstStyle/>
          <a:p>
            <a:r>
              <a:rPr lang="zh-CN" altLang="en-US" dirty="0" smtClean="0">
                <a:solidFill>
                  <a:schemeClr val="bg1"/>
                </a:solidFill>
              </a:rPr>
              <a:t>技能大赛报名系统</a:t>
            </a:r>
            <a:endParaRPr lang="zh-CN" altLang="en-US" dirty="0">
              <a:solidFill>
                <a:schemeClr val="bg1"/>
              </a:solidFill>
            </a:endParaRPr>
          </a:p>
        </p:txBody>
      </p:sp>
      <p:grpSp>
        <p:nvGrpSpPr>
          <p:cNvPr id="2" name="组合 9"/>
          <p:cNvGrpSpPr/>
          <p:nvPr/>
        </p:nvGrpSpPr>
        <p:grpSpPr>
          <a:xfrm rot="16200000">
            <a:off x="442691" y="4030696"/>
            <a:ext cx="274452" cy="160770"/>
            <a:chOff x="553132" y="1902845"/>
            <a:chExt cx="445689" cy="261078"/>
          </a:xfrm>
        </p:grpSpPr>
        <p:sp>
          <p:nvSpPr>
            <p:cNvPr id="11" name="任意多边形 10"/>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4572000" y="3835731"/>
            <a:ext cx="4194967" cy="437017"/>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4868990" y="3748909"/>
            <a:ext cx="216024" cy="134724"/>
          </a:xfrm>
          <a:prstGeom prs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228359" y="3869574"/>
            <a:ext cx="2723823" cy="369332"/>
          </a:xfrm>
          <a:prstGeom prst="rect">
            <a:avLst/>
          </a:prstGeom>
        </p:spPr>
        <p:txBody>
          <a:bodyPr wrap="none">
            <a:spAutoFit/>
          </a:bodyPr>
          <a:lstStyle/>
          <a:p>
            <a:r>
              <a:rPr lang="zh-CN" altLang="en-US" dirty="0" smtClean="0">
                <a:solidFill>
                  <a:schemeClr val="bg1"/>
                </a:solidFill>
              </a:rPr>
              <a:t>信息化教学大赛报名系统</a:t>
            </a:r>
            <a:endParaRPr lang="zh-CN" altLang="en-US" dirty="0">
              <a:solidFill>
                <a:schemeClr val="bg1"/>
              </a:solidFill>
            </a:endParaRPr>
          </a:p>
        </p:txBody>
      </p:sp>
      <p:grpSp>
        <p:nvGrpSpPr>
          <p:cNvPr id="4" name="组合 15"/>
          <p:cNvGrpSpPr/>
          <p:nvPr/>
        </p:nvGrpSpPr>
        <p:grpSpPr>
          <a:xfrm rot="16200000">
            <a:off x="4839776" y="4030696"/>
            <a:ext cx="274452" cy="160770"/>
            <a:chOff x="553132" y="1902845"/>
            <a:chExt cx="445689" cy="261078"/>
          </a:xfrm>
        </p:grpSpPr>
        <p:sp>
          <p:nvSpPr>
            <p:cNvPr id="17" name="任意多边形 16"/>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信息化</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09836" y="699542"/>
            <a:ext cx="7524328" cy="3279835"/>
          </a:xfrm>
          <a:prstGeom prst="rect">
            <a:avLst/>
          </a:prstGeom>
          <a:ln>
            <a:solidFill>
              <a:srgbClr val="00679F"/>
            </a:solidFill>
          </a:ln>
          <a:effectLst>
            <a:outerShdw blurRad="50800" dist="25400" dir="2700000" algn="tl" rotWithShape="0">
              <a:prstClr val="black">
                <a:alpha val="10000"/>
              </a:prstClr>
            </a:outerShdw>
          </a:effectLst>
        </p:spPr>
      </p:pic>
      <p:sp>
        <p:nvSpPr>
          <p:cNvPr id="5" name="矩形 4"/>
          <p:cNvSpPr/>
          <p:nvPr/>
        </p:nvSpPr>
        <p:spPr>
          <a:xfrm>
            <a:off x="809836" y="4126590"/>
            <a:ext cx="7524328" cy="259297"/>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124324" y="4036368"/>
            <a:ext cx="216024" cy="134724"/>
          </a:xfrm>
          <a:prstGeom prs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29456" y="4104091"/>
            <a:ext cx="2316480" cy="319405"/>
          </a:xfrm>
          <a:prstGeom prst="rect">
            <a:avLst/>
          </a:prstGeom>
        </p:spPr>
        <p:txBody>
          <a:bodyPr wrap="none">
            <a:spAutoFit/>
          </a:bodyPr>
          <a:lstStyle/>
          <a:p>
            <a:r>
              <a:rPr lang="zh-CN" altLang="en-US" sz="1400" dirty="0" smtClean="0">
                <a:solidFill>
                  <a:schemeClr val="bg1"/>
                </a:solidFill>
              </a:rPr>
              <a:t>沈阳职业院校大赛资源平台</a:t>
            </a:r>
            <a:endParaRPr lang="zh-CN" altLang="en-US" sz="1400" dirty="0">
              <a:solidFill>
                <a:schemeClr val="bg1"/>
              </a:solidFill>
            </a:endParaRPr>
          </a:p>
        </p:txBody>
      </p:sp>
      <p:grpSp>
        <p:nvGrpSpPr>
          <p:cNvPr id="2" name="组合 7"/>
          <p:cNvGrpSpPr/>
          <p:nvPr/>
        </p:nvGrpSpPr>
        <p:grpSpPr>
          <a:xfrm rot="16200000">
            <a:off x="1112401" y="4232812"/>
            <a:ext cx="239869" cy="140512"/>
            <a:chOff x="553132" y="1902845"/>
            <a:chExt cx="445689" cy="261078"/>
          </a:xfrm>
        </p:grpSpPr>
        <p:sp>
          <p:nvSpPr>
            <p:cNvPr id="9" name="任意多边形 8"/>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信息化</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 xmlns:a14="http://schemas.microsoft.com/office/drawing/2010/main" val="0"/>
              </a:ext>
            </a:extLst>
          </a:blip>
          <a:srcRect l="6442" r="9210"/>
          <a:stretch>
            <a:fillRect/>
          </a:stretch>
        </p:blipFill>
        <p:spPr>
          <a:xfrm>
            <a:off x="293710" y="1707654"/>
            <a:ext cx="4770784" cy="2791692"/>
          </a:xfrm>
          <a:prstGeom prst="rect">
            <a:avLst/>
          </a:prstGeom>
          <a:ln>
            <a:solidFill>
              <a:srgbClr val="00679F"/>
            </a:solidFill>
          </a:ln>
          <a:effectLst/>
        </p:spPr>
      </p:pic>
      <p:grpSp>
        <p:nvGrpSpPr>
          <p:cNvPr id="5" name="组合 6"/>
          <p:cNvGrpSpPr/>
          <p:nvPr/>
        </p:nvGrpSpPr>
        <p:grpSpPr>
          <a:xfrm>
            <a:off x="5220073" y="695834"/>
            <a:ext cx="3218816" cy="3803511"/>
            <a:chOff x="5220072" y="249948"/>
            <a:chExt cx="3596159" cy="4249398"/>
          </a:xfrm>
        </p:grpSpPr>
        <p:pic>
          <p:nvPicPr>
            <p:cNvPr id="2" name="图片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20072" y="249948"/>
              <a:ext cx="3596159" cy="2550003"/>
            </a:xfrm>
            <a:prstGeom prst="rect">
              <a:avLst/>
            </a:prstGeom>
            <a:ln>
              <a:solidFill>
                <a:srgbClr val="00679F"/>
              </a:solidFill>
            </a:ln>
            <a:effectLst/>
          </p:spPr>
        </p:pic>
        <p:pic>
          <p:nvPicPr>
            <p:cNvPr id="3" name="图片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20072" y="2931790"/>
              <a:ext cx="3596159" cy="1567556"/>
            </a:xfrm>
            <a:prstGeom prst="rect">
              <a:avLst/>
            </a:prstGeom>
            <a:ln>
              <a:solidFill>
                <a:srgbClr val="00679F"/>
              </a:solidFill>
            </a:ln>
            <a:effectLst/>
          </p:spPr>
        </p:pic>
      </p:grpSp>
      <p:sp>
        <p:nvSpPr>
          <p:cNvPr id="8" name="矩形 7"/>
          <p:cNvSpPr/>
          <p:nvPr/>
        </p:nvSpPr>
        <p:spPr>
          <a:xfrm>
            <a:off x="293710" y="695835"/>
            <a:ext cx="4638330" cy="738664"/>
          </a:xfrm>
          <a:prstGeom prst="rect">
            <a:avLst/>
          </a:prstGeom>
          <a:noFill/>
        </p:spPr>
        <p:txBody>
          <a:bodyPr wrap="square" rtlCol="0">
            <a:spAutoFit/>
          </a:bodyPr>
          <a:lstStyle/>
          <a:p>
            <a:pPr algn="just">
              <a:lnSpc>
                <a:spcPct val="150000"/>
              </a:lnSpc>
            </a:pPr>
            <a:r>
              <a:rPr lang="zh-CN" altLang="zh-CN" sz="1400" dirty="0"/>
              <a:t>大赛网站，大赛网络报名平台、大赛成果资源转化平台，大赛成绩在线发布，大赛电子证书及在线查询</a:t>
            </a:r>
            <a:endParaRPr lang="zh-CN" altLang="en-US" sz="1400" b="1" dirty="0">
              <a:solidFill>
                <a:schemeClr val="bg1"/>
              </a:solidFill>
            </a:endParaRPr>
          </a:p>
        </p:txBody>
      </p:sp>
      <p:sp>
        <p:nvSpPr>
          <p:cNvPr id="9" name="矩形 8"/>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信息化</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4571840" y="1453422"/>
            <a:ext cx="1837346" cy="2136448"/>
          </a:xfrm>
          <a:custGeom>
            <a:avLst/>
            <a:gdLst>
              <a:gd name="connsiteX0" fmla="*/ 820396 w 1837346"/>
              <a:gd name="connsiteY0" fmla="*/ 0 h 2136448"/>
              <a:gd name="connsiteX1" fmla="*/ 0 w 1837346"/>
              <a:gd name="connsiteY1" fmla="*/ 957129 h 2136448"/>
              <a:gd name="connsiteX2" fmla="*/ 273465 w 1837346"/>
              <a:gd name="connsiteY2" fmla="*/ 1974078 h 2136448"/>
              <a:gd name="connsiteX3" fmla="*/ 1486968 w 1837346"/>
              <a:gd name="connsiteY3" fmla="*/ 2136448 h 2136448"/>
              <a:gd name="connsiteX4" fmla="*/ 1837346 w 1837346"/>
              <a:gd name="connsiteY4" fmla="*/ 871671 h 2136448"/>
              <a:gd name="connsiteX5" fmla="*/ 820396 w 1837346"/>
              <a:gd name="connsiteY5" fmla="*/ 0 h 213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346" h="2136448">
                <a:moveTo>
                  <a:pt x="820396" y="0"/>
                </a:moveTo>
                <a:lnTo>
                  <a:pt x="0" y="957129"/>
                </a:lnTo>
                <a:lnTo>
                  <a:pt x="273465" y="1974078"/>
                </a:lnTo>
                <a:lnTo>
                  <a:pt x="1486968" y="2136448"/>
                </a:lnTo>
                <a:lnTo>
                  <a:pt x="1837346" y="871671"/>
                </a:lnTo>
                <a:lnTo>
                  <a:pt x="820396" y="0"/>
                </a:lnTo>
                <a:close/>
              </a:path>
            </a:pathLst>
          </a:custGeom>
          <a:solidFill>
            <a:srgbClr val="EC9A12">
              <a:alpha val="15000"/>
            </a:srgbClr>
          </a:solidFill>
          <a:ln w="6350">
            <a:solidFill>
              <a:srgbClr val="EC9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3"/>
          <p:cNvGrpSpPr/>
          <p:nvPr/>
        </p:nvGrpSpPr>
        <p:grpSpPr>
          <a:xfrm>
            <a:off x="3890993" y="1051673"/>
            <a:ext cx="2985420" cy="2843254"/>
            <a:chOff x="3083340" y="787081"/>
            <a:chExt cx="3222210" cy="3068768"/>
          </a:xfrm>
        </p:grpSpPr>
        <p:sp>
          <p:nvSpPr>
            <p:cNvPr id="2" name="正五边形 1"/>
            <p:cNvSpPr/>
            <p:nvPr/>
          </p:nvSpPr>
          <p:spPr>
            <a:xfrm>
              <a:off x="3083340" y="787081"/>
              <a:ext cx="3222210" cy="3068768"/>
            </a:xfrm>
            <a:prstGeom prst="pentagon">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正五边形 7"/>
            <p:cNvSpPr/>
            <p:nvPr/>
          </p:nvSpPr>
          <p:spPr>
            <a:xfrm>
              <a:off x="3517063" y="1266825"/>
              <a:ext cx="2354764" cy="2242630"/>
            </a:xfrm>
            <a:prstGeom prst="pentagon">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8"/>
            <p:cNvSpPr/>
            <p:nvPr/>
          </p:nvSpPr>
          <p:spPr>
            <a:xfrm>
              <a:off x="3959640" y="1755001"/>
              <a:ext cx="1469610" cy="1399628"/>
            </a:xfrm>
            <a:prstGeom prst="pentagon">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正五边形 9"/>
            <p:cNvSpPr/>
            <p:nvPr/>
          </p:nvSpPr>
          <p:spPr>
            <a:xfrm>
              <a:off x="4387173" y="2221544"/>
              <a:ext cx="614544" cy="585280"/>
            </a:xfrm>
            <a:prstGeom prst="pentagon">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endCxn id="2" idx="1"/>
            </p:cNvCxnSpPr>
            <p:nvPr/>
          </p:nvCxnSpPr>
          <p:spPr>
            <a:xfrm flipH="1" flipV="1">
              <a:off x="3083343" y="1959243"/>
              <a:ext cx="1611102" cy="612507"/>
            </a:xfrm>
            <a:prstGeom prst="line">
              <a:avLst/>
            </a:prstGeom>
            <a:noFill/>
            <a:ln w="3175">
              <a:solidFill>
                <a:srgbClr val="EC9A12"/>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a:endCxn id="2" idx="0"/>
            </p:cNvCxnSpPr>
            <p:nvPr/>
          </p:nvCxnSpPr>
          <p:spPr>
            <a:xfrm flipV="1">
              <a:off x="4694445" y="787081"/>
              <a:ext cx="0" cy="1784669"/>
            </a:xfrm>
            <a:prstGeom prst="line">
              <a:avLst/>
            </a:prstGeom>
            <a:noFill/>
            <a:ln w="3175">
              <a:solidFill>
                <a:srgbClr val="00679F"/>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a:endCxn id="2" idx="5"/>
            </p:cNvCxnSpPr>
            <p:nvPr/>
          </p:nvCxnSpPr>
          <p:spPr>
            <a:xfrm flipV="1">
              <a:off x="4694445" y="1959243"/>
              <a:ext cx="1611102" cy="612507"/>
            </a:xfrm>
            <a:prstGeom prst="line">
              <a:avLst/>
            </a:prstGeom>
            <a:noFill/>
            <a:ln w="3175">
              <a:solidFill>
                <a:srgbClr val="901C83"/>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a:endCxn id="2" idx="4"/>
            </p:cNvCxnSpPr>
            <p:nvPr/>
          </p:nvCxnSpPr>
          <p:spPr>
            <a:xfrm>
              <a:off x="4694445" y="2571750"/>
              <a:ext cx="995716" cy="1284091"/>
            </a:xfrm>
            <a:prstGeom prst="line">
              <a:avLst/>
            </a:prstGeom>
            <a:noFill/>
            <a:ln w="3175">
              <a:solidFill>
                <a:srgbClr val="92D050"/>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a:endCxn id="2" idx="2"/>
            </p:cNvCxnSpPr>
            <p:nvPr/>
          </p:nvCxnSpPr>
          <p:spPr>
            <a:xfrm flipH="1">
              <a:off x="3698729" y="2571750"/>
              <a:ext cx="995713" cy="1284091"/>
            </a:xfrm>
            <a:prstGeom prst="line">
              <a:avLst/>
            </a:prstGeom>
            <a:noFill/>
            <a:ln w="3175">
              <a:solidFill>
                <a:srgbClr val="00B0F0"/>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cxnSp>
      </p:grpSp>
      <p:sp>
        <p:nvSpPr>
          <p:cNvPr id="26" name="矩形 25"/>
          <p:cNvSpPr/>
          <p:nvPr/>
        </p:nvSpPr>
        <p:spPr>
          <a:xfrm>
            <a:off x="496205" y="1176423"/>
            <a:ext cx="1653860" cy="553998"/>
          </a:xfrm>
          <a:prstGeom prst="rect">
            <a:avLst/>
          </a:prstGeom>
        </p:spPr>
        <p:txBody>
          <a:bodyPr wrap="square">
            <a:spAutoFit/>
          </a:bodyPr>
          <a:lstStyle/>
          <a:p>
            <a:r>
              <a:rPr lang="zh-CN" altLang="en-US" sz="1600" b="1" kern="100" dirty="0" smtClean="0">
                <a:solidFill>
                  <a:srgbClr val="00679F"/>
                </a:solidFill>
                <a:latin typeface="微软雅黑" panose="020B0503020204020204" pitchFamily="34" charset="-122"/>
                <a:ea typeface="微软雅黑" panose="020B0503020204020204" pitchFamily="34" charset="-122"/>
                <a:cs typeface="仿宋" panose="02010609060101010101" pitchFamily="49" charset="-122"/>
              </a:rPr>
              <a:t>大赛数据分析</a:t>
            </a:r>
            <a:endParaRPr lang="en-US" altLang="zh-CN" sz="1600" b="1" kern="100" dirty="0" smtClean="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a:p>
            <a:r>
              <a:rPr lang="zh-CN" altLang="en-US" sz="14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pitchFamily="49" charset="-122"/>
              </a:rPr>
              <a:t>（</a:t>
            </a:r>
            <a:r>
              <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pitchFamily="49" charset="-122"/>
              </a:rPr>
              <a:t>同一</a:t>
            </a:r>
            <a:r>
              <a:rPr lang="zh-CN" altLang="en-US" sz="1400"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pitchFamily="49" charset="-122"/>
              </a:rPr>
              <a:t>专业）</a:t>
            </a:r>
            <a:endPar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1" name="矩形 30"/>
          <p:cNvSpPr/>
          <p:nvPr/>
        </p:nvSpPr>
        <p:spPr>
          <a:xfrm>
            <a:off x="4788024" y="699542"/>
            <a:ext cx="1191353" cy="307777"/>
          </a:xfrm>
          <a:prstGeom prst="rect">
            <a:avLst/>
          </a:prstGeom>
        </p:spPr>
        <p:txBody>
          <a:bodyPr wrap="none">
            <a:spAutoFit/>
          </a:bodyPr>
          <a:lstStyle/>
          <a:p>
            <a:pPr marL="285750" indent="-285750" algn="ctr">
              <a:buFont typeface="Wingdings" panose="05000000000000000000" pitchFamily="2" charset="2"/>
              <a:buChar char="n"/>
            </a:pPr>
            <a:r>
              <a:rPr lang="zh-CN" altLang="en-US" sz="1400" dirty="0" smtClean="0">
                <a:solidFill>
                  <a:srgbClr val="00679F"/>
                </a:solidFill>
              </a:rPr>
              <a:t>学生成绩</a:t>
            </a:r>
            <a:endParaRPr lang="zh-CN" altLang="en-US" sz="1400" dirty="0">
              <a:solidFill>
                <a:srgbClr val="00679F"/>
              </a:solidFill>
            </a:endParaRPr>
          </a:p>
        </p:txBody>
      </p:sp>
      <p:sp>
        <p:nvSpPr>
          <p:cNvPr id="35" name="矩形 34"/>
          <p:cNvSpPr/>
          <p:nvPr/>
        </p:nvSpPr>
        <p:spPr>
          <a:xfrm>
            <a:off x="2348617" y="1967520"/>
            <a:ext cx="1550424" cy="307777"/>
          </a:xfrm>
          <a:prstGeom prst="rect">
            <a:avLst/>
          </a:prstGeom>
        </p:spPr>
        <p:txBody>
          <a:bodyPr wrap="none">
            <a:spAutoFit/>
          </a:bodyPr>
          <a:lstStyle/>
          <a:p>
            <a:pPr marL="285750" indent="-285750" algn="ctr">
              <a:buFont typeface="Wingdings" panose="05000000000000000000" pitchFamily="2" charset="2"/>
              <a:buChar char="n"/>
            </a:pPr>
            <a:r>
              <a:rPr lang="zh-CN" altLang="en-US" sz="1400" dirty="0" smtClean="0">
                <a:solidFill>
                  <a:srgbClr val="EC9A12"/>
                </a:solidFill>
              </a:rPr>
              <a:t>学校大赛投入</a:t>
            </a:r>
            <a:endParaRPr lang="zh-CN" altLang="en-US" sz="1400" dirty="0">
              <a:solidFill>
                <a:srgbClr val="EC9A12"/>
              </a:solidFill>
            </a:endParaRPr>
          </a:p>
        </p:txBody>
      </p:sp>
      <p:sp>
        <p:nvSpPr>
          <p:cNvPr id="37" name="矩形 36"/>
          <p:cNvSpPr/>
          <p:nvPr/>
        </p:nvSpPr>
        <p:spPr>
          <a:xfrm>
            <a:off x="7007469" y="1998896"/>
            <a:ext cx="1191353" cy="307777"/>
          </a:xfrm>
          <a:prstGeom prst="rect">
            <a:avLst/>
          </a:prstGeom>
        </p:spPr>
        <p:txBody>
          <a:bodyPr wrap="none">
            <a:spAutoFit/>
          </a:bodyPr>
          <a:lstStyle/>
          <a:p>
            <a:pPr marL="285750" indent="-285750" algn="ctr">
              <a:buFont typeface="Wingdings" panose="05000000000000000000" pitchFamily="2" charset="2"/>
              <a:buChar char="n"/>
            </a:pPr>
            <a:r>
              <a:rPr lang="zh-CN" altLang="en-US" sz="1400" dirty="0" smtClean="0">
                <a:solidFill>
                  <a:srgbClr val="901C83"/>
                </a:solidFill>
              </a:rPr>
              <a:t>教师成绩</a:t>
            </a:r>
            <a:endParaRPr lang="zh-CN" altLang="en-US" sz="1400" dirty="0">
              <a:solidFill>
                <a:srgbClr val="901C83"/>
              </a:solidFill>
            </a:endParaRPr>
          </a:p>
        </p:txBody>
      </p:sp>
      <p:sp>
        <p:nvSpPr>
          <p:cNvPr id="39" name="矩形 38"/>
          <p:cNvSpPr/>
          <p:nvPr/>
        </p:nvSpPr>
        <p:spPr>
          <a:xfrm>
            <a:off x="6274821" y="3887327"/>
            <a:ext cx="2089033" cy="307777"/>
          </a:xfrm>
          <a:prstGeom prst="rect">
            <a:avLst/>
          </a:prstGeom>
        </p:spPr>
        <p:txBody>
          <a:bodyPr wrap="none">
            <a:spAutoFit/>
          </a:bodyPr>
          <a:lstStyle/>
          <a:p>
            <a:pPr marL="285750" indent="-285750" algn="ctr">
              <a:buFont typeface="Wingdings" panose="05000000000000000000" pitchFamily="2" charset="2"/>
              <a:buChar char="n"/>
            </a:pPr>
            <a:r>
              <a:rPr lang="zh-CN" altLang="en-US" sz="1400" dirty="0" smtClean="0">
                <a:solidFill>
                  <a:srgbClr val="92D050"/>
                </a:solidFill>
              </a:rPr>
              <a:t>教师信息化大赛成绩</a:t>
            </a:r>
            <a:endParaRPr lang="zh-CN" altLang="en-US" sz="1400" dirty="0">
              <a:solidFill>
                <a:srgbClr val="92D050"/>
              </a:solidFill>
            </a:endParaRPr>
          </a:p>
        </p:txBody>
      </p:sp>
      <p:sp>
        <p:nvSpPr>
          <p:cNvPr id="41" name="矩形 40"/>
          <p:cNvSpPr/>
          <p:nvPr/>
        </p:nvSpPr>
        <p:spPr>
          <a:xfrm>
            <a:off x="2863062" y="3887327"/>
            <a:ext cx="1550424" cy="307777"/>
          </a:xfrm>
          <a:prstGeom prst="rect">
            <a:avLst/>
          </a:prstGeom>
        </p:spPr>
        <p:txBody>
          <a:bodyPr wrap="none">
            <a:spAutoFit/>
          </a:bodyPr>
          <a:lstStyle/>
          <a:p>
            <a:pPr marL="285750" indent="-285750" algn="ctr">
              <a:buFont typeface="Wingdings" panose="05000000000000000000" pitchFamily="2" charset="2"/>
              <a:buChar char="n"/>
            </a:pPr>
            <a:r>
              <a:rPr lang="zh-CN" altLang="en-US" sz="1400" dirty="0" smtClean="0">
                <a:solidFill>
                  <a:srgbClr val="00A0E9"/>
                </a:solidFill>
              </a:rPr>
              <a:t>专业大赛投入</a:t>
            </a:r>
            <a:endParaRPr lang="zh-CN" altLang="en-US" sz="1400" dirty="0">
              <a:solidFill>
                <a:srgbClr val="00A0E9"/>
              </a:solidFill>
            </a:endParaRPr>
          </a:p>
        </p:txBody>
      </p:sp>
      <p:sp>
        <p:nvSpPr>
          <p:cNvPr id="22" name="矩形 21"/>
          <p:cNvSpPr/>
          <p:nvPr/>
        </p:nvSpPr>
        <p:spPr>
          <a:xfrm>
            <a:off x="463246" y="1897095"/>
            <a:ext cx="1825306" cy="2011680"/>
          </a:xfrm>
          <a:prstGeom prst="rect">
            <a:avLst/>
          </a:prstGeom>
          <a:noFill/>
        </p:spPr>
        <p:txBody>
          <a:bodyPr wrap="square" rtlCol="0">
            <a:spAutoFit/>
          </a:bodyPr>
          <a:lstStyle/>
          <a:p>
            <a:pPr algn="just">
              <a:lnSpc>
                <a:spcPct val="150000"/>
              </a:lnSpc>
            </a:pPr>
            <a:r>
              <a:rPr lang="zh-CN" altLang="zh-CN" sz="1400" dirty="0"/>
              <a:t>建立大赛数据库，对选手成绩进行数据分析，对参赛学校大数据分析</a:t>
            </a:r>
            <a:r>
              <a:rPr lang="zh-CN" altLang="en-US" sz="1400" dirty="0"/>
              <a:t>、跟踪每个赛项赛前、赛中、赛后工作内容。</a:t>
            </a:r>
            <a:endParaRPr lang="zh-CN" altLang="en-US" sz="1400" b="1" dirty="0">
              <a:solidFill>
                <a:schemeClr val="bg1"/>
              </a:solidFill>
            </a:endParaRPr>
          </a:p>
        </p:txBody>
      </p:sp>
      <p:sp>
        <p:nvSpPr>
          <p:cNvPr id="25" name="矩形 24"/>
          <p:cNvSpPr/>
          <p:nvPr/>
        </p:nvSpPr>
        <p:spPr>
          <a:xfrm>
            <a:off x="677387" y="0"/>
            <a:ext cx="944880" cy="44704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智慧化</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0" y="1511357"/>
            <a:ext cx="9144000" cy="22803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55119" y="1865840"/>
            <a:ext cx="3354516" cy="1708160"/>
          </a:xfrm>
          <a:prstGeom prst="rect">
            <a:avLst/>
          </a:prstGeom>
          <a:noFill/>
        </p:spPr>
        <p:txBody>
          <a:bodyPr wrap="square" rtlCol="0">
            <a:spAutoFit/>
          </a:bodyPr>
          <a:lstStyle/>
          <a:p>
            <a:pPr algn="just">
              <a:lnSpc>
                <a:spcPct val="150000"/>
              </a:lnSpc>
            </a:pPr>
            <a:r>
              <a:rPr lang="zh-CN" altLang="zh-CN" sz="1400" dirty="0"/>
              <a:t>大赛办将比赛的规程、赛题、选手操作过程、作品等做成教学资源包和学习包，发布到大赛网，为使用者提供用户号码，免费提供使用，实现资源共享，资源代培的目的。</a:t>
            </a:r>
          </a:p>
        </p:txBody>
      </p:sp>
      <p:sp>
        <p:nvSpPr>
          <p:cNvPr id="4" name="Freeform 9"/>
          <p:cNvSpPr/>
          <p:nvPr/>
        </p:nvSpPr>
        <p:spPr bwMode="auto">
          <a:xfrm>
            <a:off x="4432014" y="618466"/>
            <a:ext cx="864096" cy="766033"/>
          </a:xfrm>
          <a:custGeom>
            <a:avLst/>
            <a:gdLst>
              <a:gd name="T0" fmla="*/ 2576 w 2872"/>
              <a:gd name="T1" fmla="*/ 2268 h 2548"/>
              <a:gd name="T2" fmla="*/ 1776 w 2872"/>
              <a:gd name="T3" fmla="*/ 2268 h 2548"/>
              <a:gd name="T4" fmla="*/ 1736 w 2872"/>
              <a:gd name="T5" fmla="*/ 2228 h 2548"/>
              <a:gd name="T6" fmla="*/ 1736 w 2872"/>
              <a:gd name="T7" fmla="*/ 2196 h 2548"/>
              <a:gd name="T8" fmla="*/ 1696 w 2872"/>
              <a:gd name="T9" fmla="*/ 2156 h 2548"/>
              <a:gd name="T10" fmla="*/ 1536 w 2872"/>
              <a:gd name="T11" fmla="*/ 2156 h 2548"/>
              <a:gd name="T12" fmla="*/ 1496 w 2872"/>
              <a:gd name="T13" fmla="*/ 2116 h 2548"/>
              <a:gd name="T14" fmla="*/ 1496 w 2872"/>
              <a:gd name="T15" fmla="*/ 1848 h 2548"/>
              <a:gd name="T16" fmla="*/ 1536 w 2872"/>
              <a:gd name="T17" fmla="*/ 1808 h 2548"/>
              <a:gd name="T18" fmla="*/ 2360 w 2872"/>
              <a:gd name="T19" fmla="*/ 1808 h 2548"/>
              <a:gd name="T20" fmla="*/ 2360 w 2872"/>
              <a:gd name="T21" fmla="*/ 1808 h 2548"/>
              <a:gd name="T22" fmla="*/ 2728 w 2872"/>
              <a:gd name="T23" fmla="*/ 1608 h 2548"/>
              <a:gd name="T24" fmla="*/ 2728 w 2872"/>
              <a:gd name="T25" fmla="*/ 976 h 2548"/>
              <a:gd name="T26" fmla="*/ 2312 w 2872"/>
              <a:gd name="T27" fmla="*/ 776 h 2548"/>
              <a:gd name="T28" fmla="*/ 2168 w 2872"/>
              <a:gd name="T29" fmla="*/ 492 h 2548"/>
              <a:gd name="T30" fmla="*/ 1724 w 2872"/>
              <a:gd name="T31" fmla="*/ 348 h 2548"/>
              <a:gd name="T32" fmla="*/ 1660 w 2872"/>
              <a:gd name="T33" fmla="*/ 276 h 2548"/>
              <a:gd name="T34" fmla="*/ 656 w 2872"/>
              <a:gd name="T35" fmla="*/ 276 h 2548"/>
              <a:gd name="T36" fmla="*/ 448 w 2872"/>
              <a:gd name="T37" fmla="*/ 780 h 2548"/>
              <a:gd name="T38" fmla="*/ 0 w 2872"/>
              <a:gd name="T39" fmla="*/ 1300 h 2548"/>
              <a:gd name="T40" fmla="*/ 476 w 2872"/>
              <a:gd name="T41" fmla="*/ 1816 h 2548"/>
              <a:gd name="T42" fmla="*/ 476 w 2872"/>
              <a:gd name="T43" fmla="*/ 1816 h 2548"/>
              <a:gd name="T44" fmla="*/ 1300 w 2872"/>
              <a:gd name="T45" fmla="*/ 1816 h 2548"/>
              <a:gd name="T46" fmla="*/ 1340 w 2872"/>
              <a:gd name="T47" fmla="*/ 1856 h 2548"/>
              <a:gd name="T48" fmla="*/ 1340 w 2872"/>
              <a:gd name="T49" fmla="*/ 2124 h 2548"/>
              <a:gd name="T50" fmla="*/ 1300 w 2872"/>
              <a:gd name="T51" fmla="*/ 2164 h 2548"/>
              <a:gd name="T52" fmla="*/ 1140 w 2872"/>
              <a:gd name="T53" fmla="*/ 2164 h 2548"/>
              <a:gd name="T54" fmla="*/ 1100 w 2872"/>
              <a:gd name="T55" fmla="*/ 2204 h 2548"/>
              <a:gd name="T56" fmla="*/ 1100 w 2872"/>
              <a:gd name="T57" fmla="*/ 2236 h 2548"/>
              <a:gd name="T58" fmla="*/ 1060 w 2872"/>
              <a:gd name="T59" fmla="*/ 2276 h 2548"/>
              <a:gd name="T60" fmla="*/ 260 w 2872"/>
              <a:gd name="T61" fmla="*/ 2276 h 2548"/>
              <a:gd name="T62" fmla="*/ 176 w 2872"/>
              <a:gd name="T63" fmla="*/ 2344 h 2548"/>
              <a:gd name="T64" fmla="*/ 256 w 2872"/>
              <a:gd name="T65" fmla="*/ 2436 h 2548"/>
              <a:gd name="T66" fmla="*/ 1060 w 2872"/>
              <a:gd name="T67" fmla="*/ 2436 h 2548"/>
              <a:gd name="T68" fmla="*/ 1100 w 2872"/>
              <a:gd name="T69" fmla="*/ 2476 h 2548"/>
              <a:gd name="T70" fmla="*/ 1100 w 2872"/>
              <a:gd name="T71" fmla="*/ 2508 h 2548"/>
              <a:gd name="T72" fmla="*/ 1140 w 2872"/>
              <a:gd name="T73" fmla="*/ 2548 h 2548"/>
              <a:gd name="T74" fmla="*/ 1700 w 2872"/>
              <a:gd name="T75" fmla="*/ 2548 h 2548"/>
              <a:gd name="T76" fmla="*/ 1740 w 2872"/>
              <a:gd name="T77" fmla="*/ 2508 h 2548"/>
              <a:gd name="T78" fmla="*/ 1740 w 2872"/>
              <a:gd name="T79" fmla="*/ 2476 h 2548"/>
              <a:gd name="T80" fmla="*/ 1780 w 2872"/>
              <a:gd name="T81" fmla="*/ 2436 h 2548"/>
              <a:gd name="T82" fmla="*/ 2580 w 2872"/>
              <a:gd name="T83" fmla="*/ 2436 h 2548"/>
              <a:gd name="T84" fmla="*/ 2660 w 2872"/>
              <a:gd name="T85" fmla="*/ 2344 h 2548"/>
              <a:gd name="T86" fmla="*/ 2576 w 2872"/>
              <a:gd name="T87" fmla="*/ 2268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2" h="2548">
                <a:moveTo>
                  <a:pt x="2576" y="2268"/>
                </a:moveTo>
                <a:cubicBezTo>
                  <a:pt x="1776" y="2268"/>
                  <a:pt x="1776" y="2268"/>
                  <a:pt x="1776" y="2268"/>
                </a:cubicBezTo>
                <a:cubicBezTo>
                  <a:pt x="1756" y="2268"/>
                  <a:pt x="1736" y="2252"/>
                  <a:pt x="1736" y="2228"/>
                </a:cubicBezTo>
                <a:cubicBezTo>
                  <a:pt x="1736" y="2196"/>
                  <a:pt x="1736" y="2196"/>
                  <a:pt x="1736" y="2196"/>
                </a:cubicBezTo>
                <a:cubicBezTo>
                  <a:pt x="1736" y="2176"/>
                  <a:pt x="1720" y="2156"/>
                  <a:pt x="1696" y="2156"/>
                </a:cubicBezTo>
                <a:cubicBezTo>
                  <a:pt x="1536" y="2156"/>
                  <a:pt x="1536" y="2156"/>
                  <a:pt x="1536" y="2156"/>
                </a:cubicBezTo>
                <a:cubicBezTo>
                  <a:pt x="1516" y="2156"/>
                  <a:pt x="1496" y="2140"/>
                  <a:pt x="1496" y="2116"/>
                </a:cubicBezTo>
                <a:cubicBezTo>
                  <a:pt x="1496" y="1848"/>
                  <a:pt x="1496" y="1848"/>
                  <a:pt x="1496" y="1848"/>
                </a:cubicBezTo>
                <a:cubicBezTo>
                  <a:pt x="1496" y="1828"/>
                  <a:pt x="1512" y="1808"/>
                  <a:pt x="1536" y="1808"/>
                </a:cubicBezTo>
                <a:cubicBezTo>
                  <a:pt x="2360" y="1808"/>
                  <a:pt x="2360" y="1808"/>
                  <a:pt x="2360" y="1808"/>
                </a:cubicBezTo>
                <a:cubicBezTo>
                  <a:pt x="2360" y="1808"/>
                  <a:pt x="2360" y="1808"/>
                  <a:pt x="2360" y="1808"/>
                </a:cubicBezTo>
                <a:cubicBezTo>
                  <a:pt x="2500" y="1796"/>
                  <a:pt x="2636" y="1732"/>
                  <a:pt x="2728" y="1608"/>
                </a:cubicBezTo>
                <a:cubicBezTo>
                  <a:pt x="2872" y="1424"/>
                  <a:pt x="2872" y="1160"/>
                  <a:pt x="2728" y="976"/>
                </a:cubicBezTo>
                <a:cubicBezTo>
                  <a:pt x="2620" y="840"/>
                  <a:pt x="2468" y="776"/>
                  <a:pt x="2312" y="776"/>
                </a:cubicBezTo>
                <a:cubicBezTo>
                  <a:pt x="2296" y="672"/>
                  <a:pt x="2248" y="572"/>
                  <a:pt x="2168" y="492"/>
                </a:cubicBezTo>
                <a:cubicBezTo>
                  <a:pt x="2048" y="372"/>
                  <a:pt x="1880" y="324"/>
                  <a:pt x="1724" y="348"/>
                </a:cubicBezTo>
                <a:cubicBezTo>
                  <a:pt x="1704" y="324"/>
                  <a:pt x="1684" y="300"/>
                  <a:pt x="1660" y="276"/>
                </a:cubicBezTo>
                <a:cubicBezTo>
                  <a:pt x="1384" y="0"/>
                  <a:pt x="936" y="0"/>
                  <a:pt x="656" y="276"/>
                </a:cubicBezTo>
                <a:cubicBezTo>
                  <a:pt x="516" y="416"/>
                  <a:pt x="448" y="600"/>
                  <a:pt x="448" y="780"/>
                </a:cubicBezTo>
                <a:cubicBezTo>
                  <a:pt x="196" y="816"/>
                  <a:pt x="0" y="1036"/>
                  <a:pt x="0" y="1300"/>
                </a:cubicBezTo>
                <a:cubicBezTo>
                  <a:pt x="0" y="1572"/>
                  <a:pt x="208" y="1796"/>
                  <a:pt x="476" y="1816"/>
                </a:cubicBezTo>
                <a:cubicBezTo>
                  <a:pt x="476" y="1816"/>
                  <a:pt x="476" y="1816"/>
                  <a:pt x="476" y="1816"/>
                </a:cubicBezTo>
                <a:cubicBezTo>
                  <a:pt x="1300" y="1816"/>
                  <a:pt x="1300" y="1816"/>
                  <a:pt x="1300" y="1816"/>
                </a:cubicBezTo>
                <a:cubicBezTo>
                  <a:pt x="1320" y="1816"/>
                  <a:pt x="1340" y="1832"/>
                  <a:pt x="1340" y="1856"/>
                </a:cubicBezTo>
                <a:cubicBezTo>
                  <a:pt x="1340" y="2124"/>
                  <a:pt x="1340" y="2124"/>
                  <a:pt x="1340" y="2124"/>
                </a:cubicBezTo>
                <a:cubicBezTo>
                  <a:pt x="1340" y="2144"/>
                  <a:pt x="1324" y="2164"/>
                  <a:pt x="1300" y="2164"/>
                </a:cubicBezTo>
                <a:cubicBezTo>
                  <a:pt x="1140" y="2164"/>
                  <a:pt x="1140" y="2164"/>
                  <a:pt x="1140" y="2164"/>
                </a:cubicBezTo>
                <a:cubicBezTo>
                  <a:pt x="1120" y="2164"/>
                  <a:pt x="1100" y="2180"/>
                  <a:pt x="1100" y="2204"/>
                </a:cubicBezTo>
                <a:cubicBezTo>
                  <a:pt x="1100" y="2236"/>
                  <a:pt x="1100" y="2236"/>
                  <a:pt x="1100" y="2236"/>
                </a:cubicBezTo>
                <a:cubicBezTo>
                  <a:pt x="1100" y="2256"/>
                  <a:pt x="1084" y="2276"/>
                  <a:pt x="1060" y="2276"/>
                </a:cubicBezTo>
                <a:cubicBezTo>
                  <a:pt x="260" y="2276"/>
                  <a:pt x="260" y="2276"/>
                  <a:pt x="260" y="2276"/>
                </a:cubicBezTo>
                <a:cubicBezTo>
                  <a:pt x="220" y="2276"/>
                  <a:pt x="184" y="2304"/>
                  <a:pt x="176" y="2344"/>
                </a:cubicBezTo>
                <a:cubicBezTo>
                  <a:pt x="168" y="2396"/>
                  <a:pt x="208" y="2436"/>
                  <a:pt x="256" y="2436"/>
                </a:cubicBezTo>
                <a:cubicBezTo>
                  <a:pt x="1060" y="2436"/>
                  <a:pt x="1060" y="2436"/>
                  <a:pt x="1060" y="2436"/>
                </a:cubicBezTo>
                <a:cubicBezTo>
                  <a:pt x="1080" y="2436"/>
                  <a:pt x="1100" y="2452"/>
                  <a:pt x="1100" y="2476"/>
                </a:cubicBezTo>
                <a:cubicBezTo>
                  <a:pt x="1100" y="2508"/>
                  <a:pt x="1100" y="2508"/>
                  <a:pt x="1100" y="2508"/>
                </a:cubicBezTo>
                <a:cubicBezTo>
                  <a:pt x="1100" y="2528"/>
                  <a:pt x="1116" y="2548"/>
                  <a:pt x="1140" y="2548"/>
                </a:cubicBezTo>
                <a:cubicBezTo>
                  <a:pt x="1700" y="2548"/>
                  <a:pt x="1700" y="2548"/>
                  <a:pt x="1700" y="2548"/>
                </a:cubicBezTo>
                <a:cubicBezTo>
                  <a:pt x="1720" y="2548"/>
                  <a:pt x="1740" y="2532"/>
                  <a:pt x="1740" y="2508"/>
                </a:cubicBezTo>
                <a:cubicBezTo>
                  <a:pt x="1740" y="2476"/>
                  <a:pt x="1740" y="2476"/>
                  <a:pt x="1740" y="2476"/>
                </a:cubicBezTo>
                <a:cubicBezTo>
                  <a:pt x="1740" y="2456"/>
                  <a:pt x="1756" y="2436"/>
                  <a:pt x="1780" y="2436"/>
                </a:cubicBezTo>
                <a:cubicBezTo>
                  <a:pt x="2580" y="2436"/>
                  <a:pt x="2580" y="2436"/>
                  <a:pt x="2580" y="2436"/>
                </a:cubicBezTo>
                <a:cubicBezTo>
                  <a:pt x="2628" y="2436"/>
                  <a:pt x="2668" y="2392"/>
                  <a:pt x="2660" y="2344"/>
                </a:cubicBezTo>
                <a:cubicBezTo>
                  <a:pt x="2652" y="2296"/>
                  <a:pt x="2616" y="2268"/>
                  <a:pt x="2576" y="2268"/>
                </a:cubicBezTo>
                <a:close/>
              </a:path>
            </a:pathLst>
          </a:custGeom>
          <a:solidFill>
            <a:srgbClr val="00679F"/>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 name="矩形 1"/>
          <p:cNvSpPr/>
          <p:nvPr/>
        </p:nvSpPr>
        <p:spPr>
          <a:xfrm>
            <a:off x="4412656" y="847593"/>
            <a:ext cx="902811" cy="307777"/>
          </a:xfrm>
          <a:prstGeom prst="rect">
            <a:avLst/>
          </a:prstGeom>
        </p:spPr>
        <p:txBody>
          <a:bodyPr wrap="none">
            <a:spAutoFit/>
          </a:bodyPr>
          <a:lstStyle/>
          <a:p>
            <a:pPr algn="ctr"/>
            <a:r>
              <a:rPr lang="zh-CN" altLang="zh-CN" sz="1400" b="1" dirty="0" smtClean="0">
                <a:solidFill>
                  <a:schemeClr val="bg1"/>
                </a:solidFill>
              </a:rPr>
              <a:t>比赛规程</a:t>
            </a:r>
            <a:endParaRPr lang="zh-CN" altLang="en-US" sz="1400" b="1" dirty="0">
              <a:solidFill>
                <a:schemeClr val="bg1"/>
              </a:solidFill>
            </a:endParaRPr>
          </a:p>
        </p:txBody>
      </p:sp>
      <p:sp>
        <p:nvSpPr>
          <p:cNvPr id="5" name="Freeform 9"/>
          <p:cNvSpPr/>
          <p:nvPr/>
        </p:nvSpPr>
        <p:spPr bwMode="auto">
          <a:xfrm>
            <a:off x="5418757" y="1098572"/>
            <a:ext cx="744076" cy="659632"/>
          </a:xfrm>
          <a:custGeom>
            <a:avLst/>
            <a:gdLst>
              <a:gd name="T0" fmla="*/ 2576 w 2872"/>
              <a:gd name="T1" fmla="*/ 2268 h 2548"/>
              <a:gd name="T2" fmla="*/ 1776 w 2872"/>
              <a:gd name="T3" fmla="*/ 2268 h 2548"/>
              <a:gd name="T4" fmla="*/ 1736 w 2872"/>
              <a:gd name="T5" fmla="*/ 2228 h 2548"/>
              <a:gd name="T6" fmla="*/ 1736 w 2872"/>
              <a:gd name="T7" fmla="*/ 2196 h 2548"/>
              <a:gd name="T8" fmla="*/ 1696 w 2872"/>
              <a:gd name="T9" fmla="*/ 2156 h 2548"/>
              <a:gd name="T10" fmla="*/ 1536 w 2872"/>
              <a:gd name="T11" fmla="*/ 2156 h 2548"/>
              <a:gd name="T12" fmla="*/ 1496 w 2872"/>
              <a:gd name="T13" fmla="*/ 2116 h 2548"/>
              <a:gd name="T14" fmla="*/ 1496 w 2872"/>
              <a:gd name="T15" fmla="*/ 1848 h 2548"/>
              <a:gd name="T16" fmla="*/ 1536 w 2872"/>
              <a:gd name="T17" fmla="*/ 1808 h 2548"/>
              <a:gd name="T18" fmla="*/ 2360 w 2872"/>
              <a:gd name="T19" fmla="*/ 1808 h 2548"/>
              <a:gd name="T20" fmla="*/ 2360 w 2872"/>
              <a:gd name="T21" fmla="*/ 1808 h 2548"/>
              <a:gd name="T22" fmla="*/ 2728 w 2872"/>
              <a:gd name="T23" fmla="*/ 1608 h 2548"/>
              <a:gd name="T24" fmla="*/ 2728 w 2872"/>
              <a:gd name="T25" fmla="*/ 976 h 2548"/>
              <a:gd name="T26" fmla="*/ 2312 w 2872"/>
              <a:gd name="T27" fmla="*/ 776 h 2548"/>
              <a:gd name="T28" fmla="*/ 2168 w 2872"/>
              <a:gd name="T29" fmla="*/ 492 h 2548"/>
              <a:gd name="T30" fmla="*/ 1724 w 2872"/>
              <a:gd name="T31" fmla="*/ 348 h 2548"/>
              <a:gd name="T32" fmla="*/ 1660 w 2872"/>
              <a:gd name="T33" fmla="*/ 276 h 2548"/>
              <a:gd name="T34" fmla="*/ 656 w 2872"/>
              <a:gd name="T35" fmla="*/ 276 h 2548"/>
              <a:gd name="T36" fmla="*/ 448 w 2872"/>
              <a:gd name="T37" fmla="*/ 780 h 2548"/>
              <a:gd name="T38" fmla="*/ 0 w 2872"/>
              <a:gd name="T39" fmla="*/ 1300 h 2548"/>
              <a:gd name="T40" fmla="*/ 476 w 2872"/>
              <a:gd name="T41" fmla="*/ 1816 h 2548"/>
              <a:gd name="T42" fmla="*/ 476 w 2872"/>
              <a:gd name="T43" fmla="*/ 1816 h 2548"/>
              <a:gd name="T44" fmla="*/ 1300 w 2872"/>
              <a:gd name="T45" fmla="*/ 1816 h 2548"/>
              <a:gd name="T46" fmla="*/ 1340 w 2872"/>
              <a:gd name="T47" fmla="*/ 1856 h 2548"/>
              <a:gd name="T48" fmla="*/ 1340 w 2872"/>
              <a:gd name="T49" fmla="*/ 2124 h 2548"/>
              <a:gd name="T50" fmla="*/ 1300 w 2872"/>
              <a:gd name="T51" fmla="*/ 2164 h 2548"/>
              <a:gd name="T52" fmla="*/ 1140 w 2872"/>
              <a:gd name="T53" fmla="*/ 2164 h 2548"/>
              <a:gd name="T54" fmla="*/ 1100 w 2872"/>
              <a:gd name="T55" fmla="*/ 2204 h 2548"/>
              <a:gd name="T56" fmla="*/ 1100 w 2872"/>
              <a:gd name="T57" fmla="*/ 2236 h 2548"/>
              <a:gd name="T58" fmla="*/ 1060 w 2872"/>
              <a:gd name="T59" fmla="*/ 2276 h 2548"/>
              <a:gd name="T60" fmla="*/ 260 w 2872"/>
              <a:gd name="T61" fmla="*/ 2276 h 2548"/>
              <a:gd name="T62" fmla="*/ 176 w 2872"/>
              <a:gd name="T63" fmla="*/ 2344 h 2548"/>
              <a:gd name="T64" fmla="*/ 256 w 2872"/>
              <a:gd name="T65" fmla="*/ 2436 h 2548"/>
              <a:gd name="T66" fmla="*/ 1060 w 2872"/>
              <a:gd name="T67" fmla="*/ 2436 h 2548"/>
              <a:gd name="T68" fmla="*/ 1100 w 2872"/>
              <a:gd name="T69" fmla="*/ 2476 h 2548"/>
              <a:gd name="T70" fmla="*/ 1100 w 2872"/>
              <a:gd name="T71" fmla="*/ 2508 h 2548"/>
              <a:gd name="T72" fmla="*/ 1140 w 2872"/>
              <a:gd name="T73" fmla="*/ 2548 h 2548"/>
              <a:gd name="T74" fmla="*/ 1700 w 2872"/>
              <a:gd name="T75" fmla="*/ 2548 h 2548"/>
              <a:gd name="T76" fmla="*/ 1740 w 2872"/>
              <a:gd name="T77" fmla="*/ 2508 h 2548"/>
              <a:gd name="T78" fmla="*/ 1740 w 2872"/>
              <a:gd name="T79" fmla="*/ 2476 h 2548"/>
              <a:gd name="T80" fmla="*/ 1780 w 2872"/>
              <a:gd name="T81" fmla="*/ 2436 h 2548"/>
              <a:gd name="T82" fmla="*/ 2580 w 2872"/>
              <a:gd name="T83" fmla="*/ 2436 h 2548"/>
              <a:gd name="T84" fmla="*/ 2660 w 2872"/>
              <a:gd name="T85" fmla="*/ 2344 h 2548"/>
              <a:gd name="T86" fmla="*/ 2576 w 2872"/>
              <a:gd name="T87" fmla="*/ 2268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2" h="2548">
                <a:moveTo>
                  <a:pt x="2576" y="2268"/>
                </a:moveTo>
                <a:cubicBezTo>
                  <a:pt x="1776" y="2268"/>
                  <a:pt x="1776" y="2268"/>
                  <a:pt x="1776" y="2268"/>
                </a:cubicBezTo>
                <a:cubicBezTo>
                  <a:pt x="1756" y="2268"/>
                  <a:pt x="1736" y="2252"/>
                  <a:pt x="1736" y="2228"/>
                </a:cubicBezTo>
                <a:cubicBezTo>
                  <a:pt x="1736" y="2196"/>
                  <a:pt x="1736" y="2196"/>
                  <a:pt x="1736" y="2196"/>
                </a:cubicBezTo>
                <a:cubicBezTo>
                  <a:pt x="1736" y="2176"/>
                  <a:pt x="1720" y="2156"/>
                  <a:pt x="1696" y="2156"/>
                </a:cubicBezTo>
                <a:cubicBezTo>
                  <a:pt x="1536" y="2156"/>
                  <a:pt x="1536" y="2156"/>
                  <a:pt x="1536" y="2156"/>
                </a:cubicBezTo>
                <a:cubicBezTo>
                  <a:pt x="1516" y="2156"/>
                  <a:pt x="1496" y="2140"/>
                  <a:pt x="1496" y="2116"/>
                </a:cubicBezTo>
                <a:cubicBezTo>
                  <a:pt x="1496" y="1848"/>
                  <a:pt x="1496" y="1848"/>
                  <a:pt x="1496" y="1848"/>
                </a:cubicBezTo>
                <a:cubicBezTo>
                  <a:pt x="1496" y="1828"/>
                  <a:pt x="1512" y="1808"/>
                  <a:pt x="1536" y="1808"/>
                </a:cubicBezTo>
                <a:cubicBezTo>
                  <a:pt x="2360" y="1808"/>
                  <a:pt x="2360" y="1808"/>
                  <a:pt x="2360" y="1808"/>
                </a:cubicBezTo>
                <a:cubicBezTo>
                  <a:pt x="2360" y="1808"/>
                  <a:pt x="2360" y="1808"/>
                  <a:pt x="2360" y="1808"/>
                </a:cubicBezTo>
                <a:cubicBezTo>
                  <a:pt x="2500" y="1796"/>
                  <a:pt x="2636" y="1732"/>
                  <a:pt x="2728" y="1608"/>
                </a:cubicBezTo>
                <a:cubicBezTo>
                  <a:pt x="2872" y="1424"/>
                  <a:pt x="2872" y="1160"/>
                  <a:pt x="2728" y="976"/>
                </a:cubicBezTo>
                <a:cubicBezTo>
                  <a:pt x="2620" y="840"/>
                  <a:pt x="2468" y="776"/>
                  <a:pt x="2312" y="776"/>
                </a:cubicBezTo>
                <a:cubicBezTo>
                  <a:pt x="2296" y="672"/>
                  <a:pt x="2248" y="572"/>
                  <a:pt x="2168" y="492"/>
                </a:cubicBezTo>
                <a:cubicBezTo>
                  <a:pt x="2048" y="372"/>
                  <a:pt x="1880" y="324"/>
                  <a:pt x="1724" y="348"/>
                </a:cubicBezTo>
                <a:cubicBezTo>
                  <a:pt x="1704" y="324"/>
                  <a:pt x="1684" y="300"/>
                  <a:pt x="1660" y="276"/>
                </a:cubicBezTo>
                <a:cubicBezTo>
                  <a:pt x="1384" y="0"/>
                  <a:pt x="936" y="0"/>
                  <a:pt x="656" y="276"/>
                </a:cubicBezTo>
                <a:cubicBezTo>
                  <a:pt x="516" y="416"/>
                  <a:pt x="448" y="600"/>
                  <a:pt x="448" y="780"/>
                </a:cubicBezTo>
                <a:cubicBezTo>
                  <a:pt x="196" y="816"/>
                  <a:pt x="0" y="1036"/>
                  <a:pt x="0" y="1300"/>
                </a:cubicBezTo>
                <a:cubicBezTo>
                  <a:pt x="0" y="1572"/>
                  <a:pt x="208" y="1796"/>
                  <a:pt x="476" y="1816"/>
                </a:cubicBezTo>
                <a:cubicBezTo>
                  <a:pt x="476" y="1816"/>
                  <a:pt x="476" y="1816"/>
                  <a:pt x="476" y="1816"/>
                </a:cubicBezTo>
                <a:cubicBezTo>
                  <a:pt x="1300" y="1816"/>
                  <a:pt x="1300" y="1816"/>
                  <a:pt x="1300" y="1816"/>
                </a:cubicBezTo>
                <a:cubicBezTo>
                  <a:pt x="1320" y="1816"/>
                  <a:pt x="1340" y="1832"/>
                  <a:pt x="1340" y="1856"/>
                </a:cubicBezTo>
                <a:cubicBezTo>
                  <a:pt x="1340" y="2124"/>
                  <a:pt x="1340" y="2124"/>
                  <a:pt x="1340" y="2124"/>
                </a:cubicBezTo>
                <a:cubicBezTo>
                  <a:pt x="1340" y="2144"/>
                  <a:pt x="1324" y="2164"/>
                  <a:pt x="1300" y="2164"/>
                </a:cubicBezTo>
                <a:cubicBezTo>
                  <a:pt x="1140" y="2164"/>
                  <a:pt x="1140" y="2164"/>
                  <a:pt x="1140" y="2164"/>
                </a:cubicBezTo>
                <a:cubicBezTo>
                  <a:pt x="1120" y="2164"/>
                  <a:pt x="1100" y="2180"/>
                  <a:pt x="1100" y="2204"/>
                </a:cubicBezTo>
                <a:cubicBezTo>
                  <a:pt x="1100" y="2236"/>
                  <a:pt x="1100" y="2236"/>
                  <a:pt x="1100" y="2236"/>
                </a:cubicBezTo>
                <a:cubicBezTo>
                  <a:pt x="1100" y="2256"/>
                  <a:pt x="1084" y="2276"/>
                  <a:pt x="1060" y="2276"/>
                </a:cubicBezTo>
                <a:cubicBezTo>
                  <a:pt x="260" y="2276"/>
                  <a:pt x="260" y="2276"/>
                  <a:pt x="260" y="2276"/>
                </a:cubicBezTo>
                <a:cubicBezTo>
                  <a:pt x="220" y="2276"/>
                  <a:pt x="184" y="2304"/>
                  <a:pt x="176" y="2344"/>
                </a:cubicBezTo>
                <a:cubicBezTo>
                  <a:pt x="168" y="2396"/>
                  <a:pt x="208" y="2436"/>
                  <a:pt x="256" y="2436"/>
                </a:cubicBezTo>
                <a:cubicBezTo>
                  <a:pt x="1060" y="2436"/>
                  <a:pt x="1060" y="2436"/>
                  <a:pt x="1060" y="2436"/>
                </a:cubicBezTo>
                <a:cubicBezTo>
                  <a:pt x="1080" y="2436"/>
                  <a:pt x="1100" y="2452"/>
                  <a:pt x="1100" y="2476"/>
                </a:cubicBezTo>
                <a:cubicBezTo>
                  <a:pt x="1100" y="2508"/>
                  <a:pt x="1100" y="2508"/>
                  <a:pt x="1100" y="2508"/>
                </a:cubicBezTo>
                <a:cubicBezTo>
                  <a:pt x="1100" y="2528"/>
                  <a:pt x="1116" y="2548"/>
                  <a:pt x="1140" y="2548"/>
                </a:cubicBezTo>
                <a:cubicBezTo>
                  <a:pt x="1700" y="2548"/>
                  <a:pt x="1700" y="2548"/>
                  <a:pt x="1700" y="2548"/>
                </a:cubicBezTo>
                <a:cubicBezTo>
                  <a:pt x="1720" y="2548"/>
                  <a:pt x="1740" y="2532"/>
                  <a:pt x="1740" y="2508"/>
                </a:cubicBezTo>
                <a:cubicBezTo>
                  <a:pt x="1740" y="2476"/>
                  <a:pt x="1740" y="2476"/>
                  <a:pt x="1740" y="2476"/>
                </a:cubicBezTo>
                <a:cubicBezTo>
                  <a:pt x="1740" y="2456"/>
                  <a:pt x="1756" y="2436"/>
                  <a:pt x="1780" y="2436"/>
                </a:cubicBezTo>
                <a:cubicBezTo>
                  <a:pt x="2580" y="2436"/>
                  <a:pt x="2580" y="2436"/>
                  <a:pt x="2580" y="2436"/>
                </a:cubicBezTo>
                <a:cubicBezTo>
                  <a:pt x="2628" y="2436"/>
                  <a:pt x="2668" y="2392"/>
                  <a:pt x="2660" y="2344"/>
                </a:cubicBezTo>
                <a:cubicBezTo>
                  <a:pt x="2652" y="2296"/>
                  <a:pt x="2616" y="2268"/>
                  <a:pt x="2576" y="2268"/>
                </a:cubicBezTo>
                <a:close/>
              </a:path>
            </a:pathLst>
          </a:custGeom>
          <a:solidFill>
            <a:srgbClr val="00679F"/>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 name="矩形 5"/>
          <p:cNvSpPr/>
          <p:nvPr/>
        </p:nvSpPr>
        <p:spPr>
          <a:xfrm>
            <a:off x="5518925" y="1230609"/>
            <a:ext cx="543739" cy="307777"/>
          </a:xfrm>
          <a:prstGeom prst="rect">
            <a:avLst/>
          </a:prstGeom>
        </p:spPr>
        <p:txBody>
          <a:bodyPr wrap="none">
            <a:spAutoFit/>
          </a:bodyPr>
          <a:lstStyle/>
          <a:p>
            <a:pPr algn="ctr"/>
            <a:r>
              <a:rPr lang="zh-CN" altLang="en-US" sz="1400" b="1" dirty="0">
                <a:solidFill>
                  <a:schemeClr val="bg1"/>
                </a:solidFill>
              </a:rPr>
              <a:t>赛题</a:t>
            </a:r>
          </a:p>
        </p:txBody>
      </p:sp>
      <p:sp>
        <p:nvSpPr>
          <p:cNvPr id="7" name="Freeform 9"/>
          <p:cNvSpPr/>
          <p:nvPr/>
        </p:nvSpPr>
        <p:spPr bwMode="auto">
          <a:xfrm>
            <a:off x="6300192" y="555526"/>
            <a:ext cx="1006090" cy="891912"/>
          </a:xfrm>
          <a:custGeom>
            <a:avLst/>
            <a:gdLst>
              <a:gd name="T0" fmla="*/ 2576 w 2872"/>
              <a:gd name="T1" fmla="*/ 2268 h 2548"/>
              <a:gd name="T2" fmla="*/ 1776 w 2872"/>
              <a:gd name="T3" fmla="*/ 2268 h 2548"/>
              <a:gd name="T4" fmla="*/ 1736 w 2872"/>
              <a:gd name="T5" fmla="*/ 2228 h 2548"/>
              <a:gd name="T6" fmla="*/ 1736 w 2872"/>
              <a:gd name="T7" fmla="*/ 2196 h 2548"/>
              <a:gd name="T8" fmla="*/ 1696 w 2872"/>
              <a:gd name="T9" fmla="*/ 2156 h 2548"/>
              <a:gd name="T10" fmla="*/ 1536 w 2872"/>
              <a:gd name="T11" fmla="*/ 2156 h 2548"/>
              <a:gd name="T12" fmla="*/ 1496 w 2872"/>
              <a:gd name="T13" fmla="*/ 2116 h 2548"/>
              <a:gd name="T14" fmla="*/ 1496 w 2872"/>
              <a:gd name="T15" fmla="*/ 1848 h 2548"/>
              <a:gd name="T16" fmla="*/ 1536 w 2872"/>
              <a:gd name="T17" fmla="*/ 1808 h 2548"/>
              <a:gd name="T18" fmla="*/ 2360 w 2872"/>
              <a:gd name="T19" fmla="*/ 1808 h 2548"/>
              <a:gd name="T20" fmla="*/ 2360 w 2872"/>
              <a:gd name="T21" fmla="*/ 1808 h 2548"/>
              <a:gd name="T22" fmla="*/ 2728 w 2872"/>
              <a:gd name="T23" fmla="*/ 1608 h 2548"/>
              <a:gd name="T24" fmla="*/ 2728 w 2872"/>
              <a:gd name="T25" fmla="*/ 976 h 2548"/>
              <a:gd name="T26" fmla="*/ 2312 w 2872"/>
              <a:gd name="T27" fmla="*/ 776 h 2548"/>
              <a:gd name="T28" fmla="*/ 2168 w 2872"/>
              <a:gd name="T29" fmla="*/ 492 h 2548"/>
              <a:gd name="T30" fmla="*/ 1724 w 2872"/>
              <a:gd name="T31" fmla="*/ 348 h 2548"/>
              <a:gd name="T32" fmla="*/ 1660 w 2872"/>
              <a:gd name="T33" fmla="*/ 276 h 2548"/>
              <a:gd name="T34" fmla="*/ 656 w 2872"/>
              <a:gd name="T35" fmla="*/ 276 h 2548"/>
              <a:gd name="T36" fmla="*/ 448 w 2872"/>
              <a:gd name="T37" fmla="*/ 780 h 2548"/>
              <a:gd name="T38" fmla="*/ 0 w 2872"/>
              <a:gd name="T39" fmla="*/ 1300 h 2548"/>
              <a:gd name="T40" fmla="*/ 476 w 2872"/>
              <a:gd name="T41" fmla="*/ 1816 h 2548"/>
              <a:gd name="T42" fmla="*/ 476 w 2872"/>
              <a:gd name="T43" fmla="*/ 1816 h 2548"/>
              <a:gd name="T44" fmla="*/ 1300 w 2872"/>
              <a:gd name="T45" fmla="*/ 1816 h 2548"/>
              <a:gd name="T46" fmla="*/ 1340 w 2872"/>
              <a:gd name="T47" fmla="*/ 1856 h 2548"/>
              <a:gd name="T48" fmla="*/ 1340 w 2872"/>
              <a:gd name="T49" fmla="*/ 2124 h 2548"/>
              <a:gd name="T50" fmla="*/ 1300 w 2872"/>
              <a:gd name="T51" fmla="*/ 2164 h 2548"/>
              <a:gd name="T52" fmla="*/ 1140 w 2872"/>
              <a:gd name="T53" fmla="*/ 2164 h 2548"/>
              <a:gd name="T54" fmla="*/ 1100 w 2872"/>
              <a:gd name="T55" fmla="*/ 2204 h 2548"/>
              <a:gd name="T56" fmla="*/ 1100 w 2872"/>
              <a:gd name="T57" fmla="*/ 2236 h 2548"/>
              <a:gd name="T58" fmla="*/ 1060 w 2872"/>
              <a:gd name="T59" fmla="*/ 2276 h 2548"/>
              <a:gd name="T60" fmla="*/ 260 w 2872"/>
              <a:gd name="T61" fmla="*/ 2276 h 2548"/>
              <a:gd name="T62" fmla="*/ 176 w 2872"/>
              <a:gd name="T63" fmla="*/ 2344 h 2548"/>
              <a:gd name="T64" fmla="*/ 256 w 2872"/>
              <a:gd name="T65" fmla="*/ 2436 h 2548"/>
              <a:gd name="T66" fmla="*/ 1060 w 2872"/>
              <a:gd name="T67" fmla="*/ 2436 h 2548"/>
              <a:gd name="T68" fmla="*/ 1100 w 2872"/>
              <a:gd name="T69" fmla="*/ 2476 h 2548"/>
              <a:gd name="T70" fmla="*/ 1100 w 2872"/>
              <a:gd name="T71" fmla="*/ 2508 h 2548"/>
              <a:gd name="T72" fmla="*/ 1140 w 2872"/>
              <a:gd name="T73" fmla="*/ 2548 h 2548"/>
              <a:gd name="T74" fmla="*/ 1700 w 2872"/>
              <a:gd name="T75" fmla="*/ 2548 h 2548"/>
              <a:gd name="T76" fmla="*/ 1740 w 2872"/>
              <a:gd name="T77" fmla="*/ 2508 h 2548"/>
              <a:gd name="T78" fmla="*/ 1740 w 2872"/>
              <a:gd name="T79" fmla="*/ 2476 h 2548"/>
              <a:gd name="T80" fmla="*/ 1780 w 2872"/>
              <a:gd name="T81" fmla="*/ 2436 h 2548"/>
              <a:gd name="T82" fmla="*/ 2580 w 2872"/>
              <a:gd name="T83" fmla="*/ 2436 h 2548"/>
              <a:gd name="T84" fmla="*/ 2660 w 2872"/>
              <a:gd name="T85" fmla="*/ 2344 h 2548"/>
              <a:gd name="T86" fmla="*/ 2576 w 2872"/>
              <a:gd name="T87" fmla="*/ 2268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2" h="2548">
                <a:moveTo>
                  <a:pt x="2576" y="2268"/>
                </a:moveTo>
                <a:cubicBezTo>
                  <a:pt x="1776" y="2268"/>
                  <a:pt x="1776" y="2268"/>
                  <a:pt x="1776" y="2268"/>
                </a:cubicBezTo>
                <a:cubicBezTo>
                  <a:pt x="1756" y="2268"/>
                  <a:pt x="1736" y="2252"/>
                  <a:pt x="1736" y="2228"/>
                </a:cubicBezTo>
                <a:cubicBezTo>
                  <a:pt x="1736" y="2196"/>
                  <a:pt x="1736" y="2196"/>
                  <a:pt x="1736" y="2196"/>
                </a:cubicBezTo>
                <a:cubicBezTo>
                  <a:pt x="1736" y="2176"/>
                  <a:pt x="1720" y="2156"/>
                  <a:pt x="1696" y="2156"/>
                </a:cubicBezTo>
                <a:cubicBezTo>
                  <a:pt x="1536" y="2156"/>
                  <a:pt x="1536" y="2156"/>
                  <a:pt x="1536" y="2156"/>
                </a:cubicBezTo>
                <a:cubicBezTo>
                  <a:pt x="1516" y="2156"/>
                  <a:pt x="1496" y="2140"/>
                  <a:pt x="1496" y="2116"/>
                </a:cubicBezTo>
                <a:cubicBezTo>
                  <a:pt x="1496" y="1848"/>
                  <a:pt x="1496" y="1848"/>
                  <a:pt x="1496" y="1848"/>
                </a:cubicBezTo>
                <a:cubicBezTo>
                  <a:pt x="1496" y="1828"/>
                  <a:pt x="1512" y="1808"/>
                  <a:pt x="1536" y="1808"/>
                </a:cubicBezTo>
                <a:cubicBezTo>
                  <a:pt x="2360" y="1808"/>
                  <a:pt x="2360" y="1808"/>
                  <a:pt x="2360" y="1808"/>
                </a:cubicBezTo>
                <a:cubicBezTo>
                  <a:pt x="2360" y="1808"/>
                  <a:pt x="2360" y="1808"/>
                  <a:pt x="2360" y="1808"/>
                </a:cubicBezTo>
                <a:cubicBezTo>
                  <a:pt x="2500" y="1796"/>
                  <a:pt x="2636" y="1732"/>
                  <a:pt x="2728" y="1608"/>
                </a:cubicBezTo>
                <a:cubicBezTo>
                  <a:pt x="2872" y="1424"/>
                  <a:pt x="2872" y="1160"/>
                  <a:pt x="2728" y="976"/>
                </a:cubicBezTo>
                <a:cubicBezTo>
                  <a:pt x="2620" y="840"/>
                  <a:pt x="2468" y="776"/>
                  <a:pt x="2312" y="776"/>
                </a:cubicBezTo>
                <a:cubicBezTo>
                  <a:pt x="2296" y="672"/>
                  <a:pt x="2248" y="572"/>
                  <a:pt x="2168" y="492"/>
                </a:cubicBezTo>
                <a:cubicBezTo>
                  <a:pt x="2048" y="372"/>
                  <a:pt x="1880" y="324"/>
                  <a:pt x="1724" y="348"/>
                </a:cubicBezTo>
                <a:cubicBezTo>
                  <a:pt x="1704" y="324"/>
                  <a:pt x="1684" y="300"/>
                  <a:pt x="1660" y="276"/>
                </a:cubicBezTo>
                <a:cubicBezTo>
                  <a:pt x="1384" y="0"/>
                  <a:pt x="936" y="0"/>
                  <a:pt x="656" y="276"/>
                </a:cubicBezTo>
                <a:cubicBezTo>
                  <a:pt x="516" y="416"/>
                  <a:pt x="448" y="600"/>
                  <a:pt x="448" y="780"/>
                </a:cubicBezTo>
                <a:cubicBezTo>
                  <a:pt x="196" y="816"/>
                  <a:pt x="0" y="1036"/>
                  <a:pt x="0" y="1300"/>
                </a:cubicBezTo>
                <a:cubicBezTo>
                  <a:pt x="0" y="1572"/>
                  <a:pt x="208" y="1796"/>
                  <a:pt x="476" y="1816"/>
                </a:cubicBezTo>
                <a:cubicBezTo>
                  <a:pt x="476" y="1816"/>
                  <a:pt x="476" y="1816"/>
                  <a:pt x="476" y="1816"/>
                </a:cubicBezTo>
                <a:cubicBezTo>
                  <a:pt x="1300" y="1816"/>
                  <a:pt x="1300" y="1816"/>
                  <a:pt x="1300" y="1816"/>
                </a:cubicBezTo>
                <a:cubicBezTo>
                  <a:pt x="1320" y="1816"/>
                  <a:pt x="1340" y="1832"/>
                  <a:pt x="1340" y="1856"/>
                </a:cubicBezTo>
                <a:cubicBezTo>
                  <a:pt x="1340" y="2124"/>
                  <a:pt x="1340" y="2124"/>
                  <a:pt x="1340" y="2124"/>
                </a:cubicBezTo>
                <a:cubicBezTo>
                  <a:pt x="1340" y="2144"/>
                  <a:pt x="1324" y="2164"/>
                  <a:pt x="1300" y="2164"/>
                </a:cubicBezTo>
                <a:cubicBezTo>
                  <a:pt x="1140" y="2164"/>
                  <a:pt x="1140" y="2164"/>
                  <a:pt x="1140" y="2164"/>
                </a:cubicBezTo>
                <a:cubicBezTo>
                  <a:pt x="1120" y="2164"/>
                  <a:pt x="1100" y="2180"/>
                  <a:pt x="1100" y="2204"/>
                </a:cubicBezTo>
                <a:cubicBezTo>
                  <a:pt x="1100" y="2236"/>
                  <a:pt x="1100" y="2236"/>
                  <a:pt x="1100" y="2236"/>
                </a:cubicBezTo>
                <a:cubicBezTo>
                  <a:pt x="1100" y="2256"/>
                  <a:pt x="1084" y="2276"/>
                  <a:pt x="1060" y="2276"/>
                </a:cubicBezTo>
                <a:cubicBezTo>
                  <a:pt x="260" y="2276"/>
                  <a:pt x="260" y="2276"/>
                  <a:pt x="260" y="2276"/>
                </a:cubicBezTo>
                <a:cubicBezTo>
                  <a:pt x="220" y="2276"/>
                  <a:pt x="184" y="2304"/>
                  <a:pt x="176" y="2344"/>
                </a:cubicBezTo>
                <a:cubicBezTo>
                  <a:pt x="168" y="2396"/>
                  <a:pt x="208" y="2436"/>
                  <a:pt x="256" y="2436"/>
                </a:cubicBezTo>
                <a:cubicBezTo>
                  <a:pt x="1060" y="2436"/>
                  <a:pt x="1060" y="2436"/>
                  <a:pt x="1060" y="2436"/>
                </a:cubicBezTo>
                <a:cubicBezTo>
                  <a:pt x="1080" y="2436"/>
                  <a:pt x="1100" y="2452"/>
                  <a:pt x="1100" y="2476"/>
                </a:cubicBezTo>
                <a:cubicBezTo>
                  <a:pt x="1100" y="2508"/>
                  <a:pt x="1100" y="2508"/>
                  <a:pt x="1100" y="2508"/>
                </a:cubicBezTo>
                <a:cubicBezTo>
                  <a:pt x="1100" y="2528"/>
                  <a:pt x="1116" y="2548"/>
                  <a:pt x="1140" y="2548"/>
                </a:cubicBezTo>
                <a:cubicBezTo>
                  <a:pt x="1700" y="2548"/>
                  <a:pt x="1700" y="2548"/>
                  <a:pt x="1700" y="2548"/>
                </a:cubicBezTo>
                <a:cubicBezTo>
                  <a:pt x="1720" y="2548"/>
                  <a:pt x="1740" y="2532"/>
                  <a:pt x="1740" y="2508"/>
                </a:cubicBezTo>
                <a:cubicBezTo>
                  <a:pt x="1740" y="2476"/>
                  <a:pt x="1740" y="2476"/>
                  <a:pt x="1740" y="2476"/>
                </a:cubicBezTo>
                <a:cubicBezTo>
                  <a:pt x="1740" y="2456"/>
                  <a:pt x="1756" y="2436"/>
                  <a:pt x="1780" y="2436"/>
                </a:cubicBezTo>
                <a:cubicBezTo>
                  <a:pt x="2580" y="2436"/>
                  <a:pt x="2580" y="2436"/>
                  <a:pt x="2580" y="2436"/>
                </a:cubicBezTo>
                <a:cubicBezTo>
                  <a:pt x="2628" y="2436"/>
                  <a:pt x="2668" y="2392"/>
                  <a:pt x="2660" y="2344"/>
                </a:cubicBezTo>
                <a:cubicBezTo>
                  <a:pt x="2652" y="2296"/>
                  <a:pt x="2616" y="2268"/>
                  <a:pt x="2576" y="2268"/>
                </a:cubicBezTo>
                <a:close/>
              </a:path>
            </a:pathLst>
          </a:custGeom>
          <a:solidFill>
            <a:srgbClr val="00679F"/>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 name="矩形 7"/>
          <p:cNvSpPr/>
          <p:nvPr/>
        </p:nvSpPr>
        <p:spPr>
          <a:xfrm>
            <a:off x="6441599" y="705688"/>
            <a:ext cx="723275" cy="523220"/>
          </a:xfrm>
          <a:prstGeom prst="rect">
            <a:avLst/>
          </a:prstGeom>
        </p:spPr>
        <p:txBody>
          <a:bodyPr wrap="none">
            <a:spAutoFit/>
          </a:bodyPr>
          <a:lstStyle/>
          <a:p>
            <a:pPr algn="ctr"/>
            <a:r>
              <a:rPr lang="zh-CN" altLang="en-US" sz="1400" b="1" dirty="0">
                <a:solidFill>
                  <a:schemeClr val="bg1"/>
                </a:solidFill>
              </a:rPr>
              <a:t>选手</a:t>
            </a:r>
            <a:r>
              <a:rPr lang="zh-CN" altLang="en-US" sz="1400" b="1" dirty="0" smtClean="0">
                <a:solidFill>
                  <a:schemeClr val="bg1"/>
                </a:solidFill>
              </a:rPr>
              <a:t>操</a:t>
            </a:r>
            <a:endParaRPr lang="en-US" altLang="zh-CN" sz="1400" b="1" dirty="0" smtClean="0">
              <a:solidFill>
                <a:schemeClr val="bg1"/>
              </a:solidFill>
            </a:endParaRPr>
          </a:p>
          <a:p>
            <a:pPr algn="ctr"/>
            <a:r>
              <a:rPr lang="zh-CN" altLang="en-US" sz="1400" b="1" dirty="0" smtClean="0">
                <a:solidFill>
                  <a:schemeClr val="bg1"/>
                </a:solidFill>
              </a:rPr>
              <a:t>作</a:t>
            </a:r>
            <a:r>
              <a:rPr lang="zh-CN" altLang="en-US" sz="1400" b="1" dirty="0">
                <a:solidFill>
                  <a:schemeClr val="bg1"/>
                </a:solidFill>
              </a:rPr>
              <a:t>过程</a:t>
            </a:r>
          </a:p>
        </p:txBody>
      </p:sp>
      <p:sp>
        <p:nvSpPr>
          <p:cNvPr id="9" name="Freeform 9"/>
          <p:cNvSpPr/>
          <p:nvPr/>
        </p:nvSpPr>
        <p:spPr bwMode="auto">
          <a:xfrm>
            <a:off x="7443641" y="1098572"/>
            <a:ext cx="744076" cy="659632"/>
          </a:xfrm>
          <a:custGeom>
            <a:avLst/>
            <a:gdLst>
              <a:gd name="T0" fmla="*/ 2576 w 2872"/>
              <a:gd name="T1" fmla="*/ 2268 h 2548"/>
              <a:gd name="T2" fmla="*/ 1776 w 2872"/>
              <a:gd name="T3" fmla="*/ 2268 h 2548"/>
              <a:gd name="T4" fmla="*/ 1736 w 2872"/>
              <a:gd name="T5" fmla="*/ 2228 h 2548"/>
              <a:gd name="T6" fmla="*/ 1736 w 2872"/>
              <a:gd name="T7" fmla="*/ 2196 h 2548"/>
              <a:gd name="T8" fmla="*/ 1696 w 2872"/>
              <a:gd name="T9" fmla="*/ 2156 h 2548"/>
              <a:gd name="T10" fmla="*/ 1536 w 2872"/>
              <a:gd name="T11" fmla="*/ 2156 h 2548"/>
              <a:gd name="T12" fmla="*/ 1496 w 2872"/>
              <a:gd name="T13" fmla="*/ 2116 h 2548"/>
              <a:gd name="T14" fmla="*/ 1496 w 2872"/>
              <a:gd name="T15" fmla="*/ 1848 h 2548"/>
              <a:gd name="T16" fmla="*/ 1536 w 2872"/>
              <a:gd name="T17" fmla="*/ 1808 h 2548"/>
              <a:gd name="T18" fmla="*/ 2360 w 2872"/>
              <a:gd name="T19" fmla="*/ 1808 h 2548"/>
              <a:gd name="T20" fmla="*/ 2360 w 2872"/>
              <a:gd name="T21" fmla="*/ 1808 h 2548"/>
              <a:gd name="T22" fmla="*/ 2728 w 2872"/>
              <a:gd name="T23" fmla="*/ 1608 h 2548"/>
              <a:gd name="T24" fmla="*/ 2728 w 2872"/>
              <a:gd name="T25" fmla="*/ 976 h 2548"/>
              <a:gd name="T26" fmla="*/ 2312 w 2872"/>
              <a:gd name="T27" fmla="*/ 776 h 2548"/>
              <a:gd name="T28" fmla="*/ 2168 w 2872"/>
              <a:gd name="T29" fmla="*/ 492 h 2548"/>
              <a:gd name="T30" fmla="*/ 1724 w 2872"/>
              <a:gd name="T31" fmla="*/ 348 h 2548"/>
              <a:gd name="T32" fmla="*/ 1660 w 2872"/>
              <a:gd name="T33" fmla="*/ 276 h 2548"/>
              <a:gd name="T34" fmla="*/ 656 w 2872"/>
              <a:gd name="T35" fmla="*/ 276 h 2548"/>
              <a:gd name="T36" fmla="*/ 448 w 2872"/>
              <a:gd name="T37" fmla="*/ 780 h 2548"/>
              <a:gd name="T38" fmla="*/ 0 w 2872"/>
              <a:gd name="T39" fmla="*/ 1300 h 2548"/>
              <a:gd name="T40" fmla="*/ 476 w 2872"/>
              <a:gd name="T41" fmla="*/ 1816 h 2548"/>
              <a:gd name="T42" fmla="*/ 476 w 2872"/>
              <a:gd name="T43" fmla="*/ 1816 h 2548"/>
              <a:gd name="T44" fmla="*/ 1300 w 2872"/>
              <a:gd name="T45" fmla="*/ 1816 h 2548"/>
              <a:gd name="T46" fmla="*/ 1340 w 2872"/>
              <a:gd name="T47" fmla="*/ 1856 h 2548"/>
              <a:gd name="T48" fmla="*/ 1340 w 2872"/>
              <a:gd name="T49" fmla="*/ 2124 h 2548"/>
              <a:gd name="T50" fmla="*/ 1300 w 2872"/>
              <a:gd name="T51" fmla="*/ 2164 h 2548"/>
              <a:gd name="T52" fmla="*/ 1140 w 2872"/>
              <a:gd name="T53" fmla="*/ 2164 h 2548"/>
              <a:gd name="T54" fmla="*/ 1100 w 2872"/>
              <a:gd name="T55" fmla="*/ 2204 h 2548"/>
              <a:gd name="T56" fmla="*/ 1100 w 2872"/>
              <a:gd name="T57" fmla="*/ 2236 h 2548"/>
              <a:gd name="T58" fmla="*/ 1060 w 2872"/>
              <a:gd name="T59" fmla="*/ 2276 h 2548"/>
              <a:gd name="T60" fmla="*/ 260 w 2872"/>
              <a:gd name="T61" fmla="*/ 2276 h 2548"/>
              <a:gd name="T62" fmla="*/ 176 w 2872"/>
              <a:gd name="T63" fmla="*/ 2344 h 2548"/>
              <a:gd name="T64" fmla="*/ 256 w 2872"/>
              <a:gd name="T65" fmla="*/ 2436 h 2548"/>
              <a:gd name="T66" fmla="*/ 1060 w 2872"/>
              <a:gd name="T67" fmla="*/ 2436 h 2548"/>
              <a:gd name="T68" fmla="*/ 1100 w 2872"/>
              <a:gd name="T69" fmla="*/ 2476 h 2548"/>
              <a:gd name="T70" fmla="*/ 1100 w 2872"/>
              <a:gd name="T71" fmla="*/ 2508 h 2548"/>
              <a:gd name="T72" fmla="*/ 1140 w 2872"/>
              <a:gd name="T73" fmla="*/ 2548 h 2548"/>
              <a:gd name="T74" fmla="*/ 1700 w 2872"/>
              <a:gd name="T75" fmla="*/ 2548 h 2548"/>
              <a:gd name="T76" fmla="*/ 1740 w 2872"/>
              <a:gd name="T77" fmla="*/ 2508 h 2548"/>
              <a:gd name="T78" fmla="*/ 1740 w 2872"/>
              <a:gd name="T79" fmla="*/ 2476 h 2548"/>
              <a:gd name="T80" fmla="*/ 1780 w 2872"/>
              <a:gd name="T81" fmla="*/ 2436 h 2548"/>
              <a:gd name="T82" fmla="*/ 2580 w 2872"/>
              <a:gd name="T83" fmla="*/ 2436 h 2548"/>
              <a:gd name="T84" fmla="*/ 2660 w 2872"/>
              <a:gd name="T85" fmla="*/ 2344 h 2548"/>
              <a:gd name="T86" fmla="*/ 2576 w 2872"/>
              <a:gd name="T87" fmla="*/ 2268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2" h="2548">
                <a:moveTo>
                  <a:pt x="2576" y="2268"/>
                </a:moveTo>
                <a:cubicBezTo>
                  <a:pt x="1776" y="2268"/>
                  <a:pt x="1776" y="2268"/>
                  <a:pt x="1776" y="2268"/>
                </a:cubicBezTo>
                <a:cubicBezTo>
                  <a:pt x="1756" y="2268"/>
                  <a:pt x="1736" y="2252"/>
                  <a:pt x="1736" y="2228"/>
                </a:cubicBezTo>
                <a:cubicBezTo>
                  <a:pt x="1736" y="2196"/>
                  <a:pt x="1736" y="2196"/>
                  <a:pt x="1736" y="2196"/>
                </a:cubicBezTo>
                <a:cubicBezTo>
                  <a:pt x="1736" y="2176"/>
                  <a:pt x="1720" y="2156"/>
                  <a:pt x="1696" y="2156"/>
                </a:cubicBezTo>
                <a:cubicBezTo>
                  <a:pt x="1536" y="2156"/>
                  <a:pt x="1536" y="2156"/>
                  <a:pt x="1536" y="2156"/>
                </a:cubicBezTo>
                <a:cubicBezTo>
                  <a:pt x="1516" y="2156"/>
                  <a:pt x="1496" y="2140"/>
                  <a:pt x="1496" y="2116"/>
                </a:cubicBezTo>
                <a:cubicBezTo>
                  <a:pt x="1496" y="1848"/>
                  <a:pt x="1496" y="1848"/>
                  <a:pt x="1496" y="1848"/>
                </a:cubicBezTo>
                <a:cubicBezTo>
                  <a:pt x="1496" y="1828"/>
                  <a:pt x="1512" y="1808"/>
                  <a:pt x="1536" y="1808"/>
                </a:cubicBezTo>
                <a:cubicBezTo>
                  <a:pt x="2360" y="1808"/>
                  <a:pt x="2360" y="1808"/>
                  <a:pt x="2360" y="1808"/>
                </a:cubicBezTo>
                <a:cubicBezTo>
                  <a:pt x="2360" y="1808"/>
                  <a:pt x="2360" y="1808"/>
                  <a:pt x="2360" y="1808"/>
                </a:cubicBezTo>
                <a:cubicBezTo>
                  <a:pt x="2500" y="1796"/>
                  <a:pt x="2636" y="1732"/>
                  <a:pt x="2728" y="1608"/>
                </a:cubicBezTo>
                <a:cubicBezTo>
                  <a:pt x="2872" y="1424"/>
                  <a:pt x="2872" y="1160"/>
                  <a:pt x="2728" y="976"/>
                </a:cubicBezTo>
                <a:cubicBezTo>
                  <a:pt x="2620" y="840"/>
                  <a:pt x="2468" y="776"/>
                  <a:pt x="2312" y="776"/>
                </a:cubicBezTo>
                <a:cubicBezTo>
                  <a:pt x="2296" y="672"/>
                  <a:pt x="2248" y="572"/>
                  <a:pt x="2168" y="492"/>
                </a:cubicBezTo>
                <a:cubicBezTo>
                  <a:pt x="2048" y="372"/>
                  <a:pt x="1880" y="324"/>
                  <a:pt x="1724" y="348"/>
                </a:cubicBezTo>
                <a:cubicBezTo>
                  <a:pt x="1704" y="324"/>
                  <a:pt x="1684" y="300"/>
                  <a:pt x="1660" y="276"/>
                </a:cubicBezTo>
                <a:cubicBezTo>
                  <a:pt x="1384" y="0"/>
                  <a:pt x="936" y="0"/>
                  <a:pt x="656" y="276"/>
                </a:cubicBezTo>
                <a:cubicBezTo>
                  <a:pt x="516" y="416"/>
                  <a:pt x="448" y="600"/>
                  <a:pt x="448" y="780"/>
                </a:cubicBezTo>
                <a:cubicBezTo>
                  <a:pt x="196" y="816"/>
                  <a:pt x="0" y="1036"/>
                  <a:pt x="0" y="1300"/>
                </a:cubicBezTo>
                <a:cubicBezTo>
                  <a:pt x="0" y="1572"/>
                  <a:pt x="208" y="1796"/>
                  <a:pt x="476" y="1816"/>
                </a:cubicBezTo>
                <a:cubicBezTo>
                  <a:pt x="476" y="1816"/>
                  <a:pt x="476" y="1816"/>
                  <a:pt x="476" y="1816"/>
                </a:cubicBezTo>
                <a:cubicBezTo>
                  <a:pt x="1300" y="1816"/>
                  <a:pt x="1300" y="1816"/>
                  <a:pt x="1300" y="1816"/>
                </a:cubicBezTo>
                <a:cubicBezTo>
                  <a:pt x="1320" y="1816"/>
                  <a:pt x="1340" y="1832"/>
                  <a:pt x="1340" y="1856"/>
                </a:cubicBezTo>
                <a:cubicBezTo>
                  <a:pt x="1340" y="2124"/>
                  <a:pt x="1340" y="2124"/>
                  <a:pt x="1340" y="2124"/>
                </a:cubicBezTo>
                <a:cubicBezTo>
                  <a:pt x="1340" y="2144"/>
                  <a:pt x="1324" y="2164"/>
                  <a:pt x="1300" y="2164"/>
                </a:cubicBezTo>
                <a:cubicBezTo>
                  <a:pt x="1140" y="2164"/>
                  <a:pt x="1140" y="2164"/>
                  <a:pt x="1140" y="2164"/>
                </a:cubicBezTo>
                <a:cubicBezTo>
                  <a:pt x="1120" y="2164"/>
                  <a:pt x="1100" y="2180"/>
                  <a:pt x="1100" y="2204"/>
                </a:cubicBezTo>
                <a:cubicBezTo>
                  <a:pt x="1100" y="2236"/>
                  <a:pt x="1100" y="2236"/>
                  <a:pt x="1100" y="2236"/>
                </a:cubicBezTo>
                <a:cubicBezTo>
                  <a:pt x="1100" y="2256"/>
                  <a:pt x="1084" y="2276"/>
                  <a:pt x="1060" y="2276"/>
                </a:cubicBezTo>
                <a:cubicBezTo>
                  <a:pt x="260" y="2276"/>
                  <a:pt x="260" y="2276"/>
                  <a:pt x="260" y="2276"/>
                </a:cubicBezTo>
                <a:cubicBezTo>
                  <a:pt x="220" y="2276"/>
                  <a:pt x="184" y="2304"/>
                  <a:pt x="176" y="2344"/>
                </a:cubicBezTo>
                <a:cubicBezTo>
                  <a:pt x="168" y="2396"/>
                  <a:pt x="208" y="2436"/>
                  <a:pt x="256" y="2436"/>
                </a:cubicBezTo>
                <a:cubicBezTo>
                  <a:pt x="1060" y="2436"/>
                  <a:pt x="1060" y="2436"/>
                  <a:pt x="1060" y="2436"/>
                </a:cubicBezTo>
                <a:cubicBezTo>
                  <a:pt x="1080" y="2436"/>
                  <a:pt x="1100" y="2452"/>
                  <a:pt x="1100" y="2476"/>
                </a:cubicBezTo>
                <a:cubicBezTo>
                  <a:pt x="1100" y="2508"/>
                  <a:pt x="1100" y="2508"/>
                  <a:pt x="1100" y="2508"/>
                </a:cubicBezTo>
                <a:cubicBezTo>
                  <a:pt x="1100" y="2528"/>
                  <a:pt x="1116" y="2548"/>
                  <a:pt x="1140" y="2548"/>
                </a:cubicBezTo>
                <a:cubicBezTo>
                  <a:pt x="1700" y="2548"/>
                  <a:pt x="1700" y="2548"/>
                  <a:pt x="1700" y="2548"/>
                </a:cubicBezTo>
                <a:cubicBezTo>
                  <a:pt x="1720" y="2548"/>
                  <a:pt x="1740" y="2532"/>
                  <a:pt x="1740" y="2508"/>
                </a:cubicBezTo>
                <a:cubicBezTo>
                  <a:pt x="1740" y="2476"/>
                  <a:pt x="1740" y="2476"/>
                  <a:pt x="1740" y="2476"/>
                </a:cubicBezTo>
                <a:cubicBezTo>
                  <a:pt x="1740" y="2456"/>
                  <a:pt x="1756" y="2436"/>
                  <a:pt x="1780" y="2436"/>
                </a:cubicBezTo>
                <a:cubicBezTo>
                  <a:pt x="2580" y="2436"/>
                  <a:pt x="2580" y="2436"/>
                  <a:pt x="2580" y="2436"/>
                </a:cubicBezTo>
                <a:cubicBezTo>
                  <a:pt x="2628" y="2436"/>
                  <a:pt x="2668" y="2392"/>
                  <a:pt x="2660" y="2344"/>
                </a:cubicBezTo>
                <a:cubicBezTo>
                  <a:pt x="2652" y="2296"/>
                  <a:pt x="2616" y="2268"/>
                  <a:pt x="2576" y="2268"/>
                </a:cubicBezTo>
                <a:close/>
              </a:path>
            </a:pathLst>
          </a:custGeom>
          <a:solidFill>
            <a:srgbClr val="00679F"/>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 name="矩形 9"/>
          <p:cNvSpPr/>
          <p:nvPr/>
        </p:nvSpPr>
        <p:spPr>
          <a:xfrm>
            <a:off x="7543809" y="1230609"/>
            <a:ext cx="543739" cy="307777"/>
          </a:xfrm>
          <a:prstGeom prst="rect">
            <a:avLst/>
          </a:prstGeom>
        </p:spPr>
        <p:txBody>
          <a:bodyPr wrap="none">
            <a:spAutoFit/>
          </a:bodyPr>
          <a:lstStyle/>
          <a:p>
            <a:pPr algn="ctr"/>
            <a:r>
              <a:rPr lang="zh-CN" altLang="en-US" sz="1400" b="1" dirty="0">
                <a:solidFill>
                  <a:schemeClr val="bg1"/>
                </a:solidFill>
              </a:rPr>
              <a:t>作品</a:t>
            </a:r>
          </a:p>
        </p:txBody>
      </p:sp>
      <p:grpSp>
        <p:nvGrpSpPr>
          <p:cNvPr id="11" name="组合 10"/>
          <p:cNvGrpSpPr/>
          <p:nvPr/>
        </p:nvGrpSpPr>
        <p:grpSpPr>
          <a:xfrm>
            <a:off x="4840202" y="1646809"/>
            <a:ext cx="2919979" cy="699850"/>
            <a:chOff x="1371894" y="1493127"/>
            <a:chExt cx="5632764" cy="1664198"/>
          </a:xfrm>
        </p:grpSpPr>
        <p:sp>
          <p:nvSpPr>
            <p:cNvPr id="12" name="任意多边形 11"/>
            <p:cNvSpPr/>
            <p:nvPr/>
          </p:nvSpPr>
          <p:spPr>
            <a:xfrm rot="16200000">
              <a:off x="1205895" y="1659129"/>
              <a:ext cx="1664195" cy="1332197"/>
            </a:xfrm>
            <a:custGeom>
              <a:avLst/>
              <a:gdLst>
                <a:gd name="connsiteX0" fmla="*/ 0 w 1844040"/>
                <a:gd name="connsiteY0" fmla="*/ 1333500 h 1333500"/>
                <a:gd name="connsiteX1" fmla="*/ 640080 w 1844040"/>
                <a:gd name="connsiteY1" fmla="*/ 0 h 1333500"/>
                <a:gd name="connsiteX2" fmla="*/ 1844040 w 1844040"/>
                <a:gd name="connsiteY2" fmla="*/ 0 h 1333500"/>
              </a:gdLst>
              <a:ahLst/>
              <a:cxnLst>
                <a:cxn ang="0">
                  <a:pos x="connsiteX0" y="connsiteY0"/>
                </a:cxn>
                <a:cxn ang="0">
                  <a:pos x="connsiteX1" y="connsiteY1"/>
                </a:cxn>
                <a:cxn ang="0">
                  <a:pos x="connsiteX2" y="connsiteY2"/>
                </a:cxn>
              </a:cxnLst>
              <a:rect l="l" t="t" r="r" b="b"/>
              <a:pathLst>
                <a:path w="1844040" h="1333500">
                  <a:moveTo>
                    <a:pt x="0" y="1333500"/>
                  </a:moveTo>
                  <a:lnTo>
                    <a:pt x="640080" y="0"/>
                  </a:lnTo>
                  <a:lnTo>
                    <a:pt x="1844040" y="0"/>
                  </a:lnTo>
                </a:path>
              </a:pathLst>
            </a:custGeom>
            <a:noFill/>
            <a:ln w="3175">
              <a:solidFill>
                <a:srgbClr val="00679F"/>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16200000">
              <a:off x="2918884" y="2288932"/>
              <a:ext cx="1164954" cy="514517"/>
            </a:xfrm>
            <a:custGeom>
              <a:avLst/>
              <a:gdLst>
                <a:gd name="connsiteX0" fmla="*/ 0 w 1554480"/>
                <a:gd name="connsiteY0" fmla="*/ 647700 h 647700"/>
                <a:gd name="connsiteX1" fmla="*/ 556260 w 1554480"/>
                <a:gd name="connsiteY1" fmla="*/ 0 h 647700"/>
                <a:gd name="connsiteX2" fmla="*/ 1554480 w 1554480"/>
                <a:gd name="connsiteY2" fmla="*/ 0 h 647700"/>
                <a:gd name="connsiteX0-1" fmla="*/ 0 w 1310640"/>
                <a:gd name="connsiteY0-2" fmla="*/ 655320 h 655320"/>
                <a:gd name="connsiteX1-3" fmla="*/ 556260 w 1310640"/>
                <a:gd name="connsiteY1-4" fmla="*/ 7620 h 655320"/>
                <a:gd name="connsiteX2-5" fmla="*/ 1310640 w 1310640"/>
                <a:gd name="connsiteY2-6" fmla="*/ 0 h 655320"/>
              </a:gdLst>
              <a:ahLst/>
              <a:cxnLst>
                <a:cxn ang="0">
                  <a:pos x="connsiteX0-1" y="connsiteY0-2"/>
                </a:cxn>
                <a:cxn ang="0">
                  <a:pos x="connsiteX1-3" y="connsiteY1-4"/>
                </a:cxn>
                <a:cxn ang="0">
                  <a:pos x="connsiteX2-5" y="connsiteY2-6"/>
                </a:cxn>
              </a:cxnLst>
              <a:rect l="l" t="t" r="r" b="b"/>
              <a:pathLst>
                <a:path w="1310640" h="655320">
                  <a:moveTo>
                    <a:pt x="0" y="655320"/>
                  </a:moveTo>
                  <a:lnTo>
                    <a:pt x="556260" y="7620"/>
                  </a:lnTo>
                  <a:lnTo>
                    <a:pt x="1310640" y="0"/>
                  </a:lnTo>
                </a:path>
              </a:pathLst>
            </a:custGeom>
            <a:noFill/>
            <a:ln w="3175">
              <a:solidFill>
                <a:srgbClr val="00679F"/>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5400000" flipH="1">
              <a:off x="5748989" y="1901655"/>
              <a:ext cx="1193611" cy="1317727"/>
            </a:xfrm>
            <a:custGeom>
              <a:avLst/>
              <a:gdLst>
                <a:gd name="connsiteX0" fmla="*/ 0 w 1844040"/>
                <a:gd name="connsiteY0" fmla="*/ 1333500 h 1333500"/>
                <a:gd name="connsiteX1" fmla="*/ 640080 w 1844040"/>
                <a:gd name="connsiteY1" fmla="*/ 0 h 1333500"/>
                <a:gd name="connsiteX2" fmla="*/ 1844040 w 1844040"/>
                <a:gd name="connsiteY2" fmla="*/ 0 h 1333500"/>
              </a:gdLst>
              <a:ahLst/>
              <a:cxnLst>
                <a:cxn ang="0">
                  <a:pos x="connsiteX0" y="connsiteY0"/>
                </a:cxn>
                <a:cxn ang="0">
                  <a:pos x="connsiteX1" y="connsiteY1"/>
                </a:cxn>
                <a:cxn ang="0">
                  <a:pos x="connsiteX2" y="connsiteY2"/>
                </a:cxn>
              </a:cxnLst>
              <a:rect l="l" t="t" r="r" b="b"/>
              <a:pathLst>
                <a:path w="1844040" h="1333500">
                  <a:moveTo>
                    <a:pt x="0" y="1333500"/>
                  </a:moveTo>
                  <a:lnTo>
                    <a:pt x="640080" y="0"/>
                  </a:lnTo>
                  <a:lnTo>
                    <a:pt x="1844040" y="0"/>
                  </a:lnTo>
                </a:path>
              </a:pathLst>
            </a:custGeom>
            <a:noFill/>
            <a:ln w="3175">
              <a:solidFill>
                <a:srgbClr val="00679F"/>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5400000" flipH="1">
              <a:off x="4091573" y="2045414"/>
              <a:ext cx="1635540" cy="530965"/>
            </a:xfrm>
            <a:custGeom>
              <a:avLst/>
              <a:gdLst>
                <a:gd name="connsiteX0" fmla="*/ 0 w 1554480"/>
                <a:gd name="connsiteY0" fmla="*/ 647700 h 647700"/>
                <a:gd name="connsiteX1" fmla="*/ 556260 w 1554480"/>
                <a:gd name="connsiteY1" fmla="*/ 0 h 647700"/>
                <a:gd name="connsiteX2" fmla="*/ 1554480 w 1554480"/>
                <a:gd name="connsiteY2" fmla="*/ 0 h 647700"/>
                <a:gd name="connsiteX0-1" fmla="*/ 0 w 1310640"/>
                <a:gd name="connsiteY0-2" fmla="*/ 655320 h 655320"/>
                <a:gd name="connsiteX1-3" fmla="*/ 556260 w 1310640"/>
                <a:gd name="connsiteY1-4" fmla="*/ 7620 h 655320"/>
                <a:gd name="connsiteX2-5" fmla="*/ 1310640 w 1310640"/>
                <a:gd name="connsiteY2-6" fmla="*/ 0 h 655320"/>
              </a:gdLst>
              <a:ahLst/>
              <a:cxnLst>
                <a:cxn ang="0">
                  <a:pos x="connsiteX0-1" y="connsiteY0-2"/>
                </a:cxn>
                <a:cxn ang="0">
                  <a:pos x="connsiteX1-3" y="connsiteY1-4"/>
                </a:cxn>
                <a:cxn ang="0">
                  <a:pos x="connsiteX2-5" y="connsiteY2-6"/>
                </a:cxn>
              </a:cxnLst>
              <a:rect l="l" t="t" r="r" b="b"/>
              <a:pathLst>
                <a:path w="1310640" h="655320">
                  <a:moveTo>
                    <a:pt x="0" y="655320"/>
                  </a:moveTo>
                  <a:lnTo>
                    <a:pt x="556260" y="7620"/>
                  </a:lnTo>
                  <a:lnTo>
                    <a:pt x="1310640" y="0"/>
                  </a:lnTo>
                </a:path>
              </a:pathLst>
            </a:custGeom>
            <a:noFill/>
            <a:ln w="3175">
              <a:solidFill>
                <a:srgbClr val="00679F"/>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06608" y="2346374"/>
            <a:ext cx="700568" cy="700568"/>
          </a:xfrm>
          <a:prstGeom prst="rect">
            <a:avLst/>
          </a:prstGeom>
        </p:spPr>
      </p:pic>
      <p:pic>
        <p:nvPicPr>
          <p:cNvPr id="17" name="图片 1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441599" y="2346374"/>
            <a:ext cx="700568" cy="700568"/>
          </a:xfrm>
          <a:prstGeom prst="rect">
            <a:avLst/>
          </a:prstGeom>
        </p:spPr>
      </p:pic>
      <p:sp>
        <p:nvSpPr>
          <p:cNvPr id="18" name="矩形 17"/>
          <p:cNvSpPr/>
          <p:nvPr/>
        </p:nvSpPr>
        <p:spPr>
          <a:xfrm>
            <a:off x="5233102" y="3046942"/>
            <a:ext cx="1082348" cy="307777"/>
          </a:xfrm>
          <a:prstGeom prst="rect">
            <a:avLst/>
          </a:prstGeom>
        </p:spPr>
        <p:txBody>
          <a:bodyPr wrap="none">
            <a:spAutoFit/>
          </a:bodyPr>
          <a:lstStyle/>
          <a:p>
            <a:pPr algn="ctr"/>
            <a:r>
              <a:rPr lang="zh-CN" altLang="zh-CN" sz="1400" dirty="0"/>
              <a:t>教学资源包</a:t>
            </a:r>
            <a:endParaRPr lang="zh-CN" altLang="en-US" sz="1400" dirty="0"/>
          </a:p>
        </p:txBody>
      </p:sp>
      <p:sp>
        <p:nvSpPr>
          <p:cNvPr id="19" name="矩形 18"/>
          <p:cNvSpPr/>
          <p:nvPr/>
        </p:nvSpPr>
        <p:spPr>
          <a:xfrm>
            <a:off x="6496668" y="3046942"/>
            <a:ext cx="723275" cy="307777"/>
          </a:xfrm>
          <a:prstGeom prst="rect">
            <a:avLst/>
          </a:prstGeom>
        </p:spPr>
        <p:txBody>
          <a:bodyPr wrap="none">
            <a:spAutoFit/>
          </a:bodyPr>
          <a:lstStyle/>
          <a:p>
            <a:pPr algn="ctr"/>
            <a:r>
              <a:rPr lang="zh-CN" altLang="en-US" sz="1400" dirty="0"/>
              <a:t>学习包</a:t>
            </a:r>
          </a:p>
        </p:txBody>
      </p:sp>
      <p:sp>
        <p:nvSpPr>
          <p:cNvPr id="20" name="六边形 19"/>
          <p:cNvSpPr/>
          <p:nvPr/>
        </p:nvSpPr>
        <p:spPr>
          <a:xfrm>
            <a:off x="5351740" y="3403309"/>
            <a:ext cx="1954542" cy="343197"/>
          </a:xfrm>
          <a:prstGeom prst="hexagon">
            <a:avLst>
              <a:gd name="adj" fmla="val 40263"/>
              <a:gd name="vf" fmla="val 115470"/>
            </a:avLst>
          </a:prstGeom>
          <a:solidFill>
            <a:srgbClr val="901C83"/>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矩形 20"/>
          <p:cNvSpPr/>
          <p:nvPr/>
        </p:nvSpPr>
        <p:spPr>
          <a:xfrm>
            <a:off x="5967373" y="3438729"/>
            <a:ext cx="723275" cy="307777"/>
          </a:xfrm>
          <a:prstGeom prst="rect">
            <a:avLst/>
          </a:prstGeom>
        </p:spPr>
        <p:txBody>
          <a:bodyPr wrap="none">
            <a:spAutoFit/>
          </a:bodyPr>
          <a:lstStyle/>
          <a:p>
            <a:pPr algn="ctr"/>
            <a:r>
              <a:rPr lang="zh-CN" altLang="en-US" sz="1400" b="1" dirty="0" smtClean="0">
                <a:solidFill>
                  <a:schemeClr val="bg1"/>
                </a:solidFill>
              </a:rPr>
              <a:t>大赛网</a:t>
            </a:r>
            <a:endParaRPr lang="zh-CN" altLang="en-US" sz="1400" b="1" dirty="0">
              <a:solidFill>
                <a:schemeClr val="bg1"/>
              </a:solidFill>
            </a:endParaRPr>
          </a:p>
        </p:txBody>
      </p:sp>
      <p:grpSp>
        <p:nvGrpSpPr>
          <p:cNvPr id="23" name="组合 26"/>
          <p:cNvGrpSpPr/>
          <p:nvPr/>
        </p:nvGrpSpPr>
        <p:grpSpPr>
          <a:xfrm rot="10800000">
            <a:off x="5068870" y="3761509"/>
            <a:ext cx="2520280" cy="502865"/>
            <a:chOff x="1371895" y="1963713"/>
            <a:chExt cx="5632763" cy="1193611"/>
          </a:xfrm>
        </p:grpSpPr>
        <p:sp>
          <p:nvSpPr>
            <p:cNvPr id="28" name="任意多边形 27"/>
            <p:cNvSpPr/>
            <p:nvPr/>
          </p:nvSpPr>
          <p:spPr>
            <a:xfrm rot="16200000">
              <a:off x="1441188" y="1894420"/>
              <a:ext cx="1193611" cy="1332198"/>
            </a:xfrm>
            <a:custGeom>
              <a:avLst/>
              <a:gdLst>
                <a:gd name="connsiteX0" fmla="*/ 0 w 1844040"/>
                <a:gd name="connsiteY0" fmla="*/ 1333500 h 1333500"/>
                <a:gd name="connsiteX1" fmla="*/ 640080 w 1844040"/>
                <a:gd name="connsiteY1" fmla="*/ 0 h 1333500"/>
                <a:gd name="connsiteX2" fmla="*/ 1844040 w 1844040"/>
                <a:gd name="connsiteY2" fmla="*/ 0 h 1333500"/>
              </a:gdLst>
              <a:ahLst/>
              <a:cxnLst>
                <a:cxn ang="0">
                  <a:pos x="connsiteX0" y="connsiteY0"/>
                </a:cxn>
                <a:cxn ang="0">
                  <a:pos x="connsiteX1" y="connsiteY1"/>
                </a:cxn>
                <a:cxn ang="0">
                  <a:pos x="connsiteX2" y="connsiteY2"/>
                </a:cxn>
              </a:cxnLst>
              <a:rect l="l" t="t" r="r" b="b"/>
              <a:pathLst>
                <a:path w="1844040" h="1333500">
                  <a:moveTo>
                    <a:pt x="0" y="1333500"/>
                  </a:moveTo>
                  <a:lnTo>
                    <a:pt x="640080" y="0"/>
                  </a:lnTo>
                  <a:lnTo>
                    <a:pt x="1844040" y="0"/>
                  </a:lnTo>
                </a:path>
              </a:pathLst>
            </a:custGeom>
            <a:noFill/>
            <a:ln w="3175">
              <a:solidFill>
                <a:srgbClr val="EC9A12"/>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6200000">
              <a:off x="2918884" y="2288932"/>
              <a:ext cx="1164954" cy="514517"/>
            </a:xfrm>
            <a:custGeom>
              <a:avLst/>
              <a:gdLst>
                <a:gd name="connsiteX0" fmla="*/ 0 w 1554480"/>
                <a:gd name="connsiteY0" fmla="*/ 647700 h 647700"/>
                <a:gd name="connsiteX1" fmla="*/ 556260 w 1554480"/>
                <a:gd name="connsiteY1" fmla="*/ 0 h 647700"/>
                <a:gd name="connsiteX2" fmla="*/ 1554480 w 1554480"/>
                <a:gd name="connsiteY2" fmla="*/ 0 h 647700"/>
                <a:gd name="connsiteX0-1" fmla="*/ 0 w 1310640"/>
                <a:gd name="connsiteY0-2" fmla="*/ 655320 h 655320"/>
                <a:gd name="connsiteX1-3" fmla="*/ 556260 w 1310640"/>
                <a:gd name="connsiteY1-4" fmla="*/ 7620 h 655320"/>
                <a:gd name="connsiteX2-5" fmla="*/ 1310640 w 1310640"/>
                <a:gd name="connsiteY2-6" fmla="*/ 0 h 655320"/>
              </a:gdLst>
              <a:ahLst/>
              <a:cxnLst>
                <a:cxn ang="0">
                  <a:pos x="connsiteX0-1" y="connsiteY0-2"/>
                </a:cxn>
                <a:cxn ang="0">
                  <a:pos x="connsiteX1-3" y="connsiteY1-4"/>
                </a:cxn>
                <a:cxn ang="0">
                  <a:pos x="connsiteX2-5" y="connsiteY2-6"/>
                </a:cxn>
              </a:cxnLst>
              <a:rect l="l" t="t" r="r" b="b"/>
              <a:pathLst>
                <a:path w="1310640" h="655320">
                  <a:moveTo>
                    <a:pt x="0" y="655320"/>
                  </a:moveTo>
                  <a:lnTo>
                    <a:pt x="556260" y="7620"/>
                  </a:lnTo>
                  <a:lnTo>
                    <a:pt x="1310640" y="0"/>
                  </a:lnTo>
                </a:path>
              </a:pathLst>
            </a:custGeom>
            <a:noFill/>
            <a:ln w="3175">
              <a:solidFill>
                <a:srgbClr val="EC9A12"/>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5400000" flipH="1">
              <a:off x="5748989" y="1901655"/>
              <a:ext cx="1193611" cy="1317727"/>
            </a:xfrm>
            <a:custGeom>
              <a:avLst/>
              <a:gdLst>
                <a:gd name="connsiteX0" fmla="*/ 0 w 1844040"/>
                <a:gd name="connsiteY0" fmla="*/ 1333500 h 1333500"/>
                <a:gd name="connsiteX1" fmla="*/ 640080 w 1844040"/>
                <a:gd name="connsiteY1" fmla="*/ 0 h 1333500"/>
                <a:gd name="connsiteX2" fmla="*/ 1844040 w 1844040"/>
                <a:gd name="connsiteY2" fmla="*/ 0 h 1333500"/>
              </a:gdLst>
              <a:ahLst/>
              <a:cxnLst>
                <a:cxn ang="0">
                  <a:pos x="connsiteX0" y="connsiteY0"/>
                </a:cxn>
                <a:cxn ang="0">
                  <a:pos x="connsiteX1" y="connsiteY1"/>
                </a:cxn>
                <a:cxn ang="0">
                  <a:pos x="connsiteX2" y="connsiteY2"/>
                </a:cxn>
              </a:cxnLst>
              <a:rect l="l" t="t" r="r" b="b"/>
              <a:pathLst>
                <a:path w="1844040" h="1333500">
                  <a:moveTo>
                    <a:pt x="0" y="1333500"/>
                  </a:moveTo>
                  <a:lnTo>
                    <a:pt x="640080" y="0"/>
                  </a:lnTo>
                  <a:lnTo>
                    <a:pt x="1844040" y="0"/>
                  </a:lnTo>
                </a:path>
              </a:pathLst>
            </a:custGeom>
            <a:noFill/>
            <a:ln w="3175">
              <a:solidFill>
                <a:srgbClr val="EC9A12"/>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5400000" flipH="1">
              <a:off x="4315846" y="2291726"/>
              <a:ext cx="1164954" cy="508928"/>
            </a:xfrm>
            <a:custGeom>
              <a:avLst/>
              <a:gdLst>
                <a:gd name="connsiteX0" fmla="*/ 0 w 1554480"/>
                <a:gd name="connsiteY0" fmla="*/ 647700 h 647700"/>
                <a:gd name="connsiteX1" fmla="*/ 556260 w 1554480"/>
                <a:gd name="connsiteY1" fmla="*/ 0 h 647700"/>
                <a:gd name="connsiteX2" fmla="*/ 1554480 w 1554480"/>
                <a:gd name="connsiteY2" fmla="*/ 0 h 647700"/>
                <a:gd name="connsiteX0-1" fmla="*/ 0 w 1310640"/>
                <a:gd name="connsiteY0-2" fmla="*/ 655320 h 655320"/>
                <a:gd name="connsiteX1-3" fmla="*/ 556260 w 1310640"/>
                <a:gd name="connsiteY1-4" fmla="*/ 7620 h 655320"/>
                <a:gd name="connsiteX2-5" fmla="*/ 1310640 w 1310640"/>
                <a:gd name="connsiteY2-6" fmla="*/ 0 h 655320"/>
              </a:gdLst>
              <a:ahLst/>
              <a:cxnLst>
                <a:cxn ang="0">
                  <a:pos x="connsiteX0-1" y="connsiteY0-2"/>
                </a:cxn>
                <a:cxn ang="0">
                  <a:pos x="connsiteX1-3" y="connsiteY1-4"/>
                </a:cxn>
                <a:cxn ang="0">
                  <a:pos x="connsiteX2-5" y="connsiteY2-6"/>
                </a:cxn>
              </a:cxnLst>
              <a:rect l="l" t="t" r="r" b="b"/>
              <a:pathLst>
                <a:path w="1310640" h="655320">
                  <a:moveTo>
                    <a:pt x="0" y="655320"/>
                  </a:moveTo>
                  <a:lnTo>
                    <a:pt x="556260" y="7620"/>
                  </a:lnTo>
                  <a:lnTo>
                    <a:pt x="1310640" y="0"/>
                  </a:lnTo>
                </a:path>
              </a:pathLst>
            </a:custGeom>
            <a:noFill/>
            <a:ln w="3175">
              <a:solidFill>
                <a:srgbClr val="EC9A12"/>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Freeform 5"/>
          <p:cNvSpPr>
            <a:spLocks noEditPoints="1"/>
          </p:cNvSpPr>
          <p:nvPr/>
        </p:nvSpPr>
        <p:spPr bwMode="auto">
          <a:xfrm>
            <a:off x="4873698" y="4429515"/>
            <a:ext cx="353642" cy="309326"/>
          </a:xfrm>
          <a:custGeom>
            <a:avLst/>
            <a:gdLst>
              <a:gd name="T0" fmla="*/ 1489 w 2382"/>
              <a:gd name="T1" fmla="*/ 1785 h 2083"/>
              <a:gd name="T2" fmla="*/ 1489 w 2382"/>
              <a:gd name="T3" fmla="*/ 2083 h 2083"/>
              <a:gd name="T4" fmla="*/ 0 w 2382"/>
              <a:gd name="T5" fmla="*/ 2083 h 2083"/>
              <a:gd name="T6" fmla="*/ 0 w 2382"/>
              <a:gd name="T7" fmla="*/ 1785 h 2083"/>
              <a:gd name="T8" fmla="*/ 563 w 2382"/>
              <a:gd name="T9" fmla="*/ 1274 h 2083"/>
              <a:gd name="T10" fmla="*/ 298 w 2382"/>
              <a:gd name="T11" fmla="*/ 744 h 2083"/>
              <a:gd name="T12" fmla="*/ 745 w 2382"/>
              <a:gd name="T13" fmla="*/ 297 h 2083"/>
              <a:gd name="T14" fmla="*/ 1191 w 2382"/>
              <a:gd name="T15" fmla="*/ 744 h 2083"/>
              <a:gd name="T16" fmla="*/ 926 w 2382"/>
              <a:gd name="T17" fmla="*/ 1274 h 2083"/>
              <a:gd name="T18" fmla="*/ 1489 w 2382"/>
              <a:gd name="T19" fmla="*/ 1785 h 2083"/>
              <a:gd name="T20" fmla="*/ 1819 w 2382"/>
              <a:gd name="T21" fmla="*/ 977 h 2083"/>
              <a:gd name="T22" fmla="*/ 2084 w 2382"/>
              <a:gd name="T23" fmla="*/ 446 h 2083"/>
              <a:gd name="T24" fmla="*/ 1637 w 2382"/>
              <a:gd name="T25" fmla="*/ 0 h 2083"/>
              <a:gd name="T26" fmla="*/ 1199 w 2382"/>
              <a:gd name="T27" fmla="*/ 361 h 2083"/>
              <a:gd name="T28" fmla="*/ 1340 w 2382"/>
              <a:gd name="T29" fmla="*/ 744 h 2083"/>
              <a:gd name="T30" fmla="*/ 1331 w 2382"/>
              <a:gd name="T31" fmla="*/ 847 h 2083"/>
              <a:gd name="T32" fmla="*/ 1456 w 2382"/>
              <a:gd name="T33" fmla="*/ 977 h 2083"/>
              <a:gd name="T34" fmla="*/ 1273 w 2382"/>
              <a:gd name="T35" fmla="*/ 1050 h 2083"/>
              <a:gd name="T36" fmla="*/ 1182 w 2382"/>
              <a:gd name="T37" fmla="*/ 1217 h 2083"/>
              <a:gd name="T38" fmla="*/ 1217 w 2382"/>
              <a:gd name="T39" fmla="*/ 1229 h 2083"/>
              <a:gd name="T40" fmla="*/ 1637 w 2382"/>
              <a:gd name="T41" fmla="*/ 1785 h 2083"/>
              <a:gd name="T42" fmla="*/ 2382 w 2382"/>
              <a:gd name="T43" fmla="*/ 1785 h 2083"/>
              <a:gd name="T44" fmla="*/ 2382 w 2382"/>
              <a:gd name="T45" fmla="*/ 1488 h 2083"/>
              <a:gd name="T46" fmla="*/ 1819 w 2382"/>
              <a:gd name="T47" fmla="*/ 977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82" h="2083">
                <a:moveTo>
                  <a:pt x="1489" y="1785"/>
                </a:moveTo>
                <a:cubicBezTo>
                  <a:pt x="1489" y="2083"/>
                  <a:pt x="1489" y="2083"/>
                  <a:pt x="1489" y="2083"/>
                </a:cubicBezTo>
                <a:cubicBezTo>
                  <a:pt x="0" y="2083"/>
                  <a:pt x="0" y="2083"/>
                  <a:pt x="0" y="2083"/>
                </a:cubicBezTo>
                <a:cubicBezTo>
                  <a:pt x="0" y="1785"/>
                  <a:pt x="0" y="1785"/>
                  <a:pt x="0" y="1785"/>
                </a:cubicBezTo>
                <a:cubicBezTo>
                  <a:pt x="0" y="1410"/>
                  <a:pt x="119" y="1466"/>
                  <a:pt x="563" y="1274"/>
                </a:cubicBezTo>
                <a:cubicBezTo>
                  <a:pt x="407" y="1162"/>
                  <a:pt x="298" y="926"/>
                  <a:pt x="298" y="744"/>
                </a:cubicBezTo>
                <a:cubicBezTo>
                  <a:pt x="298" y="497"/>
                  <a:pt x="498" y="297"/>
                  <a:pt x="745" y="297"/>
                </a:cubicBezTo>
                <a:cubicBezTo>
                  <a:pt x="991" y="297"/>
                  <a:pt x="1191" y="497"/>
                  <a:pt x="1191" y="744"/>
                </a:cubicBezTo>
                <a:cubicBezTo>
                  <a:pt x="1191" y="926"/>
                  <a:pt x="1082" y="1162"/>
                  <a:pt x="926" y="1274"/>
                </a:cubicBezTo>
                <a:cubicBezTo>
                  <a:pt x="1370" y="1466"/>
                  <a:pt x="1489" y="1410"/>
                  <a:pt x="1489" y="1785"/>
                </a:cubicBezTo>
                <a:close/>
                <a:moveTo>
                  <a:pt x="1819" y="977"/>
                </a:moveTo>
                <a:cubicBezTo>
                  <a:pt x="1975" y="865"/>
                  <a:pt x="2084" y="628"/>
                  <a:pt x="2084" y="446"/>
                </a:cubicBezTo>
                <a:cubicBezTo>
                  <a:pt x="2084" y="200"/>
                  <a:pt x="1884" y="0"/>
                  <a:pt x="1637" y="0"/>
                </a:cubicBezTo>
                <a:cubicBezTo>
                  <a:pt x="1420" y="0"/>
                  <a:pt x="1239" y="155"/>
                  <a:pt x="1199" y="361"/>
                </a:cubicBezTo>
                <a:cubicBezTo>
                  <a:pt x="1287" y="464"/>
                  <a:pt x="1340" y="598"/>
                  <a:pt x="1340" y="744"/>
                </a:cubicBezTo>
                <a:cubicBezTo>
                  <a:pt x="1340" y="777"/>
                  <a:pt x="1336" y="812"/>
                  <a:pt x="1331" y="847"/>
                </a:cubicBezTo>
                <a:cubicBezTo>
                  <a:pt x="1368" y="898"/>
                  <a:pt x="1410" y="943"/>
                  <a:pt x="1456" y="977"/>
                </a:cubicBezTo>
                <a:cubicBezTo>
                  <a:pt x="1387" y="1006"/>
                  <a:pt x="1327" y="1030"/>
                  <a:pt x="1273" y="1050"/>
                </a:cubicBezTo>
                <a:cubicBezTo>
                  <a:pt x="1248" y="1109"/>
                  <a:pt x="1217" y="1165"/>
                  <a:pt x="1182" y="1217"/>
                </a:cubicBezTo>
                <a:cubicBezTo>
                  <a:pt x="1194" y="1221"/>
                  <a:pt x="1206" y="1225"/>
                  <a:pt x="1217" y="1229"/>
                </a:cubicBezTo>
                <a:cubicBezTo>
                  <a:pt x="1501" y="1335"/>
                  <a:pt x="1637" y="1403"/>
                  <a:pt x="1637" y="1785"/>
                </a:cubicBezTo>
                <a:cubicBezTo>
                  <a:pt x="2382" y="1785"/>
                  <a:pt x="2382" y="1785"/>
                  <a:pt x="2382" y="1785"/>
                </a:cubicBezTo>
                <a:cubicBezTo>
                  <a:pt x="2382" y="1488"/>
                  <a:pt x="2382" y="1488"/>
                  <a:pt x="2382" y="1488"/>
                </a:cubicBezTo>
                <a:cubicBezTo>
                  <a:pt x="2382" y="1113"/>
                  <a:pt x="2263" y="1169"/>
                  <a:pt x="1819" y="977"/>
                </a:cubicBezTo>
                <a:close/>
              </a:path>
            </a:pathLst>
          </a:custGeom>
          <a:solidFill>
            <a:srgbClr val="EC9A12"/>
          </a:solidFill>
          <a:ln>
            <a:noFill/>
          </a:ln>
        </p:spPr>
        <p:txBody>
          <a:bodyPr vert="horz" wrap="square" lIns="91440" tIns="45720" rIns="91440" bIns="45720" numCol="1" anchor="t" anchorCtr="0" compatLnSpc="1"/>
          <a:lstStyle/>
          <a:p>
            <a:endParaRPr lang="zh-CN" altLang="en-US"/>
          </a:p>
        </p:txBody>
      </p:sp>
      <p:sp>
        <p:nvSpPr>
          <p:cNvPr id="36" name="Freeform 5"/>
          <p:cNvSpPr>
            <a:spLocks noEditPoints="1"/>
          </p:cNvSpPr>
          <p:nvPr/>
        </p:nvSpPr>
        <p:spPr bwMode="auto">
          <a:xfrm>
            <a:off x="5648900" y="4429515"/>
            <a:ext cx="353642" cy="309326"/>
          </a:xfrm>
          <a:custGeom>
            <a:avLst/>
            <a:gdLst>
              <a:gd name="T0" fmla="*/ 1489 w 2382"/>
              <a:gd name="T1" fmla="*/ 1785 h 2083"/>
              <a:gd name="T2" fmla="*/ 1489 w 2382"/>
              <a:gd name="T3" fmla="*/ 2083 h 2083"/>
              <a:gd name="T4" fmla="*/ 0 w 2382"/>
              <a:gd name="T5" fmla="*/ 2083 h 2083"/>
              <a:gd name="T6" fmla="*/ 0 w 2382"/>
              <a:gd name="T7" fmla="*/ 1785 h 2083"/>
              <a:gd name="T8" fmla="*/ 563 w 2382"/>
              <a:gd name="T9" fmla="*/ 1274 h 2083"/>
              <a:gd name="T10" fmla="*/ 298 w 2382"/>
              <a:gd name="T11" fmla="*/ 744 h 2083"/>
              <a:gd name="T12" fmla="*/ 745 w 2382"/>
              <a:gd name="T13" fmla="*/ 297 h 2083"/>
              <a:gd name="T14" fmla="*/ 1191 w 2382"/>
              <a:gd name="T15" fmla="*/ 744 h 2083"/>
              <a:gd name="T16" fmla="*/ 926 w 2382"/>
              <a:gd name="T17" fmla="*/ 1274 h 2083"/>
              <a:gd name="T18" fmla="*/ 1489 w 2382"/>
              <a:gd name="T19" fmla="*/ 1785 h 2083"/>
              <a:gd name="T20" fmla="*/ 1819 w 2382"/>
              <a:gd name="T21" fmla="*/ 977 h 2083"/>
              <a:gd name="T22" fmla="*/ 2084 w 2382"/>
              <a:gd name="T23" fmla="*/ 446 h 2083"/>
              <a:gd name="T24" fmla="*/ 1637 w 2382"/>
              <a:gd name="T25" fmla="*/ 0 h 2083"/>
              <a:gd name="T26" fmla="*/ 1199 w 2382"/>
              <a:gd name="T27" fmla="*/ 361 h 2083"/>
              <a:gd name="T28" fmla="*/ 1340 w 2382"/>
              <a:gd name="T29" fmla="*/ 744 h 2083"/>
              <a:gd name="T30" fmla="*/ 1331 w 2382"/>
              <a:gd name="T31" fmla="*/ 847 h 2083"/>
              <a:gd name="T32" fmla="*/ 1456 w 2382"/>
              <a:gd name="T33" fmla="*/ 977 h 2083"/>
              <a:gd name="T34" fmla="*/ 1273 w 2382"/>
              <a:gd name="T35" fmla="*/ 1050 h 2083"/>
              <a:gd name="T36" fmla="*/ 1182 w 2382"/>
              <a:gd name="T37" fmla="*/ 1217 h 2083"/>
              <a:gd name="T38" fmla="*/ 1217 w 2382"/>
              <a:gd name="T39" fmla="*/ 1229 h 2083"/>
              <a:gd name="T40" fmla="*/ 1637 w 2382"/>
              <a:gd name="T41" fmla="*/ 1785 h 2083"/>
              <a:gd name="T42" fmla="*/ 2382 w 2382"/>
              <a:gd name="T43" fmla="*/ 1785 h 2083"/>
              <a:gd name="T44" fmla="*/ 2382 w 2382"/>
              <a:gd name="T45" fmla="*/ 1488 h 2083"/>
              <a:gd name="T46" fmla="*/ 1819 w 2382"/>
              <a:gd name="T47" fmla="*/ 977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82" h="2083">
                <a:moveTo>
                  <a:pt x="1489" y="1785"/>
                </a:moveTo>
                <a:cubicBezTo>
                  <a:pt x="1489" y="2083"/>
                  <a:pt x="1489" y="2083"/>
                  <a:pt x="1489" y="2083"/>
                </a:cubicBezTo>
                <a:cubicBezTo>
                  <a:pt x="0" y="2083"/>
                  <a:pt x="0" y="2083"/>
                  <a:pt x="0" y="2083"/>
                </a:cubicBezTo>
                <a:cubicBezTo>
                  <a:pt x="0" y="1785"/>
                  <a:pt x="0" y="1785"/>
                  <a:pt x="0" y="1785"/>
                </a:cubicBezTo>
                <a:cubicBezTo>
                  <a:pt x="0" y="1410"/>
                  <a:pt x="119" y="1466"/>
                  <a:pt x="563" y="1274"/>
                </a:cubicBezTo>
                <a:cubicBezTo>
                  <a:pt x="407" y="1162"/>
                  <a:pt x="298" y="926"/>
                  <a:pt x="298" y="744"/>
                </a:cubicBezTo>
                <a:cubicBezTo>
                  <a:pt x="298" y="497"/>
                  <a:pt x="498" y="297"/>
                  <a:pt x="745" y="297"/>
                </a:cubicBezTo>
                <a:cubicBezTo>
                  <a:pt x="991" y="297"/>
                  <a:pt x="1191" y="497"/>
                  <a:pt x="1191" y="744"/>
                </a:cubicBezTo>
                <a:cubicBezTo>
                  <a:pt x="1191" y="926"/>
                  <a:pt x="1082" y="1162"/>
                  <a:pt x="926" y="1274"/>
                </a:cubicBezTo>
                <a:cubicBezTo>
                  <a:pt x="1370" y="1466"/>
                  <a:pt x="1489" y="1410"/>
                  <a:pt x="1489" y="1785"/>
                </a:cubicBezTo>
                <a:close/>
                <a:moveTo>
                  <a:pt x="1819" y="977"/>
                </a:moveTo>
                <a:cubicBezTo>
                  <a:pt x="1975" y="865"/>
                  <a:pt x="2084" y="628"/>
                  <a:pt x="2084" y="446"/>
                </a:cubicBezTo>
                <a:cubicBezTo>
                  <a:pt x="2084" y="200"/>
                  <a:pt x="1884" y="0"/>
                  <a:pt x="1637" y="0"/>
                </a:cubicBezTo>
                <a:cubicBezTo>
                  <a:pt x="1420" y="0"/>
                  <a:pt x="1239" y="155"/>
                  <a:pt x="1199" y="361"/>
                </a:cubicBezTo>
                <a:cubicBezTo>
                  <a:pt x="1287" y="464"/>
                  <a:pt x="1340" y="598"/>
                  <a:pt x="1340" y="744"/>
                </a:cubicBezTo>
                <a:cubicBezTo>
                  <a:pt x="1340" y="777"/>
                  <a:pt x="1336" y="812"/>
                  <a:pt x="1331" y="847"/>
                </a:cubicBezTo>
                <a:cubicBezTo>
                  <a:pt x="1368" y="898"/>
                  <a:pt x="1410" y="943"/>
                  <a:pt x="1456" y="977"/>
                </a:cubicBezTo>
                <a:cubicBezTo>
                  <a:pt x="1387" y="1006"/>
                  <a:pt x="1327" y="1030"/>
                  <a:pt x="1273" y="1050"/>
                </a:cubicBezTo>
                <a:cubicBezTo>
                  <a:pt x="1248" y="1109"/>
                  <a:pt x="1217" y="1165"/>
                  <a:pt x="1182" y="1217"/>
                </a:cubicBezTo>
                <a:cubicBezTo>
                  <a:pt x="1194" y="1221"/>
                  <a:pt x="1206" y="1225"/>
                  <a:pt x="1217" y="1229"/>
                </a:cubicBezTo>
                <a:cubicBezTo>
                  <a:pt x="1501" y="1335"/>
                  <a:pt x="1637" y="1403"/>
                  <a:pt x="1637" y="1785"/>
                </a:cubicBezTo>
                <a:cubicBezTo>
                  <a:pt x="2382" y="1785"/>
                  <a:pt x="2382" y="1785"/>
                  <a:pt x="2382" y="1785"/>
                </a:cubicBezTo>
                <a:cubicBezTo>
                  <a:pt x="2382" y="1488"/>
                  <a:pt x="2382" y="1488"/>
                  <a:pt x="2382" y="1488"/>
                </a:cubicBezTo>
                <a:cubicBezTo>
                  <a:pt x="2382" y="1113"/>
                  <a:pt x="2263" y="1169"/>
                  <a:pt x="1819" y="977"/>
                </a:cubicBezTo>
                <a:close/>
              </a:path>
            </a:pathLst>
          </a:custGeom>
          <a:solidFill>
            <a:srgbClr val="EC9A12"/>
          </a:solidFill>
          <a:ln>
            <a:noFill/>
          </a:ln>
        </p:spPr>
        <p:txBody>
          <a:bodyPr vert="horz" wrap="square" lIns="91440" tIns="45720" rIns="91440" bIns="45720" numCol="1" anchor="t" anchorCtr="0" compatLnSpc="1"/>
          <a:lstStyle/>
          <a:p>
            <a:endParaRPr lang="zh-CN" altLang="en-US"/>
          </a:p>
        </p:txBody>
      </p:sp>
      <p:sp>
        <p:nvSpPr>
          <p:cNvPr id="37" name="Freeform 5"/>
          <p:cNvSpPr>
            <a:spLocks noEditPoints="1"/>
          </p:cNvSpPr>
          <p:nvPr/>
        </p:nvSpPr>
        <p:spPr bwMode="auto">
          <a:xfrm>
            <a:off x="6552094" y="4429515"/>
            <a:ext cx="353642" cy="309326"/>
          </a:xfrm>
          <a:custGeom>
            <a:avLst/>
            <a:gdLst>
              <a:gd name="T0" fmla="*/ 1489 w 2382"/>
              <a:gd name="T1" fmla="*/ 1785 h 2083"/>
              <a:gd name="T2" fmla="*/ 1489 w 2382"/>
              <a:gd name="T3" fmla="*/ 2083 h 2083"/>
              <a:gd name="T4" fmla="*/ 0 w 2382"/>
              <a:gd name="T5" fmla="*/ 2083 h 2083"/>
              <a:gd name="T6" fmla="*/ 0 w 2382"/>
              <a:gd name="T7" fmla="*/ 1785 h 2083"/>
              <a:gd name="T8" fmla="*/ 563 w 2382"/>
              <a:gd name="T9" fmla="*/ 1274 h 2083"/>
              <a:gd name="T10" fmla="*/ 298 w 2382"/>
              <a:gd name="T11" fmla="*/ 744 h 2083"/>
              <a:gd name="T12" fmla="*/ 745 w 2382"/>
              <a:gd name="T13" fmla="*/ 297 h 2083"/>
              <a:gd name="T14" fmla="*/ 1191 w 2382"/>
              <a:gd name="T15" fmla="*/ 744 h 2083"/>
              <a:gd name="T16" fmla="*/ 926 w 2382"/>
              <a:gd name="T17" fmla="*/ 1274 h 2083"/>
              <a:gd name="T18" fmla="*/ 1489 w 2382"/>
              <a:gd name="T19" fmla="*/ 1785 h 2083"/>
              <a:gd name="T20" fmla="*/ 1819 w 2382"/>
              <a:gd name="T21" fmla="*/ 977 h 2083"/>
              <a:gd name="T22" fmla="*/ 2084 w 2382"/>
              <a:gd name="T23" fmla="*/ 446 h 2083"/>
              <a:gd name="T24" fmla="*/ 1637 w 2382"/>
              <a:gd name="T25" fmla="*/ 0 h 2083"/>
              <a:gd name="T26" fmla="*/ 1199 w 2382"/>
              <a:gd name="T27" fmla="*/ 361 h 2083"/>
              <a:gd name="T28" fmla="*/ 1340 w 2382"/>
              <a:gd name="T29" fmla="*/ 744 h 2083"/>
              <a:gd name="T30" fmla="*/ 1331 w 2382"/>
              <a:gd name="T31" fmla="*/ 847 h 2083"/>
              <a:gd name="T32" fmla="*/ 1456 w 2382"/>
              <a:gd name="T33" fmla="*/ 977 h 2083"/>
              <a:gd name="T34" fmla="*/ 1273 w 2382"/>
              <a:gd name="T35" fmla="*/ 1050 h 2083"/>
              <a:gd name="T36" fmla="*/ 1182 w 2382"/>
              <a:gd name="T37" fmla="*/ 1217 h 2083"/>
              <a:gd name="T38" fmla="*/ 1217 w 2382"/>
              <a:gd name="T39" fmla="*/ 1229 h 2083"/>
              <a:gd name="T40" fmla="*/ 1637 w 2382"/>
              <a:gd name="T41" fmla="*/ 1785 h 2083"/>
              <a:gd name="T42" fmla="*/ 2382 w 2382"/>
              <a:gd name="T43" fmla="*/ 1785 h 2083"/>
              <a:gd name="T44" fmla="*/ 2382 w 2382"/>
              <a:gd name="T45" fmla="*/ 1488 h 2083"/>
              <a:gd name="T46" fmla="*/ 1819 w 2382"/>
              <a:gd name="T47" fmla="*/ 977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82" h="2083">
                <a:moveTo>
                  <a:pt x="1489" y="1785"/>
                </a:moveTo>
                <a:cubicBezTo>
                  <a:pt x="1489" y="2083"/>
                  <a:pt x="1489" y="2083"/>
                  <a:pt x="1489" y="2083"/>
                </a:cubicBezTo>
                <a:cubicBezTo>
                  <a:pt x="0" y="2083"/>
                  <a:pt x="0" y="2083"/>
                  <a:pt x="0" y="2083"/>
                </a:cubicBezTo>
                <a:cubicBezTo>
                  <a:pt x="0" y="1785"/>
                  <a:pt x="0" y="1785"/>
                  <a:pt x="0" y="1785"/>
                </a:cubicBezTo>
                <a:cubicBezTo>
                  <a:pt x="0" y="1410"/>
                  <a:pt x="119" y="1466"/>
                  <a:pt x="563" y="1274"/>
                </a:cubicBezTo>
                <a:cubicBezTo>
                  <a:pt x="407" y="1162"/>
                  <a:pt x="298" y="926"/>
                  <a:pt x="298" y="744"/>
                </a:cubicBezTo>
                <a:cubicBezTo>
                  <a:pt x="298" y="497"/>
                  <a:pt x="498" y="297"/>
                  <a:pt x="745" y="297"/>
                </a:cubicBezTo>
                <a:cubicBezTo>
                  <a:pt x="991" y="297"/>
                  <a:pt x="1191" y="497"/>
                  <a:pt x="1191" y="744"/>
                </a:cubicBezTo>
                <a:cubicBezTo>
                  <a:pt x="1191" y="926"/>
                  <a:pt x="1082" y="1162"/>
                  <a:pt x="926" y="1274"/>
                </a:cubicBezTo>
                <a:cubicBezTo>
                  <a:pt x="1370" y="1466"/>
                  <a:pt x="1489" y="1410"/>
                  <a:pt x="1489" y="1785"/>
                </a:cubicBezTo>
                <a:close/>
                <a:moveTo>
                  <a:pt x="1819" y="977"/>
                </a:moveTo>
                <a:cubicBezTo>
                  <a:pt x="1975" y="865"/>
                  <a:pt x="2084" y="628"/>
                  <a:pt x="2084" y="446"/>
                </a:cubicBezTo>
                <a:cubicBezTo>
                  <a:pt x="2084" y="200"/>
                  <a:pt x="1884" y="0"/>
                  <a:pt x="1637" y="0"/>
                </a:cubicBezTo>
                <a:cubicBezTo>
                  <a:pt x="1420" y="0"/>
                  <a:pt x="1239" y="155"/>
                  <a:pt x="1199" y="361"/>
                </a:cubicBezTo>
                <a:cubicBezTo>
                  <a:pt x="1287" y="464"/>
                  <a:pt x="1340" y="598"/>
                  <a:pt x="1340" y="744"/>
                </a:cubicBezTo>
                <a:cubicBezTo>
                  <a:pt x="1340" y="777"/>
                  <a:pt x="1336" y="812"/>
                  <a:pt x="1331" y="847"/>
                </a:cubicBezTo>
                <a:cubicBezTo>
                  <a:pt x="1368" y="898"/>
                  <a:pt x="1410" y="943"/>
                  <a:pt x="1456" y="977"/>
                </a:cubicBezTo>
                <a:cubicBezTo>
                  <a:pt x="1387" y="1006"/>
                  <a:pt x="1327" y="1030"/>
                  <a:pt x="1273" y="1050"/>
                </a:cubicBezTo>
                <a:cubicBezTo>
                  <a:pt x="1248" y="1109"/>
                  <a:pt x="1217" y="1165"/>
                  <a:pt x="1182" y="1217"/>
                </a:cubicBezTo>
                <a:cubicBezTo>
                  <a:pt x="1194" y="1221"/>
                  <a:pt x="1206" y="1225"/>
                  <a:pt x="1217" y="1229"/>
                </a:cubicBezTo>
                <a:cubicBezTo>
                  <a:pt x="1501" y="1335"/>
                  <a:pt x="1637" y="1403"/>
                  <a:pt x="1637" y="1785"/>
                </a:cubicBezTo>
                <a:cubicBezTo>
                  <a:pt x="2382" y="1785"/>
                  <a:pt x="2382" y="1785"/>
                  <a:pt x="2382" y="1785"/>
                </a:cubicBezTo>
                <a:cubicBezTo>
                  <a:pt x="2382" y="1488"/>
                  <a:pt x="2382" y="1488"/>
                  <a:pt x="2382" y="1488"/>
                </a:cubicBezTo>
                <a:cubicBezTo>
                  <a:pt x="2382" y="1113"/>
                  <a:pt x="2263" y="1169"/>
                  <a:pt x="1819" y="977"/>
                </a:cubicBezTo>
                <a:close/>
              </a:path>
            </a:pathLst>
          </a:custGeom>
          <a:solidFill>
            <a:srgbClr val="EC9A12"/>
          </a:solidFill>
          <a:ln>
            <a:noFill/>
          </a:ln>
        </p:spPr>
        <p:txBody>
          <a:bodyPr vert="horz" wrap="square" lIns="91440" tIns="45720" rIns="91440" bIns="45720" numCol="1" anchor="t" anchorCtr="0" compatLnSpc="1"/>
          <a:lstStyle/>
          <a:p>
            <a:endParaRPr lang="zh-CN" altLang="en-US"/>
          </a:p>
        </p:txBody>
      </p:sp>
      <p:sp>
        <p:nvSpPr>
          <p:cNvPr id="38" name="Freeform 5"/>
          <p:cNvSpPr>
            <a:spLocks noEditPoints="1"/>
          </p:cNvSpPr>
          <p:nvPr/>
        </p:nvSpPr>
        <p:spPr bwMode="auto">
          <a:xfrm>
            <a:off x="7447868" y="4429515"/>
            <a:ext cx="353642" cy="309326"/>
          </a:xfrm>
          <a:custGeom>
            <a:avLst/>
            <a:gdLst>
              <a:gd name="T0" fmla="*/ 1489 w 2382"/>
              <a:gd name="T1" fmla="*/ 1785 h 2083"/>
              <a:gd name="T2" fmla="*/ 1489 w 2382"/>
              <a:gd name="T3" fmla="*/ 2083 h 2083"/>
              <a:gd name="T4" fmla="*/ 0 w 2382"/>
              <a:gd name="T5" fmla="*/ 2083 h 2083"/>
              <a:gd name="T6" fmla="*/ 0 w 2382"/>
              <a:gd name="T7" fmla="*/ 1785 h 2083"/>
              <a:gd name="T8" fmla="*/ 563 w 2382"/>
              <a:gd name="T9" fmla="*/ 1274 h 2083"/>
              <a:gd name="T10" fmla="*/ 298 w 2382"/>
              <a:gd name="T11" fmla="*/ 744 h 2083"/>
              <a:gd name="T12" fmla="*/ 745 w 2382"/>
              <a:gd name="T13" fmla="*/ 297 h 2083"/>
              <a:gd name="T14" fmla="*/ 1191 w 2382"/>
              <a:gd name="T15" fmla="*/ 744 h 2083"/>
              <a:gd name="T16" fmla="*/ 926 w 2382"/>
              <a:gd name="T17" fmla="*/ 1274 h 2083"/>
              <a:gd name="T18" fmla="*/ 1489 w 2382"/>
              <a:gd name="T19" fmla="*/ 1785 h 2083"/>
              <a:gd name="T20" fmla="*/ 1819 w 2382"/>
              <a:gd name="T21" fmla="*/ 977 h 2083"/>
              <a:gd name="T22" fmla="*/ 2084 w 2382"/>
              <a:gd name="T23" fmla="*/ 446 h 2083"/>
              <a:gd name="T24" fmla="*/ 1637 w 2382"/>
              <a:gd name="T25" fmla="*/ 0 h 2083"/>
              <a:gd name="T26" fmla="*/ 1199 w 2382"/>
              <a:gd name="T27" fmla="*/ 361 h 2083"/>
              <a:gd name="T28" fmla="*/ 1340 w 2382"/>
              <a:gd name="T29" fmla="*/ 744 h 2083"/>
              <a:gd name="T30" fmla="*/ 1331 w 2382"/>
              <a:gd name="T31" fmla="*/ 847 h 2083"/>
              <a:gd name="T32" fmla="*/ 1456 w 2382"/>
              <a:gd name="T33" fmla="*/ 977 h 2083"/>
              <a:gd name="T34" fmla="*/ 1273 w 2382"/>
              <a:gd name="T35" fmla="*/ 1050 h 2083"/>
              <a:gd name="T36" fmla="*/ 1182 w 2382"/>
              <a:gd name="T37" fmla="*/ 1217 h 2083"/>
              <a:gd name="T38" fmla="*/ 1217 w 2382"/>
              <a:gd name="T39" fmla="*/ 1229 h 2083"/>
              <a:gd name="T40" fmla="*/ 1637 w 2382"/>
              <a:gd name="T41" fmla="*/ 1785 h 2083"/>
              <a:gd name="T42" fmla="*/ 2382 w 2382"/>
              <a:gd name="T43" fmla="*/ 1785 h 2083"/>
              <a:gd name="T44" fmla="*/ 2382 w 2382"/>
              <a:gd name="T45" fmla="*/ 1488 h 2083"/>
              <a:gd name="T46" fmla="*/ 1819 w 2382"/>
              <a:gd name="T47" fmla="*/ 977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82" h="2083">
                <a:moveTo>
                  <a:pt x="1489" y="1785"/>
                </a:moveTo>
                <a:cubicBezTo>
                  <a:pt x="1489" y="2083"/>
                  <a:pt x="1489" y="2083"/>
                  <a:pt x="1489" y="2083"/>
                </a:cubicBezTo>
                <a:cubicBezTo>
                  <a:pt x="0" y="2083"/>
                  <a:pt x="0" y="2083"/>
                  <a:pt x="0" y="2083"/>
                </a:cubicBezTo>
                <a:cubicBezTo>
                  <a:pt x="0" y="1785"/>
                  <a:pt x="0" y="1785"/>
                  <a:pt x="0" y="1785"/>
                </a:cubicBezTo>
                <a:cubicBezTo>
                  <a:pt x="0" y="1410"/>
                  <a:pt x="119" y="1466"/>
                  <a:pt x="563" y="1274"/>
                </a:cubicBezTo>
                <a:cubicBezTo>
                  <a:pt x="407" y="1162"/>
                  <a:pt x="298" y="926"/>
                  <a:pt x="298" y="744"/>
                </a:cubicBezTo>
                <a:cubicBezTo>
                  <a:pt x="298" y="497"/>
                  <a:pt x="498" y="297"/>
                  <a:pt x="745" y="297"/>
                </a:cubicBezTo>
                <a:cubicBezTo>
                  <a:pt x="991" y="297"/>
                  <a:pt x="1191" y="497"/>
                  <a:pt x="1191" y="744"/>
                </a:cubicBezTo>
                <a:cubicBezTo>
                  <a:pt x="1191" y="926"/>
                  <a:pt x="1082" y="1162"/>
                  <a:pt x="926" y="1274"/>
                </a:cubicBezTo>
                <a:cubicBezTo>
                  <a:pt x="1370" y="1466"/>
                  <a:pt x="1489" y="1410"/>
                  <a:pt x="1489" y="1785"/>
                </a:cubicBezTo>
                <a:close/>
                <a:moveTo>
                  <a:pt x="1819" y="977"/>
                </a:moveTo>
                <a:cubicBezTo>
                  <a:pt x="1975" y="865"/>
                  <a:pt x="2084" y="628"/>
                  <a:pt x="2084" y="446"/>
                </a:cubicBezTo>
                <a:cubicBezTo>
                  <a:pt x="2084" y="200"/>
                  <a:pt x="1884" y="0"/>
                  <a:pt x="1637" y="0"/>
                </a:cubicBezTo>
                <a:cubicBezTo>
                  <a:pt x="1420" y="0"/>
                  <a:pt x="1239" y="155"/>
                  <a:pt x="1199" y="361"/>
                </a:cubicBezTo>
                <a:cubicBezTo>
                  <a:pt x="1287" y="464"/>
                  <a:pt x="1340" y="598"/>
                  <a:pt x="1340" y="744"/>
                </a:cubicBezTo>
                <a:cubicBezTo>
                  <a:pt x="1340" y="777"/>
                  <a:pt x="1336" y="812"/>
                  <a:pt x="1331" y="847"/>
                </a:cubicBezTo>
                <a:cubicBezTo>
                  <a:pt x="1368" y="898"/>
                  <a:pt x="1410" y="943"/>
                  <a:pt x="1456" y="977"/>
                </a:cubicBezTo>
                <a:cubicBezTo>
                  <a:pt x="1387" y="1006"/>
                  <a:pt x="1327" y="1030"/>
                  <a:pt x="1273" y="1050"/>
                </a:cubicBezTo>
                <a:cubicBezTo>
                  <a:pt x="1248" y="1109"/>
                  <a:pt x="1217" y="1165"/>
                  <a:pt x="1182" y="1217"/>
                </a:cubicBezTo>
                <a:cubicBezTo>
                  <a:pt x="1194" y="1221"/>
                  <a:pt x="1206" y="1225"/>
                  <a:pt x="1217" y="1229"/>
                </a:cubicBezTo>
                <a:cubicBezTo>
                  <a:pt x="1501" y="1335"/>
                  <a:pt x="1637" y="1403"/>
                  <a:pt x="1637" y="1785"/>
                </a:cubicBezTo>
                <a:cubicBezTo>
                  <a:pt x="2382" y="1785"/>
                  <a:pt x="2382" y="1785"/>
                  <a:pt x="2382" y="1785"/>
                </a:cubicBezTo>
                <a:cubicBezTo>
                  <a:pt x="2382" y="1488"/>
                  <a:pt x="2382" y="1488"/>
                  <a:pt x="2382" y="1488"/>
                </a:cubicBezTo>
                <a:cubicBezTo>
                  <a:pt x="2382" y="1113"/>
                  <a:pt x="2263" y="1169"/>
                  <a:pt x="1819" y="977"/>
                </a:cubicBezTo>
                <a:close/>
              </a:path>
            </a:pathLst>
          </a:custGeom>
          <a:solidFill>
            <a:srgbClr val="EC9A12"/>
          </a:solidFill>
          <a:ln>
            <a:noFill/>
          </a:ln>
        </p:spPr>
        <p:txBody>
          <a:bodyPr vert="horz" wrap="square" lIns="91440" tIns="45720" rIns="91440" bIns="45720" numCol="1" anchor="t" anchorCtr="0" compatLnSpc="1"/>
          <a:lstStyle/>
          <a:p>
            <a:endParaRPr lang="zh-CN" altLang="en-US"/>
          </a:p>
        </p:txBody>
      </p:sp>
      <p:sp>
        <p:nvSpPr>
          <p:cNvPr id="22" name="矩形 21"/>
          <p:cNvSpPr/>
          <p:nvPr/>
        </p:nvSpPr>
        <p:spPr>
          <a:xfrm>
            <a:off x="677387" y="0"/>
            <a:ext cx="944880" cy="44704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智慧化</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105"/>
          <p:cNvSpPr/>
          <p:nvPr/>
        </p:nvSpPr>
        <p:spPr>
          <a:xfrm>
            <a:off x="5025873" y="3363838"/>
            <a:ext cx="3161755" cy="648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1054526" y="3363838"/>
            <a:ext cx="3750968" cy="648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57224" y="571486"/>
            <a:ext cx="2492990" cy="1169551"/>
          </a:xfrm>
          <a:prstGeom prst="rect">
            <a:avLst/>
          </a:prstGeom>
        </p:spPr>
        <p:txBody>
          <a:bodyPr wrap="none">
            <a:spAutoFit/>
          </a:bodyPr>
          <a:lstStyle/>
          <a:p>
            <a:pPr>
              <a:lnSpc>
                <a:spcPts val="2800"/>
              </a:lnSpc>
            </a:pPr>
            <a:r>
              <a:rPr lang="en-US" altLang="zh-CN" b="1" kern="100" dirty="0" smtClean="0">
                <a:latin typeface="微软雅黑" panose="020B0503020204020204" pitchFamily="34" charset="-122"/>
                <a:ea typeface="微软雅黑" panose="020B0503020204020204" pitchFamily="34" charset="-122"/>
                <a:cs typeface="仿宋" panose="02010609060101010101" pitchFamily="49" charset="-122"/>
              </a:rPr>
              <a:t>2015</a:t>
            </a:r>
            <a:r>
              <a:rPr lang="zh-CN" altLang="en-US" b="1" kern="100" dirty="0" smtClean="0">
                <a:latin typeface="微软雅黑" panose="020B0503020204020204" pitchFamily="34" charset="-122"/>
                <a:ea typeface="微软雅黑" panose="020B0503020204020204" pitchFamily="34" charset="-122"/>
                <a:cs typeface="仿宋" panose="02010609060101010101" pitchFamily="49" charset="-122"/>
              </a:rPr>
              <a:t>年市赛</a:t>
            </a:r>
          </a:p>
          <a:p>
            <a:pPr>
              <a:lnSpc>
                <a:spcPts val="2800"/>
              </a:lnSpc>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大一、大赛中获得成绩</a:t>
            </a:r>
          </a:p>
          <a:p>
            <a:pPr>
              <a:lnSpc>
                <a:spcPts val="2800"/>
              </a:lnSpc>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赛中获得成绩</a:t>
            </a:r>
            <a:endPar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4" name="矩形 3"/>
          <p:cNvSpPr/>
          <p:nvPr/>
        </p:nvSpPr>
        <p:spPr>
          <a:xfrm>
            <a:off x="1193706" y="1069126"/>
            <a:ext cx="543739" cy="404341"/>
          </a:xfrm>
          <a:prstGeom prst="rect">
            <a:avLst/>
          </a:prstGeom>
        </p:spPr>
        <p:txBody>
          <a:bodyPr wrap="none">
            <a:spAutoFit/>
          </a:bodyPr>
          <a:lstStyle/>
          <a:p>
            <a:pPr>
              <a:lnSpc>
                <a:spcPts val="2800"/>
              </a:lnSpc>
            </a:pPr>
            <a:r>
              <a:rPr lang="zh-CN" altLang="zh-CN"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赛项</a:t>
            </a:r>
            <a:endPar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5" name="矩形 4"/>
          <p:cNvSpPr/>
          <p:nvPr/>
        </p:nvSpPr>
        <p:spPr>
          <a:xfrm>
            <a:off x="1999585" y="1045593"/>
            <a:ext cx="364202" cy="451406"/>
          </a:xfrm>
          <a:prstGeom prst="rect">
            <a:avLst/>
          </a:prstGeom>
        </p:spPr>
        <p:txBody>
          <a:bodyPr wrap="none">
            <a:spAutoFit/>
          </a:bodyPr>
          <a:lstStyle/>
          <a:p>
            <a:pPr>
              <a:lnSpc>
                <a:spcPts val="2800"/>
              </a:lnSpc>
            </a:pPr>
            <a:r>
              <a:rPr lang="zh-CN" altLang="zh-CN"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个</a:t>
            </a:r>
            <a:endPar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6" name="矩形 5"/>
          <p:cNvSpPr/>
          <p:nvPr/>
        </p:nvSpPr>
        <p:spPr>
          <a:xfrm>
            <a:off x="1640558" y="1060671"/>
            <a:ext cx="389850" cy="461665"/>
          </a:xfrm>
          <a:prstGeom prst="rect">
            <a:avLst/>
          </a:prstGeom>
        </p:spPr>
        <p:txBody>
          <a:bodyPr wrap="none">
            <a:spAutoFit/>
          </a:bodyPr>
          <a:lstStyle/>
          <a:p>
            <a:r>
              <a:rPr lang="en-US" altLang="zh-CN" sz="2400" b="1" dirty="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68</a:t>
            </a:r>
            <a:endParaRPr lang="zh-CN" altLang="en-US" sz="2400" b="1" dirty="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endParaRPr>
          </a:p>
        </p:txBody>
      </p:sp>
      <p:sp>
        <p:nvSpPr>
          <p:cNvPr id="7" name="矩形 6"/>
          <p:cNvSpPr/>
          <p:nvPr/>
        </p:nvSpPr>
        <p:spPr>
          <a:xfrm>
            <a:off x="1191303" y="1650559"/>
            <a:ext cx="543739" cy="404341"/>
          </a:xfrm>
          <a:prstGeom prst="rect">
            <a:avLst/>
          </a:prstGeom>
        </p:spPr>
        <p:txBody>
          <a:bodyPr wrap="none">
            <a:spAutoFit/>
          </a:bodyPr>
          <a:lstStyle/>
          <a:p>
            <a:pPr>
              <a:lnSpc>
                <a:spcPts val="2800"/>
              </a:lnSpc>
            </a:pPr>
            <a:r>
              <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参赛</a:t>
            </a:r>
          </a:p>
        </p:txBody>
      </p:sp>
      <p:sp>
        <p:nvSpPr>
          <p:cNvPr id="8" name="矩形 7"/>
          <p:cNvSpPr/>
          <p:nvPr/>
        </p:nvSpPr>
        <p:spPr>
          <a:xfrm>
            <a:off x="2353060" y="1627026"/>
            <a:ext cx="364202" cy="404341"/>
          </a:xfrm>
          <a:prstGeom prst="rect">
            <a:avLst/>
          </a:prstGeom>
        </p:spPr>
        <p:txBody>
          <a:bodyPr wrap="none">
            <a:spAutoFit/>
          </a:bodyPr>
          <a:lstStyle/>
          <a:p>
            <a:pPr>
              <a:lnSpc>
                <a:spcPts val="2800"/>
              </a:lnSpc>
            </a:pPr>
            <a:r>
              <a:rPr lang="zh-CN" altLang="en-US" sz="1400" kern="100" dirty="0" smtClean="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人</a:t>
            </a:r>
            <a:endPar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9" name="矩形 8"/>
          <p:cNvSpPr/>
          <p:nvPr/>
        </p:nvSpPr>
        <p:spPr>
          <a:xfrm>
            <a:off x="1638155" y="1642104"/>
            <a:ext cx="595035" cy="461665"/>
          </a:xfrm>
          <a:prstGeom prst="rect">
            <a:avLst/>
          </a:prstGeom>
        </p:spPr>
        <p:txBody>
          <a:bodyPr wrap="none">
            <a:spAutoFit/>
          </a:bodyPr>
          <a:lstStyle/>
          <a:p>
            <a:r>
              <a:rPr lang="en-US" altLang="zh-CN" sz="2400" b="1" dirty="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2384</a:t>
            </a:r>
            <a:endParaRPr lang="zh-CN" altLang="en-US" sz="2400" b="1" dirty="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endParaRPr>
          </a:p>
        </p:txBody>
      </p:sp>
      <p:sp>
        <p:nvSpPr>
          <p:cNvPr id="60" name="矩形 59"/>
          <p:cNvSpPr/>
          <p:nvPr/>
        </p:nvSpPr>
        <p:spPr>
          <a:xfrm>
            <a:off x="1198923" y="2334564"/>
            <a:ext cx="543739" cy="404341"/>
          </a:xfrm>
          <a:prstGeom prst="rect">
            <a:avLst/>
          </a:prstGeom>
        </p:spPr>
        <p:txBody>
          <a:bodyPr wrap="none">
            <a:spAutoFit/>
          </a:bodyPr>
          <a:lstStyle/>
          <a:p>
            <a:pPr>
              <a:lnSpc>
                <a:spcPts val="2800"/>
              </a:lnSpc>
            </a:pPr>
            <a:r>
              <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奖牌</a:t>
            </a:r>
          </a:p>
        </p:txBody>
      </p:sp>
      <p:sp>
        <p:nvSpPr>
          <p:cNvPr id="61" name="矩形 60"/>
          <p:cNvSpPr/>
          <p:nvPr/>
        </p:nvSpPr>
        <p:spPr>
          <a:xfrm>
            <a:off x="2284733" y="2311031"/>
            <a:ext cx="364202" cy="404341"/>
          </a:xfrm>
          <a:prstGeom prst="rect">
            <a:avLst/>
          </a:prstGeom>
        </p:spPr>
        <p:txBody>
          <a:bodyPr wrap="none">
            <a:spAutoFit/>
          </a:bodyPr>
          <a:lstStyle/>
          <a:p>
            <a:pPr>
              <a:lnSpc>
                <a:spcPts val="2800"/>
              </a:lnSpc>
            </a:pPr>
            <a:r>
              <a:rPr lang="zh-CN" altLang="zh-CN"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个</a:t>
            </a:r>
            <a:endPar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62" name="矩形 61"/>
          <p:cNvSpPr/>
          <p:nvPr/>
        </p:nvSpPr>
        <p:spPr>
          <a:xfrm>
            <a:off x="1645775" y="2326109"/>
            <a:ext cx="595035" cy="461665"/>
          </a:xfrm>
          <a:prstGeom prst="rect">
            <a:avLst/>
          </a:prstGeom>
        </p:spPr>
        <p:txBody>
          <a:bodyPr wrap="none">
            <a:spAutoFit/>
          </a:bodyPr>
          <a:lstStyle/>
          <a:p>
            <a:r>
              <a:rPr lang="en-US" altLang="zh-CN" sz="2400" b="1" dirty="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1187</a:t>
            </a:r>
            <a:endParaRPr lang="zh-CN" altLang="en-US" sz="2400" b="1" dirty="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endParaRPr>
          </a:p>
        </p:txBody>
      </p:sp>
      <p:sp>
        <p:nvSpPr>
          <p:cNvPr id="63" name="矩形 62"/>
          <p:cNvSpPr/>
          <p:nvPr/>
        </p:nvSpPr>
        <p:spPr>
          <a:xfrm>
            <a:off x="3053756" y="2311704"/>
            <a:ext cx="1210588" cy="451406"/>
          </a:xfrm>
          <a:prstGeom prst="rect">
            <a:avLst/>
          </a:prstGeom>
        </p:spPr>
        <p:txBody>
          <a:bodyPr wrap="none">
            <a:spAutoFit/>
          </a:bodyPr>
          <a:lstStyle/>
          <a:p>
            <a:pPr>
              <a:lnSpc>
                <a:spcPts val="2800"/>
              </a:lnSpc>
            </a:pPr>
            <a:r>
              <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一等奖</a:t>
            </a:r>
            <a:r>
              <a:rPr lang="en-US" altLang="zh-CN" sz="2400" b="1" dirty="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206</a:t>
            </a:r>
            <a:r>
              <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个</a:t>
            </a:r>
          </a:p>
        </p:txBody>
      </p:sp>
      <p:sp>
        <p:nvSpPr>
          <p:cNvPr id="64" name="矩形 63"/>
          <p:cNvSpPr/>
          <p:nvPr/>
        </p:nvSpPr>
        <p:spPr>
          <a:xfrm>
            <a:off x="4367801" y="2311704"/>
            <a:ext cx="1210588" cy="451406"/>
          </a:xfrm>
          <a:prstGeom prst="rect">
            <a:avLst/>
          </a:prstGeom>
        </p:spPr>
        <p:txBody>
          <a:bodyPr wrap="none">
            <a:spAutoFit/>
          </a:bodyPr>
          <a:lstStyle/>
          <a:p>
            <a:pPr>
              <a:lnSpc>
                <a:spcPts val="2800"/>
              </a:lnSpc>
            </a:pPr>
            <a:r>
              <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二等奖</a:t>
            </a:r>
            <a:r>
              <a:rPr lang="en-US" altLang="zh-CN" sz="2400" b="1" dirty="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386</a:t>
            </a:r>
            <a:r>
              <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个</a:t>
            </a:r>
          </a:p>
        </p:txBody>
      </p:sp>
      <p:sp>
        <p:nvSpPr>
          <p:cNvPr id="65" name="矩形 64"/>
          <p:cNvSpPr/>
          <p:nvPr/>
        </p:nvSpPr>
        <p:spPr>
          <a:xfrm>
            <a:off x="5862058" y="2311704"/>
            <a:ext cx="1210588" cy="451406"/>
          </a:xfrm>
          <a:prstGeom prst="rect">
            <a:avLst/>
          </a:prstGeom>
        </p:spPr>
        <p:txBody>
          <a:bodyPr wrap="none">
            <a:spAutoFit/>
          </a:bodyPr>
          <a:lstStyle/>
          <a:p>
            <a:pPr>
              <a:lnSpc>
                <a:spcPts val="2800"/>
              </a:lnSpc>
            </a:pPr>
            <a:r>
              <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三等奖</a:t>
            </a:r>
            <a:r>
              <a:rPr lang="en-US" altLang="zh-CN" sz="2400" b="1" dirty="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595</a:t>
            </a:r>
            <a:r>
              <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个</a:t>
            </a:r>
          </a:p>
        </p:txBody>
      </p:sp>
      <p:sp>
        <p:nvSpPr>
          <p:cNvPr id="71" name="直角三角形 70"/>
          <p:cNvSpPr/>
          <p:nvPr/>
        </p:nvSpPr>
        <p:spPr>
          <a:xfrm>
            <a:off x="1050724" y="1259723"/>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 name="直接连接符 72"/>
          <p:cNvCxnSpPr>
            <a:stCxn id="71" idx="2"/>
          </p:cNvCxnSpPr>
          <p:nvPr/>
        </p:nvCxnSpPr>
        <p:spPr>
          <a:xfrm>
            <a:off x="1050724" y="1442903"/>
            <a:ext cx="7139146"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75" name="直角三角形 74"/>
          <p:cNvSpPr/>
          <p:nvPr/>
        </p:nvSpPr>
        <p:spPr>
          <a:xfrm>
            <a:off x="1050724" y="192031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a:stCxn id="75" idx="2"/>
          </p:cNvCxnSpPr>
          <p:nvPr/>
        </p:nvCxnSpPr>
        <p:spPr>
          <a:xfrm>
            <a:off x="1050724" y="2103490"/>
            <a:ext cx="7139146"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77" name="直角三角形 76"/>
          <p:cNvSpPr/>
          <p:nvPr/>
        </p:nvSpPr>
        <p:spPr>
          <a:xfrm>
            <a:off x="1050724" y="2574481"/>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a:stCxn id="77" idx="2"/>
          </p:cNvCxnSpPr>
          <p:nvPr/>
        </p:nvCxnSpPr>
        <p:spPr>
          <a:xfrm>
            <a:off x="1050724" y="2757661"/>
            <a:ext cx="7139146"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1059967" y="3363838"/>
            <a:ext cx="3745527" cy="45719"/>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991581" y="2970301"/>
            <a:ext cx="1800493" cy="369332"/>
          </a:xfrm>
          <a:prstGeom prst="rect">
            <a:avLst/>
          </a:prstGeom>
        </p:spPr>
        <p:txBody>
          <a:bodyPr wrap="none">
            <a:spAutoFit/>
          </a:bodyPr>
          <a:lstStyle/>
          <a:p>
            <a:r>
              <a:rPr lang="zh-CN" altLang="zh-CN" b="1" dirty="0">
                <a:solidFill>
                  <a:srgbClr val="EC9A12"/>
                </a:solidFill>
                <a:latin typeface="+mj-ea"/>
                <a:ea typeface="+mj-ea"/>
              </a:rPr>
              <a:t>技能</a:t>
            </a:r>
            <a:r>
              <a:rPr lang="zh-CN" altLang="zh-CN" b="1" dirty="0" smtClean="0">
                <a:solidFill>
                  <a:srgbClr val="EC9A12"/>
                </a:solidFill>
                <a:latin typeface="+mj-ea"/>
                <a:ea typeface="+mj-ea"/>
              </a:rPr>
              <a:t>大赛</a:t>
            </a:r>
            <a:r>
              <a:rPr lang="zh-CN" altLang="en-US" b="1" dirty="0" smtClean="0">
                <a:solidFill>
                  <a:srgbClr val="EC9A12"/>
                </a:solidFill>
                <a:latin typeface="+mj-ea"/>
                <a:ea typeface="+mj-ea"/>
              </a:rPr>
              <a:t>评选：</a:t>
            </a:r>
            <a:endParaRPr lang="zh-CN" altLang="en-US" b="1" dirty="0">
              <a:solidFill>
                <a:srgbClr val="EC9A12"/>
              </a:solidFill>
              <a:latin typeface="+mj-ea"/>
              <a:ea typeface="+mj-ea"/>
            </a:endParaRPr>
          </a:p>
        </p:txBody>
      </p:sp>
      <p:sp>
        <p:nvSpPr>
          <p:cNvPr id="84" name="矩形 83"/>
          <p:cNvSpPr/>
          <p:nvPr/>
        </p:nvSpPr>
        <p:spPr>
          <a:xfrm>
            <a:off x="5011430" y="3075806"/>
            <a:ext cx="1378367"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954784" y="3023743"/>
            <a:ext cx="2031325" cy="369332"/>
          </a:xfrm>
          <a:prstGeom prst="rect">
            <a:avLst/>
          </a:prstGeom>
        </p:spPr>
        <p:txBody>
          <a:bodyPr wrap="none">
            <a:spAutoFit/>
          </a:bodyPr>
          <a:lstStyle/>
          <a:p>
            <a:r>
              <a:rPr lang="zh-CN" altLang="en-US" b="1" dirty="0">
                <a:solidFill>
                  <a:srgbClr val="901C83"/>
                </a:solidFill>
                <a:latin typeface="+mj-ea"/>
                <a:ea typeface="+mj-ea"/>
              </a:rPr>
              <a:t>信息化大赛</a:t>
            </a:r>
            <a:r>
              <a:rPr lang="zh-CN" altLang="en-US" b="1" dirty="0" smtClean="0">
                <a:solidFill>
                  <a:srgbClr val="901C83"/>
                </a:solidFill>
                <a:latin typeface="+mj-ea"/>
                <a:ea typeface="+mj-ea"/>
              </a:rPr>
              <a:t>选出</a:t>
            </a:r>
            <a:r>
              <a:rPr lang="zh-CN" altLang="en-US" b="1" dirty="0">
                <a:solidFill>
                  <a:srgbClr val="901C83"/>
                </a:solidFill>
                <a:latin typeface="+mj-ea"/>
                <a:ea typeface="+mj-ea"/>
              </a:rPr>
              <a:t>：</a:t>
            </a:r>
          </a:p>
        </p:txBody>
      </p:sp>
      <p:sp>
        <p:nvSpPr>
          <p:cNvPr id="90" name="矩形 89"/>
          <p:cNvSpPr/>
          <p:nvPr/>
        </p:nvSpPr>
        <p:spPr>
          <a:xfrm>
            <a:off x="1122782" y="3435846"/>
            <a:ext cx="928459" cy="461665"/>
          </a:xfrm>
          <a:prstGeom prst="rect">
            <a:avLst/>
          </a:prstGeom>
        </p:spPr>
        <p:txBody>
          <a:bodyPr wrap="none">
            <a:spAutoFit/>
          </a:bodyPr>
          <a:lstStyle/>
          <a:p>
            <a:r>
              <a:rPr lang="zh-CN" altLang="zh-CN" sz="1400" dirty="0" smtClean="0">
                <a:latin typeface="+mj-ea"/>
                <a:ea typeface="+mj-ea"/>
              </a:rPr>
              <a:t>名师</a:t>
            </a:r>
            <a:r>
              <a:rPr lang="en-US" altLang="zh-CN" sz="2400" b="1" dirty="0">
                <a:solidFill>
                  <a:srgbClr val="EC9A12"/>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12</a:t>
            </a:r>
            <a:r>
              <a:rPr lang="zh-CN" altLang="zh-CN" sz="1400" dirty="0">
                <a:latin typeface="+mj-ea"/>
                <a:ea typeface="+mj-ea"/>
              </a:rPr>
              <a:t>人</a:t>
            </a:r>
            <a:endParaRPr lang="zh-CN" altLang="en-US" sz="1400" dirty="0">
              <a:latin typeface="+mj-ea"/>
              <a:ea typeface="+mj-ea"/>
            </a:endParaRPr>
          </a:p>
        </p:txBody>
      </p:sp>
      <p:sp>
        <p:nvSpPr>
          <p:cNvPr id="91" name="矩形 90"/>
          <p:cNvSpPr/>
          <p:nvPr/>
        </p:nvSpPr>
        <p:spPr>
          <a:xfrm>
            <a:off x="2202902" y="3435846"/>
            <a:ext cx="1287532" cy="461665"/>
          </a:xfrm>
          <a:prstGeom prst="rect">
            <a:avLst/>
          </a:prstGeom>
        </p:spPr>
        <p:txBody>
          <a:bodyPr wrap="none">
            <a:spAutoFit/>
          </a:bodyPr>
          <a:lstStyle/>
          <a:p>
            <a:r>
              <a:rPr lang="zh-CN" altLang="en-US" sz="1400" dirty="0">
                <a:latin typeface="+mj-ea"/>
                <a:ea typeface="+mj-ea"/>
              </a:rPr>
              <a:t>骨干教师</a:t>
            </a:r>
            <a:r>
              <a:rPr lang="en-US" altLang="zh-CN" sz="2400" b="1" dirty="0">
                <a:solidFill>
                  <a:srgbClr val="EC9A12"/>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19</a:t>
            </a:r>
            <a:r>
              <a:rPr lang="zh-CN" altLang="en-US" sz="1400" dirty="0">
                <a:latin typeface="+mj-ea"/>
                <a:ea typeface="+mj-ea"/>
              </a:rPr>
              <a:t>人</a:t>
            </a:r>
          </a:p>
        </p:txBody>
      </p:sp>
      <p:sp>
        <p:nvSpPr>
          <p:cNvPr id="93" name="矩形 92"/>
          <p:cNvSpPr/>
          <p:nvPr/>
        </p:nvSpPr>
        <p:spPr>
          <a:xfrm>
            <a:off x="3628569" y="3435846"/>
            <a:ext cx="1107996" cy="461665"/>
          </a:xfrm>
          <a:prstGeom prst="rect">
            <a:avLst/>
          </a:prstGeom>
        </p:spPr>
        <p:txBody>
          <a:bodyPr wrap="none">
            <a:spAutoFit/>
          </a:bodyPr>
          <a:lstStyle/>
          <a:p>
            <a:r>
              <a:rPr lang="zh-CN" altLang="en-US" sz="1400" dirty="0">
                <a:latin typeface="+mj-ea"/>
                <a:ea typeface="+mj-ea"/>
              </a:rPr>
              <a:t>高级工</a:t>
            </a:r>
            <a:r>
              <a:rPr lang="en-US" altLang="zh-CN" sz="2400" b="1" dirty="0">
                <a:solidFill>
                  <a:srgbClr val="EC9A12"/>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72</a:t>
            </a:r>
            <a:r>
              <a:rPr lang="zh-CN" altLang="en-US" sz="1400" dirty="0">
                <a:latin typeface="+mj-ea"/>
                <a:ea typeface="+mj-ea"/>
              </a:rPr>
              <a:t>人</a:t>
            </a:r>
          </a:p>
        </p:txBody>
      </p:sp>
      <p:cxnSp>
        <p:nvCxnSpPr>
          <p:cNvPr id="95" name="直接连接符 94"/>
          <p:cNvCxnSpPr/>
          <p:nvPr/>
        </p:nvCxnSpPr>
        <p:spPr>
          <a:xfrm>
            <a:off x="2130894" y="3507854"/>
            <a:ext cx="0" cy="389657"/>
          </a:xfrm>
          <a:prstGeom prst="line">
            <a:avLst/>
          </a:prstGeom>
          <a:ln>
            <a:solidFill>
              <a:srgbClr val="EC9A12"/>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628569" y="3507854"/>
            <a:ext cx="0" cy="389657"/>
          </a:xfrm>
          <a:prstGeom prst="line">
            <a:avLst/>
          </a:prstGeom>
          <a:ln>
            <a:solidFill>
              <a:srgbClr val="EC9A12"/>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045525" y="4011910"/>
            <a:ext cx="3759969" cy="0"/>
          </a:xfrm>
          <a:prstGeom prst="line">
            <a:avLst/>
          </a:prstGeom>
          <a:ln>
            <a:solidFill>
              <a:srgbClr val="EC9A12"/>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5025873" y="3363838"/>
            <a:ext cx="3163998" cy="4571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0" name="直接连接符 99"/>
          <p:cNvCxnSpPr/>
          <p:nvPr/>
        </p:nvCxnSpPr>
        <p:spPr>
          <a:xfrm>
            <a:off x="5011430" y="4011910"/>
            <a:ext cx="3176198"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5309677" y="3435846"/>
            <a:ext cx="825867" cy="461665"/>
          </a:xfrm>
          <a:prstGeom prst="rect">
            <a:avLst/>
          </a:prstGeom>
        </p:spPr>
        <p:txBody>
          <a:bodyPr wrap="none">
            <a:spAutoFit/>
          </a:bodyPr>
          <a:lstStyle/>
          <a:p>
            <a:r>
              <a:rPr lang="zh-CN" altLang="zh-CN" sz="1400" dirty="0" smtClean="0">
                <a:latin typeface="+mj-ea"/>
                <a:ea typeface="+mj-ea"/>
              </a:rPr>
              <a:t>名师</a:t>
            </a:r>
            <a:r>
              <a:rPr lang="en-US" altLang="zh-CN" sz="2400" b="1" dirty="0" smtClean="0">
                <a:solidFill>
                  <a:srgbClr val="901C83"/>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3</a:t>
            </a:r>
            <a:r>
              <a:rPr lang="zh-CN" altLang="zh-CN" sz="1400" dirty="0" smtClean="0">
                <a:latin typeface="+mj-ea"/>
                <a:ea typeface="+mj-ea"/>
              </a:rPr>
              <a:t>人</a:t>
            </a:r>
            <a:endParaRPr lang="zh-CN" altLang="en-US" sz="1400" dirty="0">
              <a:latin typeface="+mj-ea"/>
              <a:ea typeface="+mj-ea"/>
            </a:endParaRPr>
          </a:p>
        </p:txBody>
      </p:sp>
      <p:sp>
        <p:nvSpPr>
          <p:cNvPr id="103" name="矩形 102"/>
          <p:cNvSpPr/>
          <p:nvPr/>
        </p:nvSpPr>
        <p:spPr>
          <a:xfrm>
            <a:off x="6389797" y="3435846"/>
            <a:ext cx="1184940" cy="461665"/>
          </a:xfrm>
          <a:prstGeom prst="rect">
            <a:avLst/>
          </a:prstGeom>
        </p:spPr>
        <p:txBody>
          <a:bodyPr wrap="none">
            <a:spAutoFit/>
          </a:bodyPr>
          <a:lstStyle/>
          <a:p>
            <a:r>
              <a:rPr lang="zh-CN" altLang="en-US" sz="1400" dirty="0">
                <a:latin typeface="+mj-ea"/>
                <a:ea typeface="+mj-ea"/>
              </a:rPr>
              <a:t>骨干</a:t>
            </a:r>
            <a:r>
              <a:rPr lang="zh-CN" altLang="en-US" sz="1400" dirty="0" smtClean="0">
                <a:latin typeface="+mj-ea"/>
                <a:ea typeface="+mj-ea"/>
              </a:rPr>
              <a:t>教师</a:t>
            </a:r>
            <a:r>
              <a:rPr lang="en-US" altLang="zh-CN" sz="2400" b="1" dirty="0" smtClean="0">
                <a:solidFill>
                  <a:srgbClr val="901C83"/>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4</a:t>
            </a:r>
            <a:r>
              <a:rPr lang="zh-CN" altLang="en-US" sz="1400" dirty="0" smtClean="0">
                <a:latin typeface="+mj-ea"/>
                <a:ea typeface="+mj-ea"/>
              </a:rPr>
              <a:t>人</a:t>
            </a:r>
            <a:endParaRPr lang="zh-CN" altLang="en-US" sz="1400" dirty="0">
              <a:latin typeface="+mj-ea"/>
              <a:ea typeface="+mj-ea"/>
            </a:endParaRPr>
          </a:p>
        </p:txBody>
      </p:sp>
      <p:cxnSp>
        <p:nvCxnSpPr>
          <p:cNvPr id="104" name="直接连接符 103"/>
          <p:cNvCxnSpPr/>
          <p:nvPr/>
        </p:nvCxnSpPr>
        <p:spPr>
          <a:xfrm>
            <a:off x="6317789" y="3507854"/>
            <a:ext cx="0" cy="389657"/>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857224" y="0"/>
            <a:ext cx="2262158" cy="416589"/>
          </a:xfrm>
          <a:prstGeom prst="rect">
            <a:avLst/>
          </a:prstGeom>
        </p:spPr>
        <p:txBody>
          <a:bodyPr wrap="none">
            <a:spAutoFit/>
          </a:bodyPr>
          <a:lstStyle/>
          <a:p>
            <a:pPr>
              <a:lnSpc>
                <a:spcPts val="2800"/>
              </a:lnSpc>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一、大赛中获得成绩</a:t>
            </a:r>
            <a:endPar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9842" y="2863277"/>
            <a:ext cx="1258541" cy="1197300"/>
          </a:xfrm>
          <a:prstGeom prst="homePlate">
            <a:avLst>
              <a:gd name="adj" fmla="val 31840"/>
            </a:avLst>
          </a:prstGeom>
          <a:solidFill>
            <a:schemeClr val="bg1"/>
          </a:solidFill>
          <a:ln w="9525">
            <a:solidFill>
              <a:srgbClr val="00679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616255" y="3308038"/>
            <a:ext cx="902811" cy="307777"/>
          </a:xfrm>
          <a:prstGeom prst="rect">
            <a:avLst/>
          </a:prstGeom>
        </p:spPr>
        <p:txBody>
          <a:bodyPr wrap="none">
            <a:spAutoFit/>
          </a:bodyPr>
          <a:lstStyle/>
          <a:p>
            <a:r>
              <a:rPr lang="zh-CN" altLang="zh-CN" sz="1400" dirty="0">
                <a:solidFill>
                  <a:schemeClr val="tx1">
                    <a:lumMod val="75000"/>
                    <a:lumOff val="25000"/>
                  </a:schemeClr>
                </a:solidFill>
              </a:rPr>
              <a:t>通过市</a:t>
            </a:r>
            <a:r>
              <a:rPr lang="zh-CN" altLang="zh-CN" sz="1400" dirty="0" smtClean="0">
                <a:solidFill>
                  <a:schemeClr val="tx1">
                    <a:lumMod val="75000"/>
                    <a:lumOff val="25000"/>
                  </a:schemeClr>
                </a:solidFill>
              </a:rPr>
              <a:t>赛</a:t>
            </a:r>
            <a:endParaRPr lang="zh-CN" altLang="en-US" sz="1400" dirty="0">
              <a:solidFill>
                <a:schemeClr val="tx1">
                  <a:lumMod val="75000"/>
                  <a:lumOff val="25000"/>
                </a:schemeClr>
              </a:solidFill>
            </a:endParaRPr>
          </a:p>
        </p:txBody>
      </p:sp>
      <p:sp>
        <p:nvSpPr>
          <p:cNvPr id="7" name="燕尾形 6"/>
          <p:cNvSpPr/>
          <p:nvPr/>
        </p:nvSpPr>
        <p:spPr>
          <a:xfrm>
            <a:off x="1506242" y="2871857"/>
            <a:ext cx="1368152" cy="1180140"/>
          </a:xfrm>
          <a:prstGeom prst="chevron">
            <a:avLst>
              <a:gd name="adj" fmla="val 32619"/>
            </a:avLst>
          </a:prstGeom>
          <a:solidFill>
            <a:srgbClr val="00679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8" name="矩形 7"/>
          <p:cNvSpPr/>
          <p:nvPr/>
        </p:nvSpPr>
        <p:spPr>
          <a:xfrm>
            <a:off x="1741867" y="3200316"/>
            <a:ext cx="1021433" cy="523220"/>
          </a:xfrm>
          <a:prstGeom prst="rect">
            <a:avLst/>
          </a:prstGeom>
        </p:spPr>
        <p:txBody>
          <a:bodyPr wrap="none">
            <a:spAutoFit/>
          </a:bodyPr>
          <a:lstStyle/>
          <a:p>
            <a:pPr algn="ctr"/>
            <a:r>
              <a:rPr lang="zh-CN" altLang="zh-CN" sz="1400" b="1" dirty="0">
                <a:solidFill>
                  <a:schemeClr val="bg1"/>
                </a:solidFill>
              </a:rPr>
              <a:t>选拔</a:t>
            </a:r>
            <a:r>
              <a:rPr lang="zh-CN" altLang="zh-CN" sz="1400" b="1" dirty="0" smtClean="0">
                <a:solidFill>
                  <a:schemeClr val="bg1"/>
                </a:solidFill>
              </a:rPr>
              <a:t>出</a:t>
            </a:r>
            <a:endParaRPr lang="en-US" altLang="zh-CN" sz="1400" b="1" dirty="0" smtClean="0">
              <a:solidFill>
                <a:schemeClr val="bg1"/>
              </a:solidFill>
            </a:endParaRPr>
          </a:p>
          <a:p>
            <a:pPr algn="ctr"/>
            <a:r>
              <a:rPr lang="en-US" altLang="zh-CN" sz="1400" b="1" dirty="0" smtClean="0">
                <a:solidFill>
                  <a:schemeClr val="bg1"/>
                </a:solidFill>
              </a:rPr>
              <a:t>160</a:t>
            </a:r>
            <a:r>
              <a:rPr lang="zh-CN" altLang="zh-CN" sz="1400" b="1" dirty="0">
                <a:solidFill>
                  <a:schemeClr val="bg1"/>
                </a:solidFill>
              </a:rPr>
              <a:t>名选手</a:t>
            </a:r>
            <a:endParaRPr lang="zh-CN" altLang="en-US" sz="1400" b="1" dirty="0">
              <a:solidFill>
                <a:schemeClr val="bg1"/>
              </a:solidFill>
            </a:endParaRPr>
          </a:p>
        </p:txBody>
      </p:sp>
      <p:sp>
        <p:nvSpPr>
          <p:cNvPr id="9" name="燕尾形 8"/>
          <p:cNvSpPr/>
          <p:nvPr/>
        </p:nvSpPr>
        <p:spPr>
          <a:xfrm>
            <a:off x="2451622" y="1843090"/>
            <a:ext cx="2527124" cy="1197300"/>
          </a:xfrm>
          <a:prstGeom prst="chevron">
            <a:avLst>
              <a:gd name="adj" fmla="val 31940"/>
            </a:avLst>
          </a:prstGeom>
          <a:solidFill>
            <a:schemeClr val="bg1"/>
          </a:solidFill>
          <a:ln w="9525">
            <a:solidFill>
              <a:srgbClr val="901C8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2806232" y="2180129"/>
            <a:ext cx="2159566" cy="523220"/>
          </a:xfrm>
          <a:prstGeom prst="rect">
            <a:avLst/>
          </a:prstGeom>
        </p:spPr>
        <p:txBody>
          <a:bodyPr wrap="none">
            <a:spAutoFit/>
          </a:bodyPr>
          <a:lstStyle/>
          <a:p>
            <a:pPr algn="ctr"/>
            <a:r>
              <a:rPr lang="zh-CN" altLang="en-US" sz="1400" dirty="0">
                <a:solidFill>
                  <a:schemeClr val="tx1">
                    <a:lumMod val="75000"/>
                    <a:lumOff val="25000"/>
                  </a:schemeClr>
                </a:solidFill>
              </a:rPr>
              <a:t>参加</a:t>
            </a:r>
            <a:r>
              <a:rPr lang="en-US" altLang="zh-CN" sz="1400" dirty="0">
                <a:solidFill>
                  <a:schemeClr val="tx1">
                    <a:lumMod val="75000"/>
                    <a:lumOff val="25000"/>
                  </a:schemeClr>
                </a:solidFill>
              </a:rPr>
              <a:t>2016</a:t>
            </a:r>
            <a:r>
              <a:rPr lang="zh-CN" altLang="en-US" sz="1400" dirty="0" smtClean="0">
                <a:solidFill>
                  <a:schemeClr val="tx1">
                    <a:lumMod val="75000"/>
                    <a:lumOff val="25000"/>
                  </a:schemeClr>
                </a:solidFill>
              </a:rPr>
              <a:t>年</a:t>
            </a:r>
            <a:endParaRPr lang="en-US" altLang="zh-CN" sz="1400" dirty="0" smtClean="0">
              <a:solidFill>
                <a:schemeClr val="tx1">
                  <a:lumMod val="75000"/>
                  <a:lumOff val="25000"/>
                </a:schemeClr>
              </a:solidFill>
            </a:endParaRPr>
          </a:p>
          <a:p>
            <a:pPr algn="ctr"/>
            <a:r>
              <a:rPr lang="zh-CN" altLang="en-US" sz="1400" dirty="0" smtClean="0">
                <a:solidFill>
                  <a:schemeClr val="tx1">
                    <a:lumMod val="75000"/>
                    <a:lumOff val="25000"/>
                  </a:schemeClr>
                </a:solidFill>
              </a:rPr>
              <a:t>辽宁省</a:t>
            </a:r>
            <a:r>
              <a:rPr lang="zh-CN" altLang="en-US" sz="1400" dirty="0">
                <a:solidFill>
                  <a:schemeClr val="tx1">
                    <a:lumMod val="75000"/>
                    <a:lumOff val="25000"/>
                  </a:schemeClr>
                </a:solidFill>
              </a:rPr>
              <a:t>职业院校技能大赛</a:t>
            </a:r>
          </a:p>
        </p:txBody>
      </p:sp>
      <p:sp>
        <p:nvSpPr>
          <p:cNvPr id="11" name="燕尾形 10"/>
          <p:cNvSpPr/>
          <p:nvPr/>
        </p:nvSpPr>
        <p:spPr>
          <a:xfrm>
            <a:off x="4716016" y="1851670"/>
            <a:ext cx="1476748" cy="1180140"/>
          </a:xfrm>
          <a:prstGeom prst="chevron">
            <a:avLst>
              <a:gd name="adj" fmla="val 30443"/>
            </a:avLst>
          </a:prstGeom>
          <a:solidFill>
            <a:srgbClr val="901C83"/>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2" name="矩形 11"/>
          <p:cNvSpPr/>
          <p:nvPr/>
        </p:nvSpPr>
        <p:spPr>
          <a:xfrm>
            <a:off x="4866714" y="2203212"/>
            <a:ext cx="1338828" cy="477054"/>
          </a:xfrm>
          <a:prstGeom prst="rect">
            <a:avLst/>
          </a:prstGeom>
        </p:spPr>
        <p:txBody>
          <a:bodyPr wrap="none">
            <a:spAutoFit/>
          </a:bodyPr>
          <a:lstStyle/>
          <a:p>
            <a:pPr algn="ctr"/>
            <a:r>
              <a:rPr lang="en-US" altLang="zh-CN" sz="1400" b="1" dirty="0">
                <a:solidFill>
                  <a:schemeClr val="bg1"/>
                </a:solidFill>
              </a:rPr>
              <a:t>36</a:t>
            </a:r>
            <a:r>
              <a:rPr lang="zh-CN" altLang="en-US" sz="1400" b="1" dirty="0">
                <a:solidFill>
                  <a:schemeClr val="bg1"/>
                </a:solidFill>
              </a:rPr>
              <a:t>项</a:t>
            </a:r>
            <a:r>
              <a:rPr lang="zh-CN" altLang="en-US" sz="1400" b="1" dirty="0" smtClean="0">
                <a:solidFill>
                  <a:schemeClr val="bg1"/>
                </a:solidFill>
              </a:rPr>
              <a:t>比赛</a:t>
            </a:r>
            <a:endParaRPr lang="en-US" altLang="zh-CN" sz="1400" b="1" dirty="0" smtClean="0">
              <a:solidFill>
                <a:schemeClr val="bg1"/>
              </a:solidFill>
            </a:endParaRPr>
          </a:p>
          <a:p>
            <a:pPr algn="ctr"/>
            <a:r>
              <a:rPr lang="zh-CN" altLang="en-US" sz="1100" dirty="0" smtClean="0">
                <a:solidFill>
                  <a:schemeClr val="bg1"/>
                </a:solidFill>
                <a:latin typeface="+mj-ea"/>
                <a:ea typeface="+mj-ea"/>
              </a:rPr>
              <a:t>（</a:t>
            </a:r>
            <a:r>
              <a:rPr lang="zh-CN" altLang="en-US" sz="1100" dirty="0">
                <a:solidFill>
                  <a:schemeClr val="bg1"/>
                </a:solidFill>
                <a:latin typeface="+mj-ea"/>
                <a:ea typeface="+mj-ea"/>
              </a:rPr>
              <a:t>省赛成赛</a:t>
            </a:r>
            <a:r>
              <a:rPr lang="en-US" altLang="zh-CN" sz="1100" dirty="0">
                <a:solidFill>
                  <a:schemeClr val="bg1"/>
                </a:solidFill>
                <a:latin typeface="+mj-ea"/>
                <a:ea typeface="+mj-ea"/>
              </a:rPr>
              <a:t>37</a:t>
            </a:r>
            <a:r>
              <a:rPr lang="zh-CN" altLang="en-US" sz="1100" dirty="0">
                <a:solidFill>
                  <a:schemeClr val="bg1"/>
                </a:solidFill>
                <a:latin typeface="+mj-ea"/>
                <a:ea typeface="+mj-ea"/>
              </a:rPr>
              <a:t>个</a:t>
            </a:r>
            <a:r>
              <a:rPr lang="zh-CN" altLang="en-US" sz="1100" dirty="0" smtClean="0">
                <a:solidFill>
                  <a:schemeClr val="bg1"/>
                </a:solidFill>
                <a:latin typeface="+mj-ea"/>
                <a:ea typeface="+mj-ea"/>
              </a:rPr>
              <a:t>）</a:t>
            </a:r>
            <a:endParaRPr lang="zh-CN" altLang="en-US" sz="1100" dirty="0">
              <a:solidFill>
                <a:schemeClr val="bg1"/>
              </a:solidFill>
              <a:latin typeface="+mj-ea"/>
              <a:ea typeface="+mj-ea"/>
            </a:endParaRPr>
          </a:p>
        </p:txBody>
      </p:sp>
      <p:sp>
        <p:nvSpPr>
          <p:cNvPr id="13" name="燕尾形 12"/>
          <p:cNvSpPr/>
          <p:nvPr/>
        </p:nvSpPr>
        <p:spPr>
          <a:xfrm>
            <a:off x="5765964" y="830141"/>
            <a:ext cx="1613144" cy="1197300"/>
          </a:xfrm>
          <a:prstGeom prst="chevron">
            <a:avLst>
              <a:gd name="adj" fmla="val 31379"/>
            </a:avLst>
          </a:prstGeom>
          <a:solidFill>
            <a:schemeClr val="bg1"/>
          </a:solidFill>
          <a:ln w="9525">
            <a:solidFill>
              <a:srgbClr val="EC9A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4" name="矩形 13"/>
          <p:cNvSpPr/>
          <p:nvPr/>
        </p:nvSpPr>
        <p:spPr>
          <a:xfrm>
            <a:off x="6261449" y="1190263"/>
            <a:ext cx="922047" cy="523220"/>
          </a:xfrm>
          <a:prstGeom prst="rect">
            <a:avLst/>
          </a:prstGeom>
        </p:spPr>
        <p:txBody>
          <a:bodyPr wrap="none">
            <a:spAutoFit/>
          </a:bodyPr>
          <a:lstStyle/>
          <a:p>
            <a:pPr algn="ctr"/>
            <a:r>
              <a:rPr lang="zh-CN" altLang="en-US" sz="1400" dirty="0">
                <a:solidFill>
                  <a:schemeClr val="tx1">
                    <a:lumMod val="75000"/>
                    <a:lumOff val="25000"/>
                  </a:schemeClr>
                </a:solidFill>
              </a:rPr>
              <a:t>最终</a:t>
            </a:r>
            <a:r>
              <a:rPr lang="en-US" altLang="zh-CN" sz="1400" dirty="0">
                <a:solidFill>
                  <a:schemeClr val="tx1">
                    <a:lumMod val="75000"/>
                    <a:lumOff val="25000"/>
                  </a:schemeClr>
                </a:solidFill>
              </a:rPr>
              <a:t>58</a:t>
            </a:r>
            <a:r>
              <a:rPr lang="zh-CN" altLang="en-US" sz="1400" dirty="0" smtClean="0">
                <a:solidFill>
                  <a:schemeClr val="tx1">
                    <a:lumMod val="75000"/>
                    <a:lumOff val="25000"/>
                  </a:schemeClr>
                </a:solidFill>
              </a:rPr>
              <a:t>人</a:t>
            </a:r>
            <a:endParaRPr lang="en-US" altLang="zh-CN" sz="1400" dirty="0" smtClean="0">
              <a:solidFill>
                <a:schemeClr val="tx1">
                  <a:lumMod val="75000"/>
                  <a:lumOff val="25000"/>
                </a:schemeClr>
              </a:solidFill>
            </a:endParaRPr>
          </a:p>
          <a:p>
            <a:pPr algn="ctr"/>
            <a:r>
              <a:rPr lang="zh-CN" altLang="en-US" sz="1400" dirty="0" smtClean="0">
                <a:solidFill>
                  <a:schemeClr val="tx1">
                    <a:lumMod val="75000"/>
                    <a:lumOff val="25000"/>
                  </a:schemeClr>
                </a:solidFill>
              </a:rPr>
              <a:t>入围</a:t>
            </a:r>
            <a:r>
              <a:rPr lang="zh-CN" altLang="en-US" sz="1400" dirty="0">
                <a:solidFill>
                  <a:schemeClr val="tx1">
                    <a:lumMod val="75000"/>
                    <a:lumOff val="25000"/>
                  </a:schemeClr>
                </a:solidFill>
              </a:rPr>
              <a:t>国赛</a:t>
            </a:r>
            <a:endParaRPr lang="zh-CN" altLang="en-US" sz="1100" dirty="0">
              <a:solidFill>
                <a:schemeClr val="tx1">
                  <a:lumMod val="75000"/>
                  <a:lumOff val="25000"/>
                </a:schemeClr>
              </a:solidFill>
              <a:latin typeface="+mj-ea"/>
              <a:ea typeface="+mj-ea"/>
            </a:endParaRPr>
          </a:p>
        </p:txBody>
      </p:sp>
      <p:sp>
        <p:nvSpPr>
          <p:cNvPr id="15" name="燕尾形 14"/>
          <p:cNvSpPr/>
          <p:nvPr/>
        </p:nvSpPr>
        <p:spPr>
          <a:xfrm>
            <a:off x="7126496" y="838721"/>
            <a:ext cx="1476748" cy="1180140"/>
          </a:xfrm>
          <a:prstGeom prst="chevron">
            <a:avLst>
              <a:gd name="adj" fmla="val 30443"/>
            </a:avLst>
          </a:prstGeom>
          <a:solidFill>
            <a:srgbClr val="EC9A12"/>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6" name="矩形 15"/>
          <p:cNvSpPr/>
          <p:nvPr/>
        </p:nvSpPr>
        <p:spPr>
          <a:xfrm>
            <a:off x="7499405" y="1167180"/>
            <a:ext cx="922047" cy="523220"/>
          </a:xfrm>
          <a:prstGeom prst="rect">
            <a:avLst/>
          </a:prstGeom>
        </p:spPr>
        <p:txBody>
          <a:bodyPr wrap="none">
            <a:spAutoFit/>
          </a:bodyPr>
          <a:lstStyle/>
          <a:p>
            <a:pPr algn="ctr"/>
            <a:r>
              <a:rPr lang="zh-CN" altLang="en-US" sz="1400" b="1" dirty="0">
                <a:solidFill>
                  <a:schemeClr val="bg1"/>
                </a:solidFill>
              </a:rPr>
              <a:t>参加</a:t>
            </a:r>
            <a:r>
              <a:rPr lang="en-US" altLang="zh-CN" sz="1400" b="1" dirty="0">
                <a:solidFill>
                  <a:schemeClr val="bg1"/>
                </a:solidFill>
              </a:rPr>
              <a:t>33</a:t>
            </a:r>
            <a:r>
              <a:rPr lang="zh-CN" altLang="en-US" sz="1400" b="1" dirty="0" smtClean="0">
                <a:solidFill>
                  <a:schemeClr val="bg1"/>
                </a:solidFill>
              </a:rPr>
              <a:t>个</a:t>
            </a:r>
            <a:endParaRPr lang="en-US" altLang="zh-CN" sz="1400" b="1" dirty="0" smtClean="0">
              <a:solidFill>
                <a:schemeClr val="bg1"/>
              </a:solidFill>
            </a:endParaRPr>
          </a:p>
          <a:p>
            <a:pPr algn="ctr"/>
            <a:r>
              <a:rPr lang="zh-CN" altLang="en-US" sz="1400" b="1" dirty="0" smtClean="0">
                <a:solidFill>
                  <a:schemeClr val="bg1"/>
                </a:solidFill>
              </a:rPr>
              <a:t>项目</a:t>
            </a:r>
            <a:r>
              <a:rPr lang="zh-CN" altLang="en-US" sz="1400" b="1" dirty="0">
                <a:solidFill>
                  <a:schemeClr val="bg1"/>
                </a:solidFill>
              </a:rPr>
              <a:t>比赛</a:t>
            </a:r>
            <a:endParaRPr lang="zh-CN" altLang="en-US" sz="1100" b="1" dirty="0">
              <a:solidFill>
                <a:schemeClr val="bg1"/>
              </a:solidFill>
              <a:latin typeface="+mj-ea"/>
              <a:ea typeface="+mj-ea"/>
            </a:endParaRPr>
          </a:p>
        </p:txBody>
      </p:sp>
      <p:sp>
        <p:nvSpPr>
          <p:cNvPr id="18" name="任意多边形 17"/>
          <p:cNvSpPr/>
          <p:nvPr/>
        </p:nvSpPr>
        <p:spPr>
          <a:xfrm>
            <a:off x="510540" y="1485900"/>
            <a:ext cx="8237220" cy="2697480"/>
          </a:xfrm>
          <a:custGeom>
            <a:avLst/>
            <a:gdLst>
              <a:gd name="connsiteX0" fmla="*/ 0 w 8237220"/>
              <a:gd name="connsiteY0" fmla="*/ 2697480 h 2697480"/>
              <a:gd name="connsiteX1" fmla="*/ 2072640 w 8237220"/>
              <a:gd name="connsiteY1" fmla="*/ 2697480 h 2697480"/>
              <a:gd name="connsiteX2" fmla="*/ 2697480 w 8237220"/>
              <a:gd name="connsiteY2" fmla="*/ 1729740 h 2697480"/>
              <a:gd name="connsiteX3" fmla="*/ 5448300 w 8237220"/>
              <a:gd name="connsiteY3" fmla="*/ 1729740 h 2697480"/>
              <a:gd name="connsiteX4" fmla="*/ 6004560 w 8237220"/>
              <a:gd name="connsiteY4" fmla="*/ 739140 h 2697480"/>
              <a:gd name="connsiteX5" fmla="*/ 7810500 w 8237220"/>
              <a:gd name="connsiteY5" fmla="*/ 739140 h 2697480"/>
              <a:gd name="connsiteX6" fmla="*/ 8237220 w 8237220"/>
              <a:gd name="connsiteY6" fmla="*/ 0 h 269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37220" h="2697480">
                <a:moveTo>
                  <a:pt x="0" y="2697480"/>
                </a:moveTo>
                <a:lnTo>
                  <a:pt x="2072640" y="2697480"/>
                </a:lnTo>
                <a:lnTo>
                  <a:pt x="2697480" y="1729740"/>
                </a:lnTo>
                <a:lnTo>
                  <a:pt x="5448300" y="1729740"/>
                </a:lnTo>
                <a:lnTo>
                  <a:pt x="6004560" y="739140"/>
                </a:lnTo>
                <a:lnTo>
                  <a:pt x="7810500" y="739140"/>
                </a:lnTo>
                <a:lnTo>
                  <a:pt x="8237220" y="0"/>
                </a:lnTo>
              </a:path>
            </a:pathLst>
          </a:custGeom>
          <a:noFill/>
          <a:ln w="12700">
            <a:solidFill>
              <a:schemeClr val="tx1">
                <a:lumMod val="75000"/>
                <a:lumOff val="25000"/>
              </a:schemeClr>
            </a:solidFill>
            <a:prstDash val="soli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57224" y="0"/>
            <a:ext cx="2262158" cy="416589"/>
          </a:xfrm>
          <a:prstGeom prst="rect">
            <a:avLst/>
          </a:prstGeom>
        </p:spPr>
        <p:txBody>
          <a:bodyPr wrap="none">
            <a:spAutoFit/>
          </a:bodyPr>
          <a:lstStyle/>
          <a:p>
            <a:pPr>
              <a:lnSpc>
                <a:spcPts val="2800"/>
              </a:lnSpc>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一、大赛中获得成绩</a:t>
            </a:r>
            <a:endPar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3875621" y="1851670"/>
            <a:ext cx="2016224" cy="1944216"/>
          </a:xfrm>
          <a:prstGeom prst="rect">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矩形 39"/>
          <p:cNvSpPr/>
          <p:nvPr/>
        </p:nvSpPr>
        <p:spPr>
          <a:xfrm>
            <a:off x="6516216" y="1851670"/>
            <a:ext cx="2016224" cy="1944216"/>
          </a:xfrm>
          <a:prstGeom prst="rect">
            <a:avLst/>
          </a:prstGeom>
          <a:ln>
            <a:solidFill>
              <a:srgbClr val="901C8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矩形 37"/>
          <p:cNvSpPr/>
          <p:nvPr/>
        </p:nvSpPr>
        <p:spPr>
          <a:xfrm>
            <a:off x="1177929" y="1851670"/>
            <a:ext cx="2016224" cy="1944216"/>
          </a:xfrm>
          <a:prstGeom prst="rect">
            <a:avLst/>
          </a:prstGeom>
          <a:ln>
            <a:solidFill>
              <a:srgbClr val="EC9A1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矩形 16"/>
          <p:cNvSpPr/>
          <p:nvPr/>
        </p:nvSpPr>
        <p:spPr>
          <a:xfrm>
            <a:off x="669291" y="1060072"/>
            <a:ext cx="5141151" cy="451406"/>
          </a:xfrm>
          <a:prstGeom prst="rect">
            <a:avLst/>
          </a:prstGeom>
        </p:spPr>
        <p:txBody>
          <a:bodyPr wrap="none">
            <a:spAutoFit/>
          </a:bodyPr>
          <a:lstStyle/>
          <a:p>
            <a:pPr>
              <a:lnSpc>
                <a:spcPts val="2800"/>
              </a:lnSpc>
            </a:pPr>
            <a:r>
              <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在</a:t>
            </a:r>
            <a:r>
              <a:rPr lang="en-US"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2016</a:t>
            </a:r>
            <a:r>
              <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年全国职业院校技能大赛中</a:t>
            </a: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，我市获得：</a:t>
            </a:r>
          </a:p>
        </p:txBody>
      </p:sp>
      <p:pic>
        <p:nvPicPr>
          <p:cNvPr id="6" name="图片 5"/>
          <p:cNvPicPr>
            <a:picLocks noChangeAspect="1"/>
          </p:cNvPicPr>
          <p:nvPr/>
        </p:nvPicPr>
        <p:blipFill>
          <a:blip r:embed="rId2"/>
          <a:stretch>
            <a:fillRect/>
          </a:stretch>
        </p:blipFill>
        <p:spPr>
          <a:xfrm>
            <a:off x="3350566" y="2211710"/>
            <a:ext cx="1087042" cy="1262670"/>
          </a:xfrm>
          <a:prstGeom prst="rect">
            <a:avLst/>
          </a:prstGeom>
        </p:spPr>
      </p:pic>
      <p:pic>
        <p:nvPicPr>
          <p:cNvPr id="18" name="图片 17"/>
          <p:cNvPicPr>
            <a:picLocks noChangeAspect="1"/>
          </p:cNvPicPr>
          <p:nvPr/>
        </p:nvPicPr>
        <p:blipFill>
          <a:blip r:embed="rId3"/>
          <a:stretch>
            <a:fillRect/>
          </a:stretch>
        </p:blipFill>
        <p:spPr>
          <a:xfrm>
            <a:off x="637780" y="2191132"/>
            <a:ext cx="1087042" cy="1262670"/>
          </a:xfrm>
          <a:prstGeom prst="rect">
            <a:avLst/>
          </a:prstGeom>
        </p:spPr>
      </p:pic>
      <p:pic>
        <p:nvPicPr>
          <p:cNvPr id="19" name="图片 18"/>
          <p:cNvPicPr>
            <a:picLocks noChangeAspect="1"/>
          </p:cNvPicPr>
          <p:nvPr/>
        </p:nvPicPr>
        <p:blipFill>
          <a:blip r:embed="rId4"/>
          <a:stretch>
            <a:fillRect/>
          </a:stretch>
        </p:blipFill>
        <p:spPr>
          <a:xfrm>
            <a:off x="6002465" y="2211710"/>
            <a:ext cx="1087042" cy="1262670"/>
          </a:xfrm>
          <a:prstGeom prst="rect">
            <a:avLst/>
          </a:prstGeom>
        </p:spPr>
      </p:pic>
      <p:sp>
        <p:nvSpPr>
          <p:cNvPr id="20" name="矩形 19"/>
          <p:cNvSpPr/>
          <p:nvPr/>
        </p:nvSpPr>
        <p:spPr>
          <a:xfrm>
            <a:off x="1825074" y="2405878"/>
            <a:ext cx="646331" cy="416589"/>
          </a:xfrm>
          <a:prstGeom prst="rect">
            <a:avLst/>
          </a:prstGeom>
        </p:spPr>
        <p:txBody>
          <a:bodyPr wrap="none">
            <a:spAutoFit/>
          </a:bodyPr>
          <a:lstStyle/>
          <a:p>
            <a:pPr>
              <a:lnSpc>
                <a:spcPts val="2800"/>
              </a:lnSpc>
            </a:pPr>
            <a:r>
              <a:rPr lang="zh-CN" altLang="zh-CN" dirty="0"/>
              <a:t>金牌</a:t>
            </a:r>
            <a:endParaRPr lang="zh-CN" altLang="en-US"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21" name="矩形 20"/>
          <p:cNvSpPr/>
          <p:nvPr/>
        </p:nvSpPr>
        <p:spPr>
          <a:xfrm>
            <a:off x="1825074" y="2804181"/>
            <a:ext cx="633507" cy="584775"/>
          </a:xfrm>
          <a:prstGeom prst="rect">
            <a:avLst/>
          </a:prstGeom>
        </p:spPr>
        <p:txBody>
          <a:bodyPr wrap="none">
            <a:spAutoFit/>
          </a:bodyPr>
          <a:lstStyle/>
          <a:p>
            <a:r>
              <a:rPr lang="en-US" altLang="zh-CN" sz="3200" dirty="0">
                <a:solidFill>
                  <a:srgbClr val="EC9A12"/>
                </a:solidFill>
                <a:latin typeface="Rosenrot" panose="02010600030101010101" pitchFamily="2" charset="0"/>
                <a:ea typeface="方正大黑简体" panose="02010600030101010101" pitchFamily="65" charset="-122"/>
              </a:rPr>
              <a:t>3</a:t>
            </a:r>
            <a:r>
              <a:rPr lang="zh-CN" altLang="zh-CN" dirty="0"/>
              <a:t>块</a:t>
            </a:r>
            <a:endParaRPr lang="zh-CN" altLang="en-US" dirty="0"/>
          </a:p>
        </p:txBody>
      </p:sp>
      <p:sp>
        <p:nvSpPr>
          <p:cNvPr id="22" name="矩形 21"/>
          <p:cNvSpPr/>
          <p:nvPr/>
        </p:nvSpPr>
        <p:spPr>
          <a:xfrm>
            <a:off x="1910407" y="2807599"/>
            <a:ext cx="1152128" cy="45719"/>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燕尾形 22"/>
          <p:cNvSpPr/>
          <p:nvPr/>
        </p:nvSpPr>
        <p:spPr>
          <a:xfrm>
            <a:off x="2434614" y="2580555"/>
            <a:ext cx="147945" cy="14794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燕尾形 23"/>
          <p:cNvSpPr/>
          <p:nvPr/>
        </p:nvSpPr>
        <p:spPr>
          <a:xfrm>
            <a:off x="2551802" y="2580555"/>
            <a:ext cx="147945" cy="14794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876644" y="2480133"/>
            <a:ext cx="633507" cy="584775"/>
          </a:xfrm>
          <a:prstGeom prst="rect">
            <a:avLst/>
          </a:prstGeom>
        </p:spPr>
        <p:txBody>
          <a:bodyPr wrap="none">
            <a:spAutoFit/>
          </a:bodyPr>
          <a:lstStyle/>
          <a:p>
            <a:pPr algn="ctr"/>
            <a:r>
              <a:rPr lang="zh-CN" altLang="zh-CN" sz="3200" spc="300" dirty="0">
                <a:solidFill>
                  <a:schemeClr val="tx1">
                    <a:alpha val="50000"/>
                  </a:schemeClr>
                </a:solidFill>
                <a:latin typeface="方正正中黑简体" panose="02010600030101010101" pitchFamily="2" charset="-122"/>
                <a:ea typeface="方正正中黑简体" panose="02010600030101010101" pitchFamily="2" charset="-122"/>
                <a:cs typeface="宋体" panose="02010600030101010101" pitchFamily="2" charset="-122"/>
              </a:rPr>
              <a:t>金</a:t>
            </a:r>
            <a:endParaRPr lang="zh-CN" altLang="en-US" sz="3200" spc="300" dirty="0">
              <a:solidFill>
                <a:schemeClr val="tx1">
                  <a:alpha val="50000"/>
                </a:schemeClr>
              </a:solidFill>
              <a:latin typeface="方正正中黑简体" panose="02010600030101010101" pitchFamily="2" charset="-122"/>
              <a:ea typeface="方正正中黑简体" panose="02010600030101010101" pitchFamily="2" charset="-122"/>
              <a:cs typeface="宋体" panose="02010600030101010101" pitchFamily="2" charset="-122"/>
            </a:endParaRPr>
          </a:p>
        </p:txBody>
      </p:sp>
      <p:sp>
        <p:nvSpPr>
          <p:cNvPr id="26" name="矩形 25"/>
          <p:cNvSpPr/>
          <p:nvPr/>
        </p:nvSpPr>
        <p:spPr>
          <a:xfrm>
            <a:off x="3591732" y="2480133"/>
            <a:ext cx="633507" cy="584775"/>
          </a:xfrm>
          <a:prstGeom prst="rect">
            <a:avLst/>
          </a:prstGeom>
        </p:spPr>
        <p:txBody>
          <a:bodyPr wrap="none">
            <a:spAutoFit/>
          </a:bodyPr>
          <a:lstStyle/>
          <a:p>
            <a:pPr algn="ctr"/>
            <a:r>
              <a:rPr lang="zh-CN" altLang="en-US" sz="3200" spc="300" dirty="0">
                <a:solidFill>
                  <a:schemeClr val="tx1">
                    <a:alpha val="50000"/>
                  </a:schemeClr>
                </a:solidFill>
                <a:latin typeface="方正正中黑简体" panose="02010600030101010101" pitchFamily="2" charset="-122"/>
                <a:ea typeface="方正正中黑简体" panose="02010600030101010101" pitchFamily="2" charset="-122"/>
                <a:cs typeface="宋体" panose="02010600030101010101" pitchFamily="2" charset="-122"/>
              </a:rPr>
              <a:t>银</a:t>
            </a:r>
          </a:p>
        </p:txBody>
      </p:sp>
      <p:sp>
        <p:nvSpPr>
          <p:cNvPr id="27" name="矩形 26"/>
          <p:cNvSpPr/>
          <p:nvPr/>
        </p:nvSpPr>
        <p:spPr>
          <a:xfrm>
            <a:off x="6248076" y="2480133"/>
            <a:ext cx="633507" cy="584775"/>
          </a:xfrm>
          <a:prstGeom prst="rect">
            <a:avLst/>
          </a:prstGeom>
        </p:spPr>
        <p:txBody>
          <a:bodyPr wrap="none">
            <a:spAutoFit/>
          </a:bodyPr>
          <a:lstStyle/>
          <a:p>
            <a:pPr algn="ctr"/>
            <a:r>
              <a:rPr lang="zh-CN" altLang="en-US" sz="3200" spc="300" dirty="0" smtClean="0">
                <a:solidFill>
                  <a:schemeClr val="tx1">
                    <a:alpha val="50000"/>
                  </a:schemeClr>
                </a:solidFill>
                <a:latin typeface="方正正中黑简体" panose="02010600030101010101" pitchFamily="2" charset="-122"/>
                <a:ea typeface="方正正中黑简体" panose="02010600030101010101" pitchFamily="2" charset="-122"/>
                <a:cs typeface="宋体" panose="02010600030101010101" pitchFamily="2" charset="-122"/>
              </a:rPr>
              <a:t>铜</a:t>
            </a:r>
            <a:endParaRPr lang="zh-CN" altLang="en-US" sz="3200" spc="300" dirty="0">
              <a:solidFill>
                <a:schemeClr val="tx1">
                  <a:alpha val="50000"/>
                </a:schemeClr>
              </a:solidFill>
              <a:latin typeface="方正正中黑简体" panose="02010600030101010101" pitchFamily="2" charset="-122"/>
              <a:ea typeface="方正正中黑简体" panose="02010600030101010101" pitchFamily="2" charset="-122"/>
              <a:cs typeface="宋体" panose="02010600030101010101" pitchFamily="2" charset="-122"/>
            </a:endParaRPr>
          </a:p>
        </p:txBody>
      </p:sp>
      <p:sp>
        <p:nvSpPr>
          <p:cNvPr id="28" name="矩形 27"/>
          <p:cNvSpPr/>
          <p:nvPr/>
        </p:nvSpPr>
        <p:spPr>
          <a:xfrm>
            <a:off x="4562305" y="2405878"/>
            <a:ext cx="646331" cy="416589"/>
          </a:xfrm>
          <a:prstGeom prst="rect">
            <a:avLst/>
          </a:prstGeom>
        </p:spPr>
        <p:txBody>
          <a:bodyPr wrap="none">
            <a:spAutoFit/>
          </a:bodyPr>
          <a:lstStyle/>
          <a:p>
            <a:pPr>
              <a:lnSpc>
                <a:spcPts val="2800"/>
              </a:lnSpc>
            </a:pPr>
            <a:r>
              <a:rPr lang="zh-CN" altLang="en-US" dirty="0"/>
              <a:t>银牌</a:t>
            </a:r>
            <a:endParaRPr lang="zh-CN" altLang="en-US"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29" name="矩形 28"/>
          <p:cNvSpPr/>
          <p:nvPr/>
        </p:nvSpPr>
        <p:spPr>
          <a:xfrm>
            <a:off x="4562305" y="2804181"/>
            <a:ext cx="729687" cy="584775"/>
          </a:xfrm>
          <a:prstGeom prst="rect">
            <a:avLst/>
          </a:prstGeom>
        </p:spPr>
        <p:txBody>
          <a:bodyPr wrap="none">
            <a:spAutoFit/>
          </a:bodyPr>
          <a:lstStyle/>
          <a:p>
            <a:r>
              <a:rPr lang="en-US" altLang="zh-CN" sz="3200" dirty="0" smtClean="0">
                <a:solidFill>
                  <a:srgbClr val="00679F"/>
                </a:solidFill>
                <a:latin typeface="Rosenrot" panose="02010600030101010101" pitchFamily="2" charset="0"/>
                <a:ea typeface="方正大黑简体" panose="02010600030101010101" pitchFamily="65" charset="-122"/>
              </a:rPr>
              <a:t>11</a:t>
            </a:r>
            <a:r>
              <a:rPr lang="zh-CN" altLang="zh-CN" dirty="0" smtClean="0"/>
              <a:t>块</a:t>
            </a:r>
            <a:endParaRPr lang="zh-CN" altLang="en-US" dirty="0"/>
          </a:p>
        </p:txBody>
      </p:sp>
      <p:sp>
        <p:nvSpPr>
          <p:cNvPr id="30" name="矩形 29"/>
          <p:cNvSpPr/>
          <p:nvPr/>
        </p:nvSpPr>
        <p:spPr>
          <a:xfrm>
            <a:off x="4647638" y="2807599"/>
            <a:ext cx="1152128" cy="45719"/>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燕尾形 30"/>
          <p:cNvSpPr/>
          <p:nvPr/>
        </p:nvSpPr>
        <p:spPr>
          <a:xfrm>
            <a:off x="5171845" y="2580555"/>
            <a:ext cx="147945" cy="14794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燕尾形 31"/>
          <p:cNvSpPr/>
          <p:nvPr/>
        </p:nvSpPr>
        <p:spPr>
          <a:xfrm>
            <a:off x="5289033" y="2580555"/>
            <a:ext cx="147945" cy="14794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矩形 32"/>
          <p:cNvSpPr/>
          <p:nvPr/>
        </p:nvSpPr>
        <p:spPr>
          <a:xfrm>
            <a:off x="7154593" y="2405878"/>
            <a:ext cx="646331" cy="451406"/>
          </a:xfrm>
          <a:prstGeom prst="rect">
            <a:avLst/>
          </a:prstGeom>
        </p:spPr>
        <p:txBody>
          <a:bodyPr wrap="none">
            <a:spAutoFit/>
          </a:bodyPr>
          <a:lstStyle/>
          <a:p>
            <a:pPr>
              <a:lnSpc>
                <a:spcPts val="2800"/>
              </a:lnSpc>
            </a:pPr>
            <a:r>
              <a:rPr lang="zh-CN" altLang="en-US" kern="1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pitchFamily="49" charset="-122"/>
              </a:rPr>
              <a:t>铜牌</a:t>
            </a:r>
          </a:p>
        </p:txBody>
      </p:sp>
      <p:sp>
        <p:nvSpPr>
          <p:cNvPr id="34" name="矩形 33"/>
          <p:cNvSpPr/>
          <p:nvPr/>
        </p:nvSpPr>
        <p:spPr>
          <a:xfrm>
            <a:off x="7154593" y="2804181"/>
            <a:ext cx="792205" cy="584775"/>
          </a:xfrm>
          <a:prstGeom prst="rect">
            <a:avLst/>
          </a:prstGeom>
        </p:spPr>
        <p:txBody>
          <a:bodyPr wrap="none">
            <a:spAutoFit/>
          </a:bodyPr>
          <a:lstStyle/>
          <a:p>
            <a:r>
              <a:rPr lang="en-US" altLang="zh-CN" sz="3200" dirty="0" smtClean="0">
                <a:solidFill>
                  <a:srgbClr val="901C83"/>
                </a:solidFill>
                <a:latin typeface="Rosenrot" panose="02010600030101010101" pitchFamily="2" charset="0"/>
                <a:ea typeface="方正大黑简体" panose="02010600030101010101" pitchFamily="65" charset="-122"/>
              </a:rPr>
              <a:t>18</a:t>
            </a:r>
            <a:r>
              <a:rPr lang="zh-CN" altLang="zh-CN" dirty="0" smtClean="0"/>
              <a:t>块</a:t>
            </a:r>
            <a:endParaRPr lang="zh-CN" altLang="en-US" dirty="0"/>
          </a:p>
        </p:txBody>
      </p:sp>
      <p:sp>
        <p:nvSpPr>
          <p:cNvPr id="35" name="矩形 34"/>
          <p:cNvSpPr/>
          <p:nvPr/>
        </p:nvSpPr>
        <p:spPr>
          <a:xfrm>
            <a:off x="7239926" y="2807599"/>
            <a:ext cx="1152128" cy="4571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燕尾形 35"/>
          <p:cNvSpPr/>
          <p:nvPr/>
        </p:nvSpPr>
        <p:spPr>
          <a:xfrm>
            <a:off x="7764133" y="2580555"/>
            <a:ext cx="147945" cy="14794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燕尾形 36"/>
          <p:cNvSpPr/>
          <p:nvPr/>
        </p:nvSpPr>
        <p:spPr>
          <a:xfrm>
            <a:off x="7881321" y="2580555"/>
            <a:ext cx="147945" cy="14794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矩形 40"/>
          <p:cNvSpPr/>
          <p:nvPr/>
        </p:nvSpPr>
        <p:spPr>
          <a:xfrm>
            <a:off x="857224" y="0"/>
            <a:ext cx="2262158" cy="416589"/>
          </a:xfrm>
          <a:prstGeom prst="rect">
            <a:avLst/>
          </a:prstGeom>
        </p:spPr>
        <p:txBody>
          <a:bodyPr wrap="none">
            <a:spAutoFit/>
          </a:bodyPr>
          <a:lstStyle/>
          <a:p>
            <a:pPr>
              <a:lnSpc>
                <a:spcPts val="2800"/>
              </a:lnSpc>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一、大赛中获得成绩</a:t>
            </a:r>
            <a:endPar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105"/>
          <p:cNvSpPr/>
          <p:nvPr/>
        </p:nvSpPr>
        <p:spPr>
          <a:xfrm>
            <a:off x="5025873" y="3363838"/>
            <a:ext cx="3161755" cy="648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1054526" y="3363838"/>
            <a:ext cx="3750968" cy="648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57224" y="571486"/>
            <a:ext cx="2954655" cy="1169551"/>
          </a:xfrm>
          <a:prstGeom prst="rect">
            <a:avLst/>
          </a:prstGeom>
        </p:spPr>
        <p:txBody>
          <a:bodyPr wrap="none">
            <a:spAutoFit/>
          </a:bodyPr>
          <a:lstStyle/>
          <a:p>
            <a:pPr>
              <a:lnSpc>
                <a:spcPts val="2800"/>
              </a:lnSpc>
            </a:pPr>
            <a:r>
              <a:rPr lang="en-US" altLang="zh-CN" b="1" kern="100" dirty="0" smtClean="0">
                <a:latin typeface="微软雅黑" panose="020B0503020204020204" pitchFamily="34" charset="-122"/>
                <a:ea typeface="微软雅黑" panose="020B0503020204020204" pitchFamily="34" charset="-122"/>
                <a:cs typeface="仿宋" panose="02010609060101010101" pitchFamily="49" charset="-122"/>
              </a:rPr>
              <a:t>2016</a:t>
            </a:r>
            <a:r>
              <a:rPr lang="zh-CN" altLang="en-US" b="1" kern="100" dirty="0" smtClean="0">
                <a:latin typeface="微软雅黑" panose="020B0503020204020204" pitchFamily="34" charset="-122"/>
                <a:ea typeface="微软雅黑" panose="020B0503020204020204" pitchFamily="34" charset="-122"/>
                <a:cs typeface="仿宋" panose="02010609060101010101" pitchFamily="49" charset="-122"/>
              </a:rPr>
              <a:t>年市赛</a:t>
            </a:r>
          </a:p>
          <a:p>
            <a:pPr>
              <a:lnSpc>
                <a:spcPts val="2800"/>
              </a:lnSpc>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大一、大赛</a:t>
            </a: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中（（获得</a:t>
            </a: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成绩</a:t>
            </a:r>
          </a:p>
          <a:p>
            <a:pPr>
              <a:lnSpc>
                <a:spcPts val="2800"/>
              </a:lnSpc>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赛中获得成绩</a:t>
            </a:r>
            <a:endPar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4" name="矩形 3"/>
          <p:cNvSpPr/>
          <p:nvPr/>
        </p:nvSpPr>
        <p:spPr>
          <a:xfrm>
            <a:off x="1193706" y="1069126"/>
            <a:ext cx="543739" cy="404341"/>
          </a:xfrm>
          <a:prstGeom prst="rect">
            <a:avLst/>
          </a:prstGeom>
        </p:spPr>
        <p:txBody>
          <a:bodyPr wrap="none">
            <a:spAutoFit/>
          </a:bodyPr>
          <a:lstStyle/>
          <a:p>
            <a:pPr>
              <a:lnSpc>
                <a:spcPts val="2800"/>
              </a:lnSpc>
            </a:pPr>
            <a:r>
              <a:rPr lang="zh-CN" altLang="zh-CN"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赛项</a:t>
            </a:r>
            <a:endPar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5" name="矩形 4"/>
          <p:cNvSpPr/>
          <p:nvPr/>
        </p:nvSpPr>
        <p:spPr>
          <a:xfrm>
            <a:off x="1999585" y="1045593"/>
            <a:ext cx="1832553" cy="451406"/>
          </a:xfrm>
          <a:prstGeom prst="rect">
            <a:avLst/>
          </a:prstGeom>
        </p:spPr>
        <p:txBody>
          <a:bodyPr wrap="none">
            <a:spAutoFit/>
          </a:bodyPr>
          <a:lstStyle/>
          <a:p>
            <a:pPr>
              <a:lnSpc>
                <a:spcPts val="2800"/>
              </a:lnSpc>
            </a:pPr>
            <a:r>
              <a:rPr lang="zh-CN" altLang="zh-CN" sz="1400" kern="100" dirty="0" smtClean="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个</a:t>
            </a:r>
            <a:r>
              <a:rPr lang="zh-CN" altLang="en-US" sz="1400" kern="100" dirty="0" smtClean="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（教师赛项</a:t>
            </a:r>
            <a:r>
              <a:rPr lang="en-US" altLang="zh-CN" sz="1400" kern="100" dirty="0" smtClean="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45</a:t>
            </a:r>
            <a:r>
              <a:rPr lang="zh-CN" altLang="en-US" sz="1400" kern="100" dirty="0" smtClean="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个）</a:t>
            </a:r>
            <a:endPar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6" name="矩形 5"/>
          <p:cNvSpPr/>
          <p:nvPr/>
        </p:nvSpPr>
        <p:spPr>
          <a:xfrm>
            <a:off x="1640558" y="1060671"/>
            <a:ext cx="495649" cy="461665"/>
          </a:xfrm>
          <a:prstGeom prst="rect">
            <a:avLst/>
          </a:prstGeom>
        </p:spPr>
        <p:txBody>
          <a:bodyPr wrap="none">
            <a:spAutoFit/>
          </a:bodyPr>
          <a:lstStyle/>
          <a:p>
            <a:r>
              <a:rPr lang="en-US" altLang="zh-CN" sz="2400" b="1" dirty="0" smtClean="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87</a:t>
            </a:r>
            <a:endParaRPr lang="zh-CN" altLang="en-US" sz="2400" b="1" dirty="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endParaRPr>
          </a:p>
        </p:txBody>
      </p:sp>
      <p:sp>
        <p:nvSpPr>
          <p:cNvPr id="7" name="矩形 6"/>
          <p:cNvSpPr/>
          <p:nvPr/>
        </p:nvSpPr>
        <p:spPr>
          <a:xfrm>
            <a:off x="1191303" y="1650559"/>
            <a:ext cx="543739" cy="404341"/>
          </a:xfrm>
          <a:prstGeom prst="rect">
            <a:avLst/>
          </a:prstGeom>
        </p:spPr>
        <p:txBody>
          <a:bodyPr wrap="none">
            <a:spAutoFit/>
          </a:bodyPr>
          <a:lstStyle/>
          <a:p>
            <a:pPr>
              <a:lnSpc>
                <a:spcPts val="2800"/>
              </a:lnSpc>
            </a:pPr>
            <a:r>
              <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参赛</a:t>
            </a:r>
          </a:p>
        </p:txBody>
      </p:sp>
      <p:sp>
        <p:nvSpPr>
          <p:cNvPr id="8" name="矩形 7"/>
          <p:cNvSpPr/>
          <p:nvPr/>
        </p:nvSpPr>
        <p:spPr>
          <a:xfrm>
            <a:off x="2285984" y="1643056"/>
            <a:ext cx="364202" cy="404341"/>
          </a:xfrm>
          <a:prstGeom prst="rect">
            <a:avLst/>
          </a:prstGeom>
        </p:spPr>
        <p:txBody>
          <a:bodyPr wrap="none">
            <a:spAutoFit/>
          </a:bodyPr>
          <a:lstStyle/>
          <a:p>
            <a:pPr>
              <a:lnSpc>
                <a:spcPts val="2800"/>
              </a:lnSpc>
            </a:pPr>
            <a:r>
              <a:rPr lang="zh-CN" altLang="en-US" sz="1400" kern="100" dirty="0" smtClean="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人</a:t>
            </a:r>
            <a:endPar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9" name="矩形 8"/>
          <p:cNvSpPr/>
          <p:nvPr/>
        </p:nvSpPr>
        <p:spPr>
          <a:xfrm>
            <a:off x="1638155" y="1642104"/>
            <a:ext cx="806631" cy="461665"/>
          </a:xfrm>
          <a:prstGeom prst="rect">
            <a:avLst/>
          </a:prstGeom>
        </p:spPr>
        <p:txBody>
          <a:bodyPr wrap="none">
            <a:spAutoFit/>
          </a:bodyPr>
          <a:lstStyle/>
          <a:p>
            <a:r>
              <a:rPr lang="en-US" altLang="zh-CN" sz="2400" b="1" dirty="0" smtClean="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1500</a:t>
            </a:r>
            <a:endParaRPr lang="zh-CN" altLang="en-US" sz="2400" b="1" dirty="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endParaRPr>
          </a:p>
        </p:txBody>
      </p:sp>
      <p:sp>
        <p:nvSpPr>
          <p:cNvPr id="60" name="矩形 59"/>
          <p:cNvSpPr/>
          <p:nvPr/>
        </p:nvSpPr>
        <p:spPr>
          <a:xfrm>
            <a:off x="1198923" y="2334564"/>
            <a:ext cx="543739" cy="404341"/>
          </a:xfrm>
          <a:prstGeom prst="rect">
            <a:avLst/>
          </a:prstGeom>
        </p:spPr>
        <p:txBody>
          <a:bodyPr wrap="none">
            <a:spAutoFit/>
          </a:bodyPr>
          <a:lstStyle/>
          <a:p>
            <a:pPr>
              <a:lnSpc>
                <a:spcPts val="2800"/>
              </a:lnSpc>
            </a:pPr>
            <a:r>
              <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奖牌</a:t>
            </a:r>
          </a:p>
        </p:txBody>
      </p:sp>
      <p:sp>
        <p:nvSpPr>
          <p:cNvPr id="61" name="矩形 60"/>
          <p:cNvSpPr/>
          <p:nvPr/>
        </p:nvSpPr>
        <p:spPr>
          <a:xfrm>
            <a:off x="2284733" y="2311031"/>
            <a:ext cx="364202" cy="404341"/>
          </a:xfrm>
          <a:prstGeom prst="rect">
            <a:avLst/>
          </a:prstGeom>
        </p:spPr>
        <p:txBody>
          <a:bodyPr wrap="none">
            <a:spAutoFit/>
          </a:bodyPr>
          <a:lstStyle/>
          <a:p>
            <a:pPr>
              <a:lnSpc>
                <a:spcPts val="2800"/>
              </a:lnSpc>
            </a:pPr>
            <a:r>
              <a:rPr lang="zh-CN" altLang="zh-CN"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个</a:t>
            </a:r>
            <a:endPar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62" name="矩形 61"/>
          <p:cNvSpPr/>
          <p:nvPr/>
        </p:nvSpPr>
        <p:spPr>
          <a:xfrm>
            <a:off x="1645775" y="2326109"/>
            <a:ext cx="651140" cy="461665"/>
          </a:xfrm>
          <a:prstGeom prst="rect">
            <a:avLst/>
          </a:prstGeom>
        </p:spPr>
        <p:txBody>
          <a:bodyPr wrap="none">
            <a:spAutoFit/>
          </a:bodyPr>
          <a:lstStyle/>
          <a:p>
            <a:r>
              <a:rPr lang="en-US" altLang="zh-CN" sz="2400" b="1" dirty="0" smtClean="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694</a:t>
            </a:r>
            <a:endParaRPr lang="zh-CN" altLang="en-US" sz="2400" b="1" dirty="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endParaRPr>
          </a:p>
        </p:txBody>
      </p:sp>
      <p:sp>
        <p:nvSpPr>
          <p:cNvPr id="63" name="矩形 62"/>
          <p:cNvSpPr/>
          <p:nvPr/>
        </p:nvSpPr>
        <p:spPr>
          <a:xfrm>
            <a:off x="3053756" y="2311704"/>
            <a:ext cx="1728358" cy="451406"/>
          </a:xfrm>
          <a:prstGeom prst="rect">
            <a:avLst/>
          </a:prstGeom>
        </p:spPr>
        <p:txBody>
          <a:bodyPr wrap="none">
            <a:spAutoFit/>
          </a:bodyPr>
          <a:lstStyle/>
          <a:p>
            <a:pPr>
              <a:lnSpc>
                <a:spcPts val="2800"/>
              </a:lnSpc>
            </a:pPr>
            <a:r>
              <a:rPr lang="zh-CN" altLang="en-US" sz="1400" kern="100" dirty="0" smtClean="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学生一等奖</a:t>
            </a:r>
            <a:r>
              <a:rPr lang="en-US" altLang="zh-CN" sz="2400" b="1" dirty="0" smtClean="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103</a:t>
            </a:r>
            <a:r>
              <a:rPr lang="zh-CN" altLang="en-US" sz="1400" kern="100" dirty="0" smtClean="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个</a:t>
            </a:r>
            <a:endPar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65" name="矩形 64"/>
          <p:cNvSpPr/>
          <p:nvPr/>
        </p:nvSpPr>
        <p:spPr>
          <a:xfrm>
            <a:off x="5286380" y="2285998"/>
            <a:ext cx="1572866" cy="451406"/>
          </a:xfrm>
          <a:prstGeom prst="rect">
            <a:avLst/>
          </a:prstGeom>
        </p:spPr>
        <p:txBody>
          <a:bodyPr wrap="none">
            <a:spAutoFit/>
          </a:bodyPr>
          <a:lstStyle/>
          <a:p>
            <a:pPr>
              <a:lnSpc>
                <a:spcPts val="2800"/>
              </a:lnSpc>
            </a:pPr>
            <a:r>
              <a:rPr lang="zh-CN" altLang="en-US" sz="1400" kern="100" dirty="0" smtClean="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教师一等奖</a:t>
            </a:r>
            <a:r>
              <a:rPr lang="en-US" altLang="zh-CN" sz="2400" b="1" dirty="0" smtClean="0">
                <a:solidFill>
                  <a:srgbClr val="00679F"/>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43</a:t>
            </a:r>
            <a:r>
              <a:rPr lang="zh-CN" altLang="en-US" sz="1400" kern="100" dirty="0" smtClean="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rPr>
              <a:t>个</a:t>
            </a:r>
            <a:endParaRPr lang="zh-CN" altLang="en-US" sz="1400" kern="100" dirty="0">
              <a:solidFill>
                <a:schemeClr val="tx1">
                  <a:lumMod val="95000"/>
                  <a:lumOff val="5000"/>
                </a:schemeClr>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71" name="直角三角形 70"/>
          <p:cNvSpPr/>
          <p:nvPr/>
        </p:nvSpPr>
        <p:spPr>
          <a:xfrm>
            <a:off x="1050724" y="1259723"/>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 name="直接连接符 72"/>
          <p:cNvCxnSpPr>
            <a:stCxn id="71" idx="2"/>
          </p:cNvCxnSpPr>
          <p:nvPr/>
        </p:nvCxnSpPr>
        <p:spPr>
          <a:xfrm>
            <a:off x="1050724" y="1442903"/>
            <a:ext cx="7139146"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75" name="直角三角形 74"/>
          <p:cNvSpPr/>
          <p:nvPr/>
        </p:nvSpPr>
        <p:spPr>
          <a:xfrm>
            <a:off x="1050724" y="192031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a:stCxn id="75" idx="2"/>
          </p:cNvCxnSpPr>
          <p:nvPr/>
        </p:nvCxnSpPr>
        <p:spPr>
          <a:xfrm>
            <a:off x="1050724" y="2103490"/>
            <a:ext cx="7139146"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77" name="直角三角形 76"/>
          <p:cNvSpPr/>
          <p:nvPr/>
        </p:nvSpPr>
        <p:spPr>
          <a:xfrm>
            <a:off x="1050724" y="2574481"/>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1059967" y="3363838"/>
            <a:ext cx="3745527" cy="45719"/>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991581" y="2970301"/>
            <a:ext cx="1800493" cy="369332"/>
          </a:xfrm>
          <a:prstGeom prst="rect">
            <a:avLst/>
          </a:prstGeom>
        </p:spPr>
        <p:txBody>
          <a:bodyPr wrap="none">
            <a:spAutoFit/>
          </a:bodyPr>
          <a:lstStyle/>
          <a:p>
            <a:r>
              <a:rPr lang="zh-CN" altLang="zh-CN" b="1" dirty="0">
                <a:solidFill>
                  <a:srgbClr val="EC9A12"/>
                </a:solidFill>
                <a:latin typeface="+mj-ea"/>
                <a:ea typeface="+mj-ea"/>
              </a:rPr>
              <a:t>技能</a:t>
            </a:r>
            <a:r>
              <a:rPr lang="zh-CN" altLang="zh-CN" b="1" dirty="0" smtClean="0">
                <a:solidFill>
                  <a:srgbClr val="EC9A12"/>
                </a:solidFill>
                <a:latin typeface="+mj-ea"/>
                <a:ea typeface="+mj-ea"/>
              </a:rPr>
              <a:t>大赛</a:t>
            </a:r>
            <a:r>
              <a:rPr lang="zh-CN" altLang="en-US" b="1" dirty="0" smtClean="0">
                <a:solidFill>
                  <a:srgbClr val="EC9A12"/>
                </a:solidFill>
                <a:latin typeface="+mj-ea"/>
                <a:ea typeface="+mj-ea"/>
              </a:rPr>
              <a:t>评选：</a:t>
            </a:r>
            <a:endParaRPr lang="zh-CN" altLang="en-US" b="1" dirty="0">
              <a:solidFill>
                <a:srgbClr val="EC9A12"/>
              </a:solidFill>
              <a:latin typeface="+mj-ea"/>
              <a:ea typeface="+mj-ea"/>
            </a:endParaRPr>
          </a:p>
        </p:txBody>
      </p:sp>
      <p:sp>
        <p:nvSpPr>
          <p:cNvPr id="84" name="矩形 83"/>
          <p:cNvSpPr/>
          <p:nvPr/>
        </p:nvSpPr>
        <p:spPr>
          <a:xfrm>
            <a:off x="5011430" y="3075806"/>
            <a:ext cx="1378367"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954784" y="3023743"/>
            <a:ext cx="2031325" cy="369332"/>
          </a:xfrm>
          <a:prstGeom prst="rect">
            <a:avLst/>
          </a:prstGeom>
        </p:spPr>
        <p:txBody>
          <a:bodyPr wrap="none">
            <a:spAutoFit/>
          </a:bodyPr>
          <a:lstStyle/>
          <a:p>
            <a:r>
              <a:rPr lang="zh-CN" altLang="en-US" b="1" dirty="0">
                <a:solidFill>
                  <a:srgbClr val="901C83"/>
                </a:solidFill>
                <a:latin typeface="+mj-ea"/>
                <a:ea typeface="+mj-ea"/>
              </a:rPr>
              <a:t>信息化大赛</a:t>
            </a:r>
            <a:r>
              <a:rPr lang="zh-CN" altLang="en-US" b="1" dirty="0" smtClean="0">
                <a:solidFill>
                  <a:srgbClr val="901C83"/>
                </a:solidFill>
                <a:latin typeface="+mj-ea"/>
                <a:ea typeface="+mj-ea"/>
              </a:rPr>
              <a:t>选出</a:t>
            </a:r>
            <a:r>
              <a:rPr lang="zh-CN" altLang="en-US" b="1" dirty="0">
                <a:solidFill>
                  <a:srgbClr val="901C83"/>
                </a:solidFill>
                <a:latin typeface="+mj-ea"/>
                <a:ea typeface="+mj-ea"/>
              </a:rPr>
              <a:t>：</a:t>
            </a:r>
          </a:p>
        </p:txBody>
      </p:sp>
      <p:sp>
        <p:nvSpPr>
          <p:cNvPr id="90" name="矩形 89"/>
          <p:cNvSpPr/>
          <p:nvPr/>
        </p:nvSpPr>
        <p:spPr>
          <a:xfrm>
            <a:off x="1122782" y="3435846"/>
            <a:ext cx="1034257" cy="461665"/>
          </a:xfrm>
          <a:prstGeom prst="rect">
            <a:avLst/>
          </a:prstGeom>
        </p:spPr>
        <p:txBody>
          <a:bodyPr wrap="square">
            <a:spAutoFit/>
          </a:bodyPr>
          <a:lstStyle/>
          <a:p>
            <a:r>
              <a:rPr lang="zh-CN" altLang="zh-CN" sz="1400" dirty="0" smtClean="0">
                <a:latin typeface="+mj-ea"/>
                <a:ea typeface="+mj-ea"/>
              </a:rPr>
              <a:t>名师</a:t>
            </a:r>
            <a:r>
              <a:rPr lang="en-US" altLang="zh-CN" sz="2400" b="1" dirty="0">
                <a:solidFill>
                  <a:srgbClr val="EC9A12"/>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12</a:t>
            </a:r>
            <a:r>
              <a:rPr lang="zh-CN" altLang="zh-CN" sz="1400" dirty="0" smtClean="0">
                <a:latin typeface="+mj-ea"/>
                <a:ea typeface="+mj-ea"/>
              </a:rPr>
              <a:t>人</a:t>
            </a:r>
            <a:endParaRPr lang="zh-CN" altLang="en-US" sz="1400" dirty="0">
              <a:latin typeface="+mj-ea"/>
              <a:ea typeface="+mj-ea"/>
            </a:endParaRPr>
          </a:p>
        </p:txBody>
      </p:sp>
      <p:sp>
        <p:nvSpPr>
          <p:cNvPr id="91" name="矩形 90"/>
          <p:cNvSpPr/>
          <p:nvPr/>
        </p:nvSpPr>
        <p:spPr>
          <a:xfrm>
            <a:off x="2202902" y="3435846"/>
            <a:ext cx="1287532" cy="461665"/>
          </a:xfrm>
          <a:prstGeom prst="rect">
            <a:avLst/>
          </a:prstGeom>
        </p:spPr>
        <p:txBody>
          <a:bodyPr wrap="none">
            <a:spAutoFit/>
          </a:bodyPr>
          <a:lstStyle/>
          <a:p>
            <a:r>
              <a:rPr lang="zh-CN" altLang="en-US" sz="1400" dirty="0">
                <a:latin typeface="+mj-ea"/>
                <a:ea typeface="+mj-ea"/>
              </a:rPr>
              <a:t>骨干教师</a:t>
            </a:r>
            <a:r>
              <a:rPr lang="en-US" altLang="zh-CN" sz="2400" b="1" dirty="0">
                <a:solidFill>
                  <a:srgbClr val="EC9A12"/>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19</a:t>
            </a:r>
            <a:r>
              <a:rPr lang="zh-CN" altLang="en-US" sz="1400" dirty="0">
                <a:latin typeface="+mj-ea"/>
                <a:ea typeface="+mj-ea"/>
              </a:rPr>
              <a:t>人</a:t>
            </a:r>
          </a:p>
        </p:txBody>
      </p:sp>
      <p:sp>
        <p:nvSpPr>
          <p:cNvPr id="93" name="矩形 92"/>
          <p:cNvSpPr/>
          <p:nvPr/>
        </p:nvSpPr>
        <p:spPr>
          <a:xfrm>
            <a:off x="3628569" y="3435846"/>
            <a:ext cx="1213794" cy="461665"/>
          </a:xfrm>
          <a:prstGeom prst="rect">
            <a:avLst/>
          </a:prstGeom>
        </p:spPr>
        <p:txBody>
          <a:bodyPr wrap="none">
            <a:spAutoFit/>
          </a:bodyPr>
          <a:lstStyle/>
          <a:p>
            <a:r>
              <a:rPr lang="zh-CN" altLang="en-US" sz="1400" dirty="0">
                <a:latin typeface="+mj-ea"/>
                <a:ea typeface="+mj-ea"/>
              </a:rPr>
              <a:t>高级</a:t>
            </a:r>
            <a:r>
              <a:rPr lang="zh-CN" altLang="en-US" sz="1400" dirty="0" smtClean="0">
                <a:latin typeface="+mj-ea"/>
                <a:ea typeface="+mj-ea"/>
              </a:rPr>
              <a:t>工</a:t>
            </a:r>
            <a:r>
              <a:rPr lang="en-US" altLang="zh-CN" sz="2400" b="1" dirty="0" smtClean="0">
                <a:solidFill>
                  <a:srgbClr val="EC9A12"/>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49</a:t>
            </a:r>
            <a:r>
              <a:rPr lang="zh-CN" altLang="en-US" sz="1400" dirty="0" smtClean="0">
                <a:latin typeface="+mj-ea"/>
                <a:ea typeface="+mj-ea"/>
              </a:rPr>
              <a:t>人</a:t>
            </a:r>
            <a:endParaRPr lang="zh-CN" altLang="en-US" sz="1400" dirty="0">
              <a:latin typeface="+mj-ea"/>
              <a:ea typeface="+mj-ea"/>
            </a:endParaRPr>
          </a:p>
        </p:txBody>
      </p:sp>
      <p:cxnSp>
        <p:nvCxnSpPr>
          <p:cNvPr id="95" name="直接连接符 94"/>
          <p:cNvCxnSpPr/>
          <p:nvPr/>
        </p:nvCxnSpPr>
        <p:spPr>
          <a:xfrm>
            <a:off x="2130894" y="3507854"/>
            <a:ext cx="0" cy="389657"/>
          </a:xfrm>
          <a:prstGeom prst="line">
            <a:avLst/>
          </a:prstGeom>
          <a:ln>
            <a:solidFill>
              <a:srgbClr val="EC9A12"/>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628569" y="3507854"/>
            <a:ext cx="0" cy="389657"/>
          </a:xfrm>
          <a:prstGeom prst="line">
            <a:avLst/>
          </a:prstGeom>
          <a:ln>
            <a:solidFill>
              <a:srgbClr val="EC9A12"/>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071538" y="4000510"/>
            <a:ext cx="3759969" cy="0"/>
          </a:xfrm>
          <a:prstGeom prst="line">
            <a:avLst/>
          </a:prstGeom>
          <a:ln>
            <a:solidFill>
              <a:srgbClr val="EC9A12"/>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5025873" y="3363838"/>
            <a:ext cx="3163998" cy="4571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0" name="直接连接符 99"/>
          <p:cNvCxnSpPr/>
          <p:nvPr/>
        </p:nvCxnSpPr>
        <p:spPr>
          <a:xfrm>
            <a:off x="5011430" y="4011910"/>
            <a:ext cx="3176198"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5309677" y="3435846"/>
            <a:ext cx="825867" cy="461665"/>
          </a:xfrm>
          <a:prstGeom prst="rect">
            <a:avLst/>
          </a:prstGeom>
        </p:spPr>
        <p:txBody>
          <a:bodyPr wrap="none">
            <a:spAutoFit/>
          </a:bodyPr>
          <a:lstStyle/>
          <a:p>
            <a:r>
              <a:rPr lang="zh-CN" altLang="zh-CN" sz="1400" dirty="0" smtClean="0">
                <a:latin typeface="+mj-ea"/>
                <a:ea typeface="+mj-ea"/>
              </a:rPr>
              <a:t>名师</a:t>
            </a:r>
            <a:r>
              <a:rPr lang="en-US" altLang="zh-CN" sz="2400" b="1" dirty="0" smtClean="0">
                <a:solidFill>
                  <a:srgbClr val="901C83"/>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3</a:t>
            </a:r>
            <a:r>
              <a:rPr lang="zh-CN" altLang="zh-CN" sz="1400" dirty="0" smtClean="0">
                <a:latin typeface="+mj-ea"/>
                <a:ea typeface="+mj-ea"/>
              </a:rPr>
              <a:t>人</a:t>
            </a:r>
            <a:endParaRPr lang="zh-CN" altLang="en-US" sz="1400" dirty="0">
              <a:latin typeface="+mj-ea"/>
              <a:ea typeface="+mj-ea"/>
            </a:endParaRPr>
          </a:p>
        </p:txBody>
      </p:sp>
      <p:sp>
        <p:nvSpPr>
          <p:cNvPr id="103" name="矩形 102"/>
          <p:cNvSpPr/>
          <p:nvPr/>
        </p:nvSpPr>
        <p:spPr>
          <a:xfrm>
            <a:off x="6389797" y="3435846"/>
            <a:ext cx="1237839" cy="461665"/>
          </a:xfrm>
          <a:prstGeom prst="rect">
            <a:avLst/>
          </a:prstGeom>
        </p:spPr>
        <p:txBody>
          <a:bodyPr wrap="none">
            <a:spAutoFit/>
          </a:bodyPr>
          <a:lstStyle/>
          <a:p>
            <a:r>
              <a:rPr lang="zh-CN" altLang="en-US" sz="1400" dirty="0">
                <a:latin typeface="+mj-ea"/>
                <a:ea typeface="+mj-ea"/>
              </a:rPr>
              <a:t>骨干</a:t>
            </a:r>
            <a:r>
              <a:rPr lang="zh-CN" altLang="en-US" sz="1400" dirty="0" smtClean="0">
                <a:latin typeface="+mj-ea"/>
                <a:ea typeface="+mj-ea"/>
              </a:rPr>
              <a:t>教师</a:t>
            </a:r>
            <a:r>
              <a:rPr lang="en-US" altLang="zh-CN" sz="2400" b="1" dirty="0" smtClean="0">
                <a:solidFill>
                  <a:srgbClr val="901C83"/>
                </a:solidFill>
                <a:effectLst>
                  <a:outerShdw blurRad="38100" dist="38100" dir="2700000" algn="tl">
                    <a:srgbClr val="000000">
                      <a:alpha val="43137"/>
                    </a:srgbClr>
                  </a:outerShdw>
                </a:effectLst>
                <a:latin typeface="Rosenrot" panose="02010600030101010101" pitchFamily="2" charset="0"/>
                <a:ea typeface="方正大黑简体" panose="02010600030101010101" pitchFamily="65" charset="-122"/>
              </a:rPr>
              <a:t>6</a:t>
            </a:r>
            <a:r>
              <a:rPr lang="zh-CN" altLang="en-US" sz="1400" dirty="0" smtClean="0">
                <a:latin typeface="+mj-ea"/>
                <a:ea typeface="+mj-ea"/>
              </a:rPr>
              <a:t>人</a:t>
            </a:r>
            <a:endParaRPr lang="zh-CN" altLang="en-US" sz="1400" dirty="0">
              <a:latin typeface="+mj-ea"/>
              <a:ea typeface="+mj-ea"/>
            </a:endParaRPr>
          </a:p>
        </p:txBody>
      </p:sp>
      <p:cxnSp>
        <p:nvCxnSpPr>
          <p:cNvPr id="104" name="直接连接符 103"/>
          <p:cNvCxnSpPr/>
          <p:nvPr/>
        </p:nvCxnSpPr>
        <p:spPr>
          <a:xfrm>
            <a:off x="6317789" y="3507854"/>
            <a:ext cx="0" cy="389657"/>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857224" y="0"/>
            <a:ext cx="2262158" cy="416589"/>
          </a:xfrm>
          <a:prstGeom prst="rect">
            <a:avLst/>
          </a:prstGeom>
        </p:spPr>
        <p:txBody>
          <a:bodyPr wrap="none">
            <a:spAutoFit/>
          </a:bodyPr>
          <a:lstStyle/>
          <a:p>
            <a:pPr>
              <a:lnSpc>
                <a:spcPts val="2800"/>
              </a:lnSpc>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一、大赛中获得成绩</a:t>
            </a:r>
            <a:endPar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40" name="矩形 39"/>
          <p:cNvSpPr/>
          <p:nvPr/>
        </p:nvSpPr>
        <p:spPr>
          <a:xfrm>
            <a:off x="1071538" y="4071948"/>
            <a:ext cx="7143800" cy="810478"/>
          </a:xfrm>
          <a:prstGeom prst="rect">
            <a:avLst/>
          </a:prstGeom>
        </p:spPr>
        <p:txBody>
          <a:bodyPr wrap="square">
            <a:spAutoFit/>
          </a:bodyPr>
          <a:lstStyle/>
          <a:p>
            <a:pPr>
              <a:lnSpc>
                <a:spcPts val="2800"/>
              </a:lnSpc>
            </a:pPr>
            <a:r>
              <a:rPr lang="en-US" dirty="0" smtClean="0"/>
              <a:t>3</a:t>
            </a:r>
            <a:r>
              <a:rPr lang="zh-CN" altLang="en-US" dirty="0" smtClean="0"/>
              <a:t>名教师荣获“沈阳市五一劳动奖章”“沈阳市技术大王”、</a:t>
            </a:r>
            <a:r>
              <a:rPr lang="en-US" dirty="0" smtClean="0"/>
              <a:t>5</a:t>
            </a:r>
            <a:r>
              <a:rPr lang="zh-CN" altLang="en-US" dirty="0" smtClean="0"/>
              <a:t>名教师荣获“沈阳市技术标兵”、</a:t>
            </a:r>
            <a:r>
              <a:rPr lang="en-US" dirty="0" smtClean="0"/>
              <a:t>5</a:t>
            </a:r>
            <a:r>
              <a:rPr lang="zh-CN" altLang="en-US" dirty="0" smtClean="0"/>
              <a:t>名教师荣获“沈阳市技术能手”称号。</a:t>
            </a:r>
            <a:endPar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41" name="矩形 40"/>
          <p:cNvSpPr/>
          <p:nvPr/>
        </p:nvSpPr>
        <p:spPr>
          <a:xfrm>
            <a:off x="1071538" y="4071948"/>
            <a:ext cx="7143800" cy="71438"/>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p:nvCxnSpPr>
        <p:spPr>
          <a:xfrm>
            <a:off x="1142976" y="4857766"/>
            <a:ext cx="7072362" cy="1588"/>
          </a:xfrm>
          <a:prstGeom prst="line">
            <a:avLst/>
          </a:prstGeom>
          <a:ln>
            <a:solidFill>
              <a:srgbClr val="EC9A1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77387" y="0"/>
            <a:ext cx="6394943" cy="422680"/>
          </a:xfrm>
          <a:prstGeom prst="rect">
            <a:avLst/>
          </a:prstGeom>
        </p:spPr>
        <p:txBody>
          <a:bodyPr wrap="squar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本届大赛以互联网</a:t>
            </a:r>
            <a:r>
              <a:rPr lang="en-US" altLang="zh-CN"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a:t>
            </a: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大赛为</a:t>
            </a:r>
            <a:r>
              <a:rPr lang="zh-CN" altLang="en-US" sz="2000"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平台    制度化  常态化</a:t>
            </a:r>
            <a:endPar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15" name="五边形 14"/>
          <p:cNvSpPr/>
          <p:nvPr/>
        </p:nvSpPr>
        <p:spPr>
          <a:xfrm rot="16200000">
            <a:off x="1591354" y="607740"/>
            <a:ext cx="1008112" cy="2055812"/>
          </a:xfrm>
          <a:prstGeom prst="homePlate">
            <a:avLst>
              <a:gd name="adj" fmla="val 33720"/>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35084" y="2571750"/>
            <a:ext cx="2088232" cy="1669688"/>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7" name="矩形 16"/>
          <p:cNvSpPr/>
          <p:nvPr/>
        </p:nvSpPr>
        <p:spPr>
          <a:xfrm>
            <a:off x="1640618" y="2165330"/>
            <a:ext cx="877163" cy="369332"/>
          </a:xfrm>
          <a:prstGeom prst="rect">
            <a:avLst/>
          </a:prstGeom>
        </p:spPr>
        <p:txBody>
          <a:bodyPr wrap="none">
            <a:spAutoFit/>
          </a:bodyPr>
          <a:lstStyle/>
          <a:p>
            <a:pPr algn="ctr"/>
            <a:r>
              <a:rPr lang="zh-CN" altLang="en-US" b="1" kern="100" dirty="0">
                <a:latin typeface="微软雅黑" panose="020B0503020204020204" pitchFamily="34" charset="-122"/>
                <a:ea typeface="微软雅黑" panose="020B0503020204020204" pitchFamily="34" charset="-122"/>
                <a:cs typeface="仿宋" panose="02010609060101010101" pitchFamily="49" charset="-122"/>
              </a:rPr>
              <a:t>标准化</a:t>
            </a:r>
            <a:endParaRPr lang="zh-CN" altLang="en-US" dirty="0"/>
          </a:p>
        </p:txBody>
      </p:sp>
      <p:sp>
        <p:nvSpPr>
          <p:cNvPr id="18" name="五边形 17"/>
          <p:cNvSpPr/>
          <p:nvPr/>
        </p:nvSpPr>
        <p:spPr>
          <a:xfrm rot="16200000">
            <a:off x="4079214" y="607740"/>
            <a:ext cx="1008112" cy="2055812"/>
          </a:xfrm>
          <a:prstGeom prst="homePlate">
            <a:avLst>
              <a:gd name="adj" fmla="val 33720"/>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522944" y="2571749"/>
            <a:ext cx="2088232" cy="166968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128478" y="2165330"/>
            <a:ext cx="877163" cy="369332"/>
          </a:xfrm>
          <a:prstGeom prst="rect">
            <a:avLst/>
          </a:prstGeom>
        </p:spPr>
        <p:txBody>
          <a:bodyPr wrap="none">
            <a:spAutoFit/>
          </a:bodyPr>
          <a:lstStyle/>
          <a:p>
            <a:pPr algn="ctr"/>
            <a:r>
              <a:rPr lang="zh-CN" altLang="en-US" b="1" kern="100" dirty="0">
                <a:latin typeface="微软雅黑" panose="020B0503020204020204" pitchFamily="34" charset="-122"/>
                <a:ea typeface="微软雅黑" panose="020B0503020204020204" pitchFamily="34" charset="-122"/>
                <a:cs typeface="仿宋" panose="02010609060101010101" pitchFamily="49" charset="-122"/>
              </a:rPr>
              <a:t>信息化</a:t>
            </a:r>
            <a:endParaRPr lang="zh-CN" altLang="en-US" dirty="0"/>
          </a:p>
        </p:txBody>
      </p:sp>
      <p:sp>
        <p:nvSpPr>
          <p:cNvPr id="21" name="五边形 20"/>
          <p:cNvSpPr/>
          <p:nvPr/>
        </p:nvSpPr>
        <p:spPr>
          <a:xfrm rot="16200000">
            <a:off x="6567074" y="607740"/>
            <a:ext cx="1008112" cy="2055812"/>
          </a:xfrm>
          <a:prstGeom prst="homePlate">
            <a:avLst>
              <a:gd name="adj" fmla="val 33720"/>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010804" y="2571750"/>
            <a:ext cx="2088232" cy="1669688"/>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616338" y="2165330"/>
            <a:ext cx="877163" cy="369332"/>
          </a:xfrm>
          <a:prstGeom prst="rect">
            <a:avLst/>
          </a:prstGeom>
        </p:spPr>
        <p:txBody>
          <a:bodyPr wrap="none">
            <a:spAutoFit/>
          </a:bodyPr>
          <a:lstStyle/>
          <a:p>
            <a:pPr algn="ctr"/>
            <a:r>
              <a:rPr lang="zh-CN" altLang="en-US" b="1" kern="100" dirty="0">
                <a:latin typeface="微软雅黑" panose="020B0503020204020204" pitchFamily="34" charset="-122"/>
                <a:ea typeface="微软雅黑" panose="020B0503020204020204" pitchFamily="34" charset="-122"/>
                <a:cs typeface="仿宋" panose="02010609060101010101" pitchFamily="49" charset="-122"/>
              </a:rPr>
              <a:t>智慧化</a:t>
            </a:r>
            <a:endParaRPr lang="zh-CN" altLang="en-US" dirty="0"/>
          </a:p>
        </p:txBody>
      </p:sp>
      <p:pic>
        <p:nvPicPr>
          <p:cNvPr id="24" name="图片 23"/>
          <p:cNvPicPr>
            <a:picLocks noChangeAspect="1"/>
          </p:cNvPicPr>
          <p:nvPr/>
        </p:nvPicPr>
        <p:blipFill>
          <a:blip r:embed="rId2"/>
          <a:stretch>
            <a:fillRect/>
          </a:stretch>
        </p:blipFill>
        <p:spPr>
          <a:xfrm>
            <a:off x="1810118" y="1431786"/>
            <a:ext cx="584910" cy="584910"/>
          </a:xfrm>
          <a:prstGeom prst="rect">
            <a:avLst/>
          </a:prstGeom>
        </p:spPr>
      </p:pic>
      <p:pic>
        <p:nvPicPr>
          <p:cNvPr id="25" name="图片 24"/>
          <p:cNvPicPr>
            <a:picLocks noChangeAspect="1"/>
          </p:cNvPicPr>
          <p:nvPr/>
        </p:nvPicPr>
        <p:blipFill>
          <a:blip r:embed="rId3"/>
          <a:stretch>
            <a:fillRect/>
          </a:stretch>
        </p:blipFill>
        <p:spPr>
          <a:xfrm>
            <a:off x="4277594" y="1484959"/>
            <a:ext cx="612256" cy="497394"/>
          </a:xfrm>
          <a:prstGeom prst="rect">
            <a:avLst/>
          </a:prstGeom>
        </p:spPr>
      </p:pic>
      <p:sp>
        <p:nvSpPr>
          <p:cNvPr id="26" name="Freeform 6"/>
          <p:cNvSpPr>
            <a:spLocks noEditPoints="1"/>
          </p:cNvSpPr>
          <p:nvPr/>
        </p:nvSpPr>
        <p:spPr bwMode="auto">
          <a:xfrm>
            <a:off x="6792269" y="1338635"/>
            <a:ext cx="579594" cy="618336"/>
          </a:xfrm>
          <a:custGeom>
            <a:avLst/>
            <a:gdLst>
              <a:gd name="T0" fmla="*/ 256 w 2427"/>
              <a:gd name="T1" fmla="*/ 48 h 2594"/>
              <a:gd name="T2" fmla="*/ 95 w 2427"/>
              <a:gd name="T3" fmla="*/ 219 h 2594"/>
              <a:gd name="T4" fmla="*/ 64 w 2427"/>
              <a:gd name="T5" fmla="*/ 348 h 2594"/>
              <a:gd name="T6" fmla="*/ 178 w 2427"/>
              <a:gd name="T7" fmla="*/ 524 h 2594"/>
              <a:gd name="T8" fmla="*/ 214 w 2427"/>
              <a:gd name="T9" fmla="*/ 665 h 2594"/>
              <a:gd name="T10" fmla="*/ 438 w 2427"/>
              <a:gd name="T11" fmla="*/ 654 h 2594"/>
              <a:gd name="T12" fmla="*/ 578 w 2427"/>
              <a:gd name="T13" fmla="*/ 693 h 2594"/>
              <a:gd name="T14" fmla="*/ 680 w 2427"/>
              <a:gd name="T15" fmla="*/ 494 h 2594"/>
              <a:gd name="T16" fmla="*/ 784 w 2427"/>
              <a:gd name="T17" fmla="*/ 393 h 2594"/>
              <a:gd name="T18" fmla="*/ 698 w 2427"/>
              <a:gd name="T19" fmla="*/ 281 h 2594"/>
              <a:gd name="T20" fmla="*/ 709 w 2427"/>
              <a:gd name="T21" fmla="*/ 141 h 2594"/>
              <a:gd name="T22" fmla="*/ 565 w 2427"/>
              <a:gd name="T23" fmla="*/ 113 h 2594"/>
              <a:gd name="T24" fmla="*/ 370 w 2427"/>
              <a:gd name="T25" fmla="*/ 2 h 2594"/>
              <a:gd name="T26" fmla="*/ 476 w 2427"/>
              <a:gd name="T27" fmla="*/ 552 h 2594"/>
              <a:gd name="T28" fmla="*/ 403 w 2427"/>
              <a:gd name="T29" fmla="*/ 168 h 2594"/>
              <a:gd name="T30" fmla="*/ 793 w 2427"/>
              <a:gd name="T31" fmla="*/ 559 h 2594"/>
              <a:gd name="T32" fmla="*/ 634 w 2427"/>
              <a:gd name="T33" fmla="*/ 718 h 2594"/>
              <a:gd name="T34" fmla="*/ 484 w 2427"/>
              <a:gd name="T35" fmla="*/ 1050 h 2594"/>
              <a:gd name="T36" fmla="*/ 590 w 2427"/>
              <a:gd name="T37" fmla="*/ 1304 h 2594"/>
              <a:gd name="T38" fmla="*/ 930 w 2427"/>
              <a:gd name="T39" fmla="*/ 1433 h 2594"/>
              <a:gd name="T40" fmla="*/ 1155 w 2427"/>
              <a:gd name="T41" fmla="*/ 1433 h 2594"/>
              <a:gd name="T42" fmla="*/ 1495 w 2427"/>
              <a:gd name="T43" fmla="*/ 1304 h 2594"/>
              <a:gd name="T44" fmla="*/ 1600 w 2427"/>
              <a:gd name="T45" fmla="*/ 1050 h 2594"/>
              <a:gd name="T46" fmla="*/ 1451 w 2427"/>
              <a:gd name="T47" fmla="*/ 718 h 2594"/>
              <a:gd name="T48" fmla="*/ 1292 w 2427"/>
              <a:gd name="T49" fmla="*/ 559 h 2594"/>
              <a:gd name="T50" fmla="*/ 960 w 2427"/>
              <a:gd name="T51" fmla="*/ 410 h 2594"/>
              <a:gd name="T52" fmla="*/ 1089 w 2427"/>
              <a:gd name="T53" fmla="*/ 804 h 2594"/>
              <a:gd name="T54" fmla="*/ 918 w 2427"/>
              <a:gd name="T55" fmla="*/ 669 h 2594"/>
              <a:gd name="T56" fmla="*/ 925 w 2427"/>
              <a:gd name="T57" fmla="*/ 845 h 2594"/>
              <a:gd name="T58" fmla="*/ 846 w 2427"/>
              <a:gd name="T59" fmla="*/ 710 h 2594"/>
              <a:gd name="T60" fmla="*/ 1208 w 2427"/>
              <a:gd name="T61" fmla="*/ 926 h 2594"/>
              <a:gd name="T62" fmla="*/ 1647 w 2427"/>
              <a:gd name="T63" fmla="*/ 763 h 2594"/>
              <a:gd name="T64" fmla="*/ 848 w 2427"/>
              <a:gd name="T65" fmla="*/ 1575 h 2594"/>
              <a:gd name="T66" fmla="*/ 979 w 2427"/>
              <a:gd name="T67" fmla="*/ 2594 h 2594"/>
              <a:gd name="T68" fmla="*/ 2167 w 2427"/>
              <a:gd name="T69" fmla="*/ 2370 h 2594"/>
              <a:gd name="T70" fmla="*/ 2268 w 2427"/>
              <a:gd name="T71" fmla="*/ 2031 h 2594"/>
              <a:gd name="T72" fmla="*/ 2413 w 2427"/>
              <a:gd name="T73" fmla="*/ 1819 h 2594"/>
              <a:gd name="T74" fmla="*/ 2258 w 2427"/>
              <a:gd name="T75" fmla="*/ 1377 h 2594"/>
              <a:gd name="T76" fmla="*/ 1131 w 2427"/>
              <a:gd name="T77" fmla="*/ 968 h 2594"/>
              <a:gd name="T78" fmla="*/ 1042 w 2427"/>
              <a:gd name="T79" fmla="*/ 879 h 2594"/>
              <a:gd name="T80" fmla="*/ 925 w 2427"/>
              <a:gd name="T81" fmla="*/ 1090 h 2594"/>
              <a:gd name="T82" fmla="*/ 1208 w 2427"/>
              <a:gd name="T83" fmla="*/ 1009 h 2594"/>
              <a:gd name="T84" fmla="*/ 1161 w 2427"/>
              <a:gd name="T85" fmla="*/ 1090 h 2594"/>
              <a:gd name="T86" fmla="*/ 1042 w 2427"/>
              <a:gd name="T87" fmla="*/ 1138 h 2594"/>
              <a:gd name="T88" fmla="*/ 1042 w 2427"/>
              <a:gd name="T89" fmla="*/ 1292 h 2594"/>
              <a:gd name="T90" fmla="*/ 475 w 2427"/>
              <a:gd name="T91" fmla="*/ 1176 h 2594"/>
              <a:gd name="T92" fmla="*/ 269 w 2427"/>
              <a:gd name="T93" fmla="*/ 1248 h 2594"/>
              <a:gd name="T94" fmla="*/ 124 w 2427"/>
              <a:gd name="T95" fmla="*/ 1246 h 2594"/>
              <a:gd name="T96" fmla="*/ 79 w 2427"/>
              <a:gd name="T97" fmla="*/ 1465 h 2594"/>
              <a:gd name="T98" fmla="*/ 4 w 2427"/>
              <a:gd name="T99" fmla="*/ 1591 h 2594"/>
              <a:gd name="T100" fmla="*/ 116 w 2427"/>
              <a:gd name="T101" fmla="*/ 1676 h 2594"/>
              <a:gd name="T102" fmla="*/ 143 w 2427"/>
              <a:gd name="T103" fmla="*/ 1815 h 2594"/>
              <a:gd name="T104" fmla="*/ 289 w 2427"/>
              <a:gd name="T105" fmla="*/ 1803 h 2594"/>
              <a:gd name="T106" fmla="*/ 506 w 2427"/>
              <a:gd name="T107" fmla="*/ 1858 h 2594"/>
              <a:gd name="T108" fmla="*/ 569 w 2427"/>
              <a:gd name="T109" fmla="*/ 1726 h 2594"/>
              <a:gd name="T110" fmla="*/ 726 w 2427"/>
              <a:gd name="T111" fmla="*/ 1566 h 2594"/>
              <a:gd name="T112" fmla="*/ 643 w 2427"/>
              <a:gd name="T113" fmla="*/ 1446 h 2594"/>
              <a:gd name="T114" fmla="*/ 586 w 2427"/>
              <a:gd name="T115" fmla="*/ 1244 h 2594"/>
              <a:gd name="T116" fmla="*/ 475 w 2427"/>
              <a:gd name="T117" fmla="*/ 1176 h 2594"/>
              <a:gd name="T118" fmla="*/ 466 w 2427"/>
              <a:gd name="T119" fmla="*/ 1689 h 2594"/>
              <a:gd name="T120" fmla="*/ 350 w 2427"/>
              <a:gd name="T121" fmla="*/ 1327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7" h="2594">
                <a:moveTo>
                  <a:pt x="370" y="2"/>
                </a:moveTo>
                <a:cubicBezTo>
                  <a:pt x="263" y="34"/>
                  <a:pt x="263" y="34"/>
                  <a:pt x="263" y="34"/>
                </a:cubicBezTo>
                <a:cubicBezTo>
                  <a:pt x="257" y="36"/>
                  <a:pt x="254" y="42"/>
                  <a:pt x="256" y="48"/>
                </a:cubicBezTo>
                <a:cubicBezTo>
                  <a:pt x="275" y="113"/>
                  <a:pt x="275" y="113"/>
                  <a:pt x="275" y="113"/>
                </a:cubicBezTo>
                <a:cubicBezTo>
                  <a:pt x="225" y="142"/>
                  <a:pt x="185" y="184"/>
                  <a:pt x="160" y="234"/>
                </a:cubicBezTo>
                <a:cubicBezTo>
                  <a:pt x="95" y="219"/>
                  <a:pt x="95" y="219"/>
                  <a:pt x="95" y="219"/>
                </a:cubicBezTo>
                <a:cubicBezTo>
                  <a:pt x="89" y="218"/>
                  <a:pt x="83" y="220"/>
                  <a:pt x="82" y="226"/>
                </a:cubicBezTo>
                <a:cubicBezTo>
                  <a:pt x="56" y="336"/>
                  <a:pt x="56" y="336"/>
                  <a:pt x="56" y="336"/>
                </a:cubicBezTo>
                <a:cubicBezTo>
                  <a:pt x="55" y="342"/>
                  <a:pt x="58" y="347"/>
                  <a:pt x="64" y="348"/>
                </a:cubicBezTo>
                <a:cubicBezTo>
                  <a:pt x="130" y="364"/>
                  <a:pt x="130" y="364"/>
                  <a:pt x="130" y="364"/>
                </a:cubicBezTo>
                <a:cubicBezTo>
                  <a:pt x="130" y="391"/>
                  <a:pt x="134" y="420"/>
                  <a:pt x="142" y="447"/>
                </a:cubicBezTo>
                <a:cubicBezTo>
                  <a:pt x="151" y="475"/>
                  <a:pt x="162" y="501"/>
                  <a:pt x="178" y="524"/>
                </a:cubicBezTo>
                <a:cubicBezTo>
                  <a:pt x="132" y="573"/>
                  <a:pt x="132" y="573"/>
                  <a:pt x="132" y="573"/>
                </a:cubicBezTo>
                <a:cubicBezTo>
                  <a:pt x="128" y="578"/>
                  <a:pt x="127" y="584"/>
                  <a:pt x="132" y="588"/>
                </a:cubicBezTo>
                <a:cubicBezTo>
                  <a:pt x="214" y="665"/>
                  <a:pt x="214" y="665"/>
                  <a:pt x="214" y="665"/>
                </a:cubicBezTo>
                <a:cubicBezTo>
                  <a:pt x="218" y="669"/>
                  <a:pt x="225" y="669"/>
                  <a:pt x="229" y="664"/>
                </a:cubicBezTo>
                <a:cubicBezTo>
                  <a:pt x="275" y="616"/>
                  <a:pt x="275" y="616"/>
                  <a:pt x="275" y="616"/>
                </a:cubicBezTo>
                <a:cubicBezTo>
                  <a:pt x="323" y="644"/>
                  <a:pt x="380" y="657"/>
                  <a:pt x="438" y="654"/>
                </a:cubicBezTo>
                <a:cubicBezTo>
                  <a:pt x="457" y="718"/>
                  <a:pt x="457" y="718"/>
                  <a:pt x="457" y="718"/>
                </a:cubicBezTo>
                <a:cubicBezTo>
                  <a:pt x="459" y="724"/>
                  <a:pt x="464" y="727"/>
                  <a:pt x="470" y="726"/>
                </a:cubicBezTo>
                <a:cubicBezTo>
                  <a:pt x="578" y="693"/>
                  <a:pt x="578" y="693"/>
                  <a:pt x="578" y="693"/>
                </a:cubicBezTo>
                <a:cubicBezTo>
                  <a:pt x="584" y="692"/>
                  <a:pt x="586" y="686"/>
                  <a:pt x="584" y="681"/>
                </a:cubicBezTo>
                <a:cubicBezTo>
                  <a:pt x="565" y="616"/>
                  <a:pt x="565" y="616"/>
                  <a:pt x="565" y="616"/>
                </a:cubicBezTo>
                <a:cubicBezTo>
                  <a:pt x="616" y="587"/>
                  <a:pt x="655" y="544"/>
                  <a:pt x="680" y="494"/>
                </a:cubicBezTo>
                <a:cubicBezTo>
                  <a:pt x="745" y="510"/>
                  <a:pt x="745" y="510"/>
                  <a:pt x="745" y="510"/>
                </a:cubicBezTo>
                <a:cubicBezTo>
                  <a:pt x="751" y="511"/>
                  <a:pt x="757" y="507"/>
                  <a:pt x="758" y="501"/>
                </a:cubicBezTo>
                <a:cubicBezTo>
                  <a:pt x="784" y="393"/>
                  <a:pt x="784" y="393"/>
                  <a:pt x="784" y="393"/>
                </a:cubicBezTo>
                <a:cubicBezTo>
                  <a:pt x="785" y="387"/>
                  <a:pt x="782" y="381"/>
                  <a:pt x="776" y="380"/>
                </a:cubicBezTo>
                <a:cubicBezTo>
                  <a:pt x="710" y="364"/>
                  <a:pt x="710" y="364"/>
                  <a:pt x="710" y="364"/>
                </a:cubicBezTo>
                <a:cubicBezTo>
                  <a:pt x="710" y="336"/>
                  <a:pt x="706" y="309"/>
                  <a:pt x="698" y="281"/>
                </a:cubicBezTo>
                <a:cubicBezTo>
                  <a:pt x="689" y="253"/>
                  <a:pt x="678" y="228"/>
                  <a:pt x="663" y="204"/>
                </a:cubicBezTo>
                <a:cubicBezTo>
                  <a:pt x="709" y="155"/>
                  <a:pt x="709" y="155"/>
                  <a:pt x="709" y="155"/>
                </a:cubicBezTo>
                <a:cubicBezTo>
                  <a:pt x="712" y="151"/>
                  <a:pt x="713" y="145"/>
                  <a:pt x="709" y="141"/>
                </a:cubicBezTo>
                <a:cubicBezTo>
                  <a:pt x="627" y="63"/>
                  <a:pt x="627" y="63"/>
                  <a:pt x="627" y="63"/>
                </a:cubicBezTo>
                <a:cubicBezTo>
                  <a:pt x="622" y="59"/>
                  <a:pt x="616" y="59"/>
                  <a:pt x="612" y="63"/>
                </a:cubicBezTo>
                <a:cubicBezTo>
                  <a:pt x="565" y="113"/>
                  <a:pt x="565" y="113"/>
                  <a:pt x="565" y="113"/>
                </a:cubicBezTo>
                <a:cubicBezTo>
                  <a:pt x="517" y="85"/>
                  <a:pt x="460" y="70"/>
                  <a:pt x="403" y="74"/>
                </a:cubicBezTo>
                <a:cubicBezTo>
                  <a:pt x="384" y="9"/>
                  <a:pt x="384" y="9"/>
                  <a:pt x="384" y="9"/>
                </a:cubicBezTo>
                <a:cubicBezTo>
                  <a:pt x="382" y="4"/>
                  <a:pt x="376" y="0"/>
                  <a:pt x="370" y="2"/>
                </a:cubicBezTo>
                <a:close/>
                <a:moveTo>
                  <a:pt x="403" y="168"/>
                </a:moveTo>
                <a:cubicBezTo>
                  <a:pt x="493" y="160"/>
                  <a:pt x="580" y="217"/>
                  <a:pt x="608" y="308"/>
                </a:cubicBezTo>
                <a:cubicBezTo>
                  <a:pt x="639" y="412"/>
                  <a:pt x="580" y="521"/>
                  <a:pt x="476" y="552"/>
                </a:cubicBezTo>
                <a:cubicBezTo>
                  <a:pt x="373" y="583"/>
                  <a:pt x="264" y="524"/>
                  <a:pt x="232" y="420"/>
                </a:cubicBezTo>
                <a:cubicBezTo>
                  <a:pt x="201" y="317"/>
                  <a:pt x="260" y="208"/>
                  <a:pt x="364" y="177"/>
                </a:cubicBezTo>
                <a:cubicBezTo>
                  <a:pt x="377" y="173"/>
                  <a:pt x="390" y="170"/>
                  <a:pt x="403" y="168"/>
                </a:cubicBezTo>
                <a:close/>
                <a:moveTo>
                  <a:pt x="960" y="410"/>
                </a:moveTo>
                <a:cubicBezTo>
                  <a:pt x="930" y="502"/>
                  <a:pt x="930" y="502"/>
                  <a:pt x="930" y="502"/>
                </a:cubicBezTo>
                <a:cubicBezTo>
                  <a:pt x="881" y="514"/>
                  <a:pt x="835" y="534"/>
                  <a:pt x="793" y="559"/>
                </a:cubicBezTo>
                <a:cubicBezTo>
                  <a:pt x="707" y="515"/>
                  <a:pt x="707" y="515"/>
                  <a:pt x="707" y="515"/>
                </a:cubicBezTo>
                <a:cubicBezTo>
                  <a:pt x="590" y="631"/>
                  <a:pt x="590" y="631"/>
                  <a:pt x="590" y="631"/>
                </a:cubicBezTo>
                <a:cubicBezTo>
                  <a:pt x="634" y="718"/>
                  <a:pt x="634" y="718"/>
                  <a:pt x="634" y="718"/>
                </a:cubicBezTo>
                <a:cubicBezTo>
                  <a:pt x="608" y="760"/>
                  <a:pt x="589" y="806"/>
                  <a:pt x="577" y="855"/>
                </a:cubicBezTo>
                <a:cubicBezTo>
                  <a:pt x="484" y="885"/>
                  <a:pt x="484" y="885"/>
                  <a:pt x="484" y="885"/>
                </a:cubicBezTo>
                <a:cubicBezTo>
                  <a:pt x="484" y="1050"/>
                  <a:pt x="484" y="1050"/>
                  <a:pt x="484" y="1050"/>
                </a:cubicBezTo>
                <a:cubicBezTo>
                  <a:pt x="577" y="1080"/>
                  <a:pt x="577" y="1080"/>
                  <a:pt x="577" y="1080"/>
                </a:cubicBezTo>
                <a:cubicBezTo>
                  <a:pt x="589" y="1129"/>
                  <a:pt x="608" y="1175"/>
                  <a:pt x="634" y="1217"/>
                </a:cubicBezTo>
                <a:cubicBezTo>
                  <a:pt x="590" y="1304"/>
                  <a:pt x="590" y="1304"/>
                  <a:pt x="590" y="1304"/>
                </a:cubicBezTo>
                <a:cubicBezTo>
                  <a:pt x="707" y="1420"/>
                  <a:pt x="707" y="1420"/>
                  <a:pt x="707" y="1420"/>
                </a:cubicBezTo>
                <a:cubicBezTo>
                  <a:pt x="793" y="1376"/>
                  <a:pt x="793" y="1376"/>
                  <a:pt x="793" y="1376"/>
                </a:cubicBezTo>
                <a:cubicBezTo>
                  <a:pt x="835" y="1402"/>
                  <a:pt x="881" y="1421"/>
                  <a:pt x="930" y="1433"/>
                </a:cubicBezTo>
                <a:cubicBezTo>
                  <a:pt x="960" y="1526"/>
                  <a:pt x="960" y="1526"/>
                  <a:pt x="960" y="1526"/>
                </a:cubicBezTo>
                <a:cubicBezTo>
                  <a:pt x="1125" y="1526"/>
                  <a:pt x="1125" y="1526"/>
                  <a:pt x="1125" y="1526"/>
                </a:cubicBezTo>
                <a:cubicBezTo>
                  <a:pt x="1155" y="1433"/>
                  <a:pt x="1155" y="1433"/>
                  <a:pt x="1155" y="1433"/>
                </a:cubicBezTo>
                <a:cubicBezTo>
                  <a:pt x="1204" y="1421"/>
                  <a:pt x="1250" y="1402"/>
                  <a:pt x="1292" y="1376"/>
                </a:cubicBezTo>
                <a:cubicBezTo>
                  <a:pt x="1379" y="1420"/>
                  <a:pt x="1379" y="1420"/>
                  <a:pt x="1379" y="1420"/>
                </a:cubicBezTo>
                <a:cubicBezTo>
                  <a:pt x="1495" y="1304"/>
                  <a:pt x="1495" y="1304"/>
                  <a:pt x="1495" y="1304"/>
                </a:cubicBezTo>
                <a:cubicBezTo>
                  <a:pt x="1451" y="1217"/>
                  <a:pt x="1451" y="1217"/>
                  <a:pt x="1451" y="1217"/>
                </a:cubicBezTo>
                <a:cubicBezTo>
                  <a:pt x="1477" y="1175"/>
                  <a:pt x="1496" y="1129"/>
                  <a:pt x="1508" y="1080"/>
                </a:cubicBezTo>
                <a:cubicBezTo>
                  <a:pt x="1600" y="1050"/>
                  <a:pt x="1600" y="1050"/>
                  <a:pt x="1600" y="1050"/>
                </a:cubicBezTo>
                <a:cubicBezTo>
                  <a:pt x="1600" y="885"/>
                  <a:pt x="1600" y="885"/>
                  <a:pt x="1600" y="885"/>
                </a:cubicBezTo>
                <a:cubicBezTo>
                  <a:pt x="1508" y="855"/>
                  <a:pt x="1508" y="855"/>
                  <a:pt x="1508" y="855"/>
                </a:cubicBezTo>
                <a:cubicBezTo>
                  <a:pt x="1496" y="806"/>
                  <a:pt x="1477" y="760"/>
                  <a:pt x="1451" y="718"/>
                </a:cubicBezTo>
                <a:cubicBezTo>
                  <a:pt x="1495" y="631"/>
                  <a:pt x="1495" y="631"/>
                  <a:pt x="1495" y="631"/>
                </a:cubicBezTo>
                <a:cubicBezTo>
                  <a:pt x="1379" y="515"/>
                  <a:pt x="1379" y="515"/>
                  <a:pt x="1379" y="515"/>
                </a:cubicBezTo>
                <a:cubicBezTo>
                  <a:pt x="1292" y="559"/>
                  <a:pt x="1292" y="559"/>
                  <a:pt x="1292" y="559"/>
                </a:cubicBezTo>
                <a:cubicBezTo>
                  <a:pt x="1250" y="534"/>
                  <a:pt x="1204" y="514"/>
                  <a:pt x="1155" y="502"/>
                </a:cubicBezTo>
                <a:cubicBezTo>
                  <a:pt x="1125" y="410"/>
                  <a:pt x="1125" y="410"/>
                  <a:pt x="1125" y="410"/>
                </a:cubicBezTo>
                <a:lnTo>
                  <a:pt x="960" y="410"/>
                </a:lnTo>
                <a:close/>
                <a:moveTo>
                  <a:pt x="1042" y="644"/>
                </a:moveTo>
                <a:cubicBezTo>
                  <a:pt x="1087" y="644"/>
                  <a:pt x="1129" y="653"/>
                  <a:pt x="1168" y="669"/>
                </a:cubicBezTo>
                <a:cubicBezTo>
                  <a:pt x="1089" y="804"/>
                  <a:pt x="1089" y="804"/>
                  <a:pt x="1089" y="804"/>
                </a:cubicBezTo>
                <a:cubicBezTo>
                  <a:pt x="1074" y="800"/>
                  <a:pt x="1059" y="798"/>
                  <a:pt x="1042" y="798"/>
                </a:cubicBezTo>
                <a:cubicBezTo>
                  <a:pt x="1026" y="798"/>
                  <a:pt x="1010" y="800"/>
                  <a:pt x="996" y="804"/>
                </a:cubicBezTo>
                <a:cubicBezTo>
                  <a:pt x="918" y="669"/>
                  <a:pt x="918" y="669"/>
                  <a:pt x="918" y="669"/>
                </a:cubicBezTo>
                <a:cubicBezTo>
                  <a:pt x="957" y="653"/>
                  <a:pt x="998" y="644"/>
                  <a:pt x="1042" y="644"/>
                </a:cubicBezTo>
                <a:close/>
                <a:moveTo>
                  <a:pt x="846" y="710"/>
                </a:moveTo>
                <a:cubicBezTo>
                  <a:pt x="925" y="845"/>
                  <a:pt x="925" y="845"/>
                  <a:pt x="925" y="845"/>
                </a:cubicBezTo>
                <a:cubicBezTo>
                  <a:pt x="902" y="867"/>
                  <a:pt x="886" y="895"/>
                  <a:pt x="878" y="926"/>
                </a:cubicBezTo>
                <a:cubicBezTo>
                  <a:pt x="721" y="926"/>
                  <a:pt x="721" y="926"/>
                  <a:pt x="721" y="926"/>
                </a:cubicBezTo>
                <a:cubicBezTo>
                  <a:pt x="732" y="838"/>
                  <a:pt x="779" y="762"/>
                  <a:pt x="846" y="710"/>
                </a:cubicBezTo>
                <a:close/>
                <a:moveTo>
                  <a:pt x="1239" y="710"/>
                </a:moveTo>
                <a:cubicBezTo>
                  <a:pt x="1306" y="762"/>
                  <a:pt x="1352" y="839"/>
                  <a:pt x="1364" y="926"/>
                </a:cubicBezTo>
                <a:cubicBezTo>
                  <a:pt x="1208" y="926"/>
                  <a:pt x="1208" y="926"/>
                  <a:pt x="1208" y="926"/>
                </a:cubicBezTo>
                <a:cubicBezTo>
                  <a:pt x="1200" y="895"/>
                  <a:pt x="1184" y="867"/>
                  <a:pt x="1161" y="845"/>
                </a:cubicBezTo>
                <a:lnTo>
                  <a:pt x="1239" y="710"/>
                </a:lnTo>
                <a:close/>
                <a:moveTo>
                  <a:pt x="1647" y="763"/>
                </a:moveTo>
                <a:cubicBezTo>
                  <a:pt x="1669" y="827"/>
                  <a:pt x="1681" y="896"/>
                  <a:pt x="1681" y="968"/>
                </a:cubicBezTo>
                <a:cubicBezTo>
                  <a:pt x="1681" y="1320"/>
                  <a:pt x="1395" y="1606"/>
                  <a:pt x="1042" y="1606"/>
                </a:cubicBezTo>
                <a:cubicBezTo>
                  <a:pt x="974" y="1606"/>
                  <a:pt x="909" y="1595"/>
                  <a:pt x="848" y="1575"/>
                </a:cubicBezTo>
                <a:cubicBezTo>
                  <a:pt x="898" y="1745"/>
                  <a:pt x="1010" y="1888"/>
                  <a:pt x="1070" y="2054"/>
                </a:cubicBezTo>
                <a:cubicBezTo>
                  <a:pt x="1101" y="2140"/>
                  <a:pt x="1075" y="2232"/>
                  <a:pt x="1044" y="2314"/>
                </a:cubicBezTo>
                <a:cubicBezTo>
                  <a:pt x="1024" y="2367"/>
                  <a:pt x="997" y="2507"/>
                  <a:pt x="979" y="2594"/>
                </a:cubicBezTo>
                <a:cubicBezTo>
                  <a:pt x="1890" y="2594"/>
                  <a:pt x="1890" y="2594"/>
                  <a:pt x="1890" y="2594"/>
                </a:cubicBezTo>
                <a:cubicBezTo>
                  <a:pt x="1886" y="2531"/>
                  <a:pt x="1880" y="2422"/>
                  <a:pt x="1906" y="2419"/>
                </a:cubicBezTo>
                <a:cubicBezTo>
                  <a:pt x="1994" y="2410"/>
                  <a:pt x="2091" y="2422"/>
                  <a:pt x="2167" y="2370"/>
                </a:cubicBezTo>
                <a:cubicBezTo>
                  <a:pt x="2234" y="2324"/>
                  <a:pt x="2254" y="2238"/>
                  <a:pt x="2248" y="2161"/>
                </a:cubicBezTo>
                <a:cubicBezTo>
                  <a:pt x="2247" y="2147"/>
                  <a:pt x="2239" y="2130"/>
                  <a:pt x="2254" y="2118"/>
                </a:cubicBezTo>
                <a:cubicBezTo>
                  <a:pt x="2278" y="2098"/>
                  <a:pt x="2282" y="2067"/>
                  <a:pt x="2268" y="2031"/>
                </a:cubicBezTo>
                <a:cubicBezTo>
                  <a:pt x="2299" y="2008"/>
                  <a:pt x="2314" y="1956"/>
                  <a:pt x="2290" y="1923"/>
                </a:cubicBezTo>
                <a:cubicBezTo>
                  <a:pt x="2286" y="1918"/>
                  <a:pt x="2275" y="1907"/>
                  <a:pt x="2289" y="1905"/>
                </a:cubicBezTo>
                <a:cubicBezTo>
                  <a:pt x="2339" y="1899"/>
                  <a:pt x="2399" y="1873"/>
                  <a:pt x="2413" y="1819"/>
                </a:cubicBezTo>
                <a:cubicBezTo>
                  <a:pt x="2427" y="1767"/>
                  <a:pt x="2388" y="1721"/>
                  <a:pt x="2362" y="1680"/>
                </a:cubicBezTo>
                <a:cubicBezTo>
                  <a:pt x="2328" y="1626"/>
                  <a:pt x="2272" y="1585"/>
                  <a:pt x="2255" y="1524"/>
                </a:cubicBezTo>
                <a:cubicBezTo>
                  <a:pt x="2241" y="1476"/>
                  <a:pt x="2265" y="1427"/>
                  <a:pt x="2258" y="1377"/>
                </a:cubicBezTo>
                <a:cubicBezTo>
                  <a:pt x="2216" y="1044"/>
                  <a:pt x="2028" y="794"/>
                  <a:pt x="1647" y="763"/>
                </a:cubicBezTo>
                <a:close/>
                <a:moveTo>
                  <a:pt x="1042" y="879"/>
                </a:moveTo>
                <a:cubicBezTo>
                  <a:pt x="1092" y="879"/>
                  <a:pt x="1131" y="919"/>
                  <a:pt x="1131" y="968"/>
                </a:cubicBezTo>
                <a:cubicBezTo>
                  <a:pt x="1131" y="1017"/>
                  <a:pt x="1092" y="1056"/>
                  <a:pt x="1042" y="1056"/>
                </a:cubicBezTo>
                <a:cubicBezTo>
                  <a:pt x="993" y="1056"/>
                  <a:pt x="954" y="1017"/>
                  <a:pt x="954" y="968"/>
                </a:cubicBezTo>
                <a:cubicBezTo>
                  <a:pt x="954" y="919"/>
                  <a:pt x="993" y="879"/>
                  <a:pt x="1042" y="879"/>
                </a:cubicBezTo>
                <a:close/>
                <a:moveTo>
                  <a:pt x="721" y="1009"/>
                </a:moveTo>
                <a:cubicBezTo>
                  <a:pt x="878" y="1009"/>
                  <a:pt x="878" y="1009"/>
                  <a:pt x="878" y="1009"/>
                </a:cubicBezTo>
                <a:cubicBezTo>
                  <a:pt x="886" y="1040"/>
                  <a:pt x="902" y="1068"/>
                  <a:pt x="925" y="1090"/>
                </a:cubicBezTo>
                <a:cubicBezTo>
                  <a:pt x="846" y="1225"/>
                  <a:pt x="846" y="1225"/>
                  <a:pt x="846" y="1225"/>
                </a:cubicBezTo>
                <a:cubicBezTo>
                  <a:pt x="779" y="1174"/>
                  <a:pt x="732" y="1097"/>
                  <a:pt x="721" y="1009"/>
                </a:cubicBezTo>
                <a:close/>
                <a:moveTo>
                  <a:pt x="1208" y="1009"/>
                </a:moveTo>
                <a:cubicBezTo>
                  <a:pt x="1364" y="1009"/>
                  <a:pt x="1364" y="1009"/>
                  <a:pt x="1364" y="1009"/>
                </a:cubicBezTo>
                <a:cubicBezTo>
                  <a:pt x="1352" y="1097"/>
                  <a:pt x="1306" y="1174"/>
                  <a:pt x="1239" y="1225"/>
                </a:cubicBezTo>
                <a:cubicBezTo>
                  <a:pt x="1161" y="1090"/>
                  <a:pt x="1161" y="1090"/>
                  <a:pt x="1161" y="1090"/>
                </a:cubicBezTo>
                <a:cubicBezTo>
                  <a:pt x="1184" y="1068"/>
                  <a:pt x="1200" y="1040"/>
                  <a:pt x="1208" y="1009"/>
                </a:cubicBezTo>
                <a:close/>
                <a:moveTo>
                  <a:pt x="996" y="1131"/>
                </a:moveTo>
                <a:cubicBezTo>
                  <a:pt x="1010" y="1136"/>
                  <a:pt x="1026" y="1138"/>
                  <a:pt x="1042" y="1138"/>
                </a:cubicBezTo>
                <a:cubicBezTo>
                  <a:pt x="1059" y="1138"/>
                  <a:pt x="1074" y="1136"/>
                  <a:pt x="1089" y="1131"/>
                </a:cubicBezTo>
                <a:cubicBezTo>
                  <a:pt x="1167" y="1266"/>
                  <a:pt x="1167" y="1266"/>
                  <a:pt x="1167" y="1266"/>
                </a:cubicBezTo>
                <a:cubicBezTo>
                  <a:pt x="1128" y="1283"/>
                  <a:pt x="1087" y="1292"/>
                  <a:pt x="1042" y="1292"/>
                </a:cubicBezTo>
                <a:cubicBezTo>
                  <a:pt x="998" y="1292"/>
                  <a:pt x="957" y="1282"/>
                  <a:pt x="918" y="1266"/>
                </a:cubicBezTo>
                <a:lnTo>
                  <a:pt x="996" y="1131"/>
                </a:lnTo>
                <a:close/>
                <a:moveTo>
                  <a:pt x="475" y="1176"/>
                </a:moveTo>
                <a:cubicBezTo>
                  <a:pt x="472" y="1177"/>
                  <a:pt x="470" y="1179"/>
                  <a:pt x="468" y="1182"/>
                </a:cubicBezTo>
                <a:cubicBezTo>
                  <a:pt x="437" y="1241"/>
                  <a:pt x="437" y="1241"/>
                  <a:pt x="437" y="1241"/>
                </a:cubicBezTo>
                <a:cubicBezTo>
                  <a:pt x="383" y="1227"/>
                  <a:pt x="324" y="1229"/>
                  <a:pt x="269" y="1248"/>
                </a:cubicBezTo>
                <a:cubicBezTo>
                  <a:pt x="233" y="1190"/>
                  <a:pt x="233" y="1190"/>
                  <a:pt x="233" y="1190"/>
                </a:cubicBezTo>
                <a:cubicBezTo>
                  <a:pt x="230" y="1185"/>
                  <a:pt x="224" y="1183"/>
                  <a:pt x="219" y="1186"/>
                </a:cubicBezTo>
                <a:cubicBezTo>
                  <a:pt x="124" y="1246"/>
                  <a:pt x="124" y="1246"/>
                  <a:pt x="124" y="1246"/>
                </a:cubicBezTo>
                <a:cubicBezTo>
                  <a:pt x="119" y="1249"/>
                  <a:pt x="118" y="1255"/>
                  <a:pt x="121" y="1260"/>
                </a:cubicBezTo>
                <a:cubicBezTo>
                  <a:pt x="157" y="1318"/>
                  <a:pt x="157" y="1318"/>
                  <a:pt x="157" y="1318"/>
                </a:cubicBezTo>
                <a:cubicBezTo>
                  <a:pt x="116" y="1359"/>
                  <a:pt x="89" y="1411"/>
                  <a:pt x="79" y="1465"/>
                </a:cubicBezTo>
                <a:cubicBezTo>
                  <a:pt x="10" y="1468"/>
                  <a:pt x="10" y="1468"/>
                  <a:pt x="10" y="1468"/>
                </a:cubicBezTo>
                <a:cubicBezTo>
                  <a:pt x="4" y="1468"/>
                  <a:pt x="0" y="1473"/>
                  <a:pt x="0" y="1479"/>
                </a:cubicBezTo>
                <a:cubicBezTo>
                  <a:pt x="4" y="1591"/>
                  <a:pt x="4" y="1591"/>
                  <a:pt x="4" y="1591"/>
                </a:cubicBezTo>
                <a:cubicBezTo>
                  <a:pt x="4" y="1597"/>
                  <a:pt x="9" y="1601"/>
                  <a:pt x="15" y="1601"/>
                </a:cubicBezTo>
                <a:cubicBezTo>
                  <a:pt x="83" y="1599"/>
                  <a:pt x="83" y="1599"/>
                  <a:pt x="83" y="1599"/>
                </a:cubicBezTo>
                <a:cubicBezTo>
                  <a:pt x="90" y="1625"/>
                  <a:pt x="101" y="1651"/>
                  <a:pt x="116" y="1676"/>
                </a:cubicBezTo>
                <a:cubicBezTo>
                  <a:pt x="132" y="1701"/>
                  <a:pt x="150" y="1723"/>
                  <a:pt x="171" y="1741"/>
                </a:cubicBezTo>
                <a:cubicBezTo>
                  <a:pt x="140" y="1800"/>
                  <a:pt x="140" y="1800"/>
                  <a:pt x="140" y="1800"/>
                </a:cubicBezTo>
                <a:cubicBezTo>
                  <a:pt x="137" y="1805"/>
                  <a:pt x="138" y="1812"/>
                  <a:pt x="143" y="1815"/>
                </a:cubicBezTo>
                <a:cubicBezTo>
                  <a:pt x="243" y="1868"/>
                  <a:pt x="243" y="1868"/>
                  <a:pt x="243" y="1868"/>
                </a:cubicBezTo>
                <a:cubicBezTo>
                  <a:pt x="248" y="1870"/>
                  <a:pt x="254" y="1868"/>
                  <a:pt x="257" y="1863"/>
                </a:cubicBezTo>
                <a:cubicBezTo>
                  <a:pt x="289" y="1803"/>
                  <a:pt x="289" y="1803"/>
                  <a:pt x="289" y="1803"/>
                </a:cubicBezTo>
                <a:cubicBezTo>
                  <a:pt x="343" y="1817"/>
                  <a:pt x="401" y="1816"/>
                  <a:pt x="456" y="1797"/>
                </a:cubicBezTo>
                <a:cubicBezTo>
                  <a:pt x="492" y="1855"/>
                  <a:pt x="492" y="1855"/>
                  <a:pt x="492" y="1855"/>
                </a:cubicBezTo>
                <a:cubicBezTo>
                  <a:pt x="495" y="1860"/>
                  <a:pt x="501" y="1861"/>
                  <a:pt x="506" y="1858"/>
                </a:cubicBezTo>
                <a:cubicBezTo>
                  <a:pt x="601" y="1798"/>
                  <a:pt x="601" y="1798"/>
                  <a:pt x="601" y="1798"/>
                </a:cubicBezTo>
                <a:cubicBezTo>
                  <a:pt x="606" y="1795"/>
                  <a:pt x="608" y="1789"/>
                  <a:pt x="605" y="1784"/>
                </a:cubicBezTo>
                <a:cubicBezTo>
                  <a:pt x="569" y="1726"/>
                  <a:pt x="569" y="1726"/>
                  <a:pt x="569" y="1726"/>
                </a:cubicBezTo>
                <a:cubicBezTo>
                  <a:pt x="610" y="1685"/>
                  <a:pt x="636" y="1634"/>
                  <a:pt x="647" y="1579"/>
                </a:cubicBezTo>
                <a:cubicBezTo>
                  <a:pt x="715" y="1577"/>
                  <a:pt x="715" y="1577"/>
                  <a:pt x="715" y="1577"/>
                </a:cubicBezTo>
                <a:cubicBezTo>
                  <a:pt x="721" y="1577"/>
                  <a:pt x="726" y="1572"/>
                  <a:pt x="726" y="1566"/>
                </a:cubicBezTo>
                <a:cubicBezTo>
                  <a:pt x="721" y="1454"/>
                  <a:pt x="721" y="1454"/>
                  <a:pt x="721" y="1454"/>
                </a:cubicBezTo>
                <a:cubicBezTo>
                  <a:pt x="721" y="1448"/>
                  <a:pt x="716" y="1444"/>
                  <a:pt x="710" y="1444"/>
                </a:cubicBezTo>
                <a:cubicBezTo>
                  <a:pt x="643" y="1446"/>
                  <a:pt x="643" y="1446"/>
                  <a:pt x="643" y="1446"/>
                </a:cubicBezTo>
                <a:cubicBezTo>
                  <a:pt x="636" y="1419"/>
                  <a:pt x="624" y="1393"/>
                  <a:pt x="609" y="1368"/>
                </a:cubicBezTo>
                <a:cubicBezTo>
                  <a:pt x="593" y="1344"/>
                  <a:pt x="575" y="1323"/>
                  <a:pt x="555" y="1304"/>
                </a:cubicBezTo>
                <a:cubicBezTo>
                  <a:pt x="586" y="1244"/>
                  <a:pt x="586" y="1244"/>
                  <a:pt x="586" y="1244"/>
                </a:cubicBezTo>
                <a:cubicBezTo>
                  <a:pt x="589" y="1239"/>
                  <a:pt x="587" y="1233"/>
                  <a:pt x="582" y="1230"/>
                </a:cubicBezTo>
                <a:cubicBezTo>
                  <a:pt x="483" y="1177"/>
                  <a:pt x="483" y="1177"/>
                  <a:pt x="483" y="1177"/>
                </a:cubicBezTo>
                <a:cubicBezTo>
                  <a:pt x="480" y="1176"/>
                  <a:pt x="477" y="1176"/>
                  <a:pt x="475" y="1176"/>
                </a:cubicBezTo>
                <a:close/>
                <a:moveTo>
                  <a:pt x="350" y="1327"/>
                </a:moveTo>
                <a:cubicBezTo>
                  <a:pt x="420" y="1323"/>
                  <a:pt x="490" y="1355"/>
                  <a:pt x="529" y="1419"/>
                </a:cubicBezTo>
                <a:cubicBezTo>
                  <a:pt x="587" y="1510"/>
                  <a:pt x="558" y="1631"/>
                  <a:pt x="466" y="1689"/>
                </a:cubicBezTo>
                <a:cubicBezTo>
                  <a:pt x="375" y="1746"/>
                  <a:pt x="254" y="1718"/>
                  <a:pt x="196" y="1626"/>
                </a:cubicBezTo>
                <a:cubicBezTo>
                  <a:pt x="139" y="1535"/>
                  <a:pt x="167" y="1414"/>
                  <a:pt x="259" y="1356"/>
                </a:cubicBezTo>
                <a:cubicBezTo>
                  <a:pt x="287" y="1339"/>
                  <a:pt x="319" y="1329"/>
                  <a:pt x="350" y="13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矩形 26"/>
          <p:cNvSpPr/>
          <p:nvPr/>
        </p:nvSpPr>
        <p:spPr>
          <a:xfrm>
            <a:off x="1035084" y="2571750"/>
            <a:ext cx="2088232" cy="1708160"/>
          </a:xfrm>
          <a:prstGeom prst="rect">
            <a:avLst/>
          </a:prstGeom>
          <a:noFill/>
        </p:spPr>
        <p:txBody>
          <a:bodyPr wrap="square" rtlCol="0">
            <a:spAutoFit/>
          </a:bodyPr>
          <a:lstStyle/>
          <a:p>
            <a:pPr algn="just">
              <a:lnSpc>
                <a:spcPct val="150000"/>
              </a:lnSpc>
            </a:pPr>
            <a:r>
              <a:rPr lang="zh-CN" altLang="zh-CN" sz="1400" b="1" dirty="0">
                <a:solidFill>
                  <a:schemeClr val="bg1"/>
                </a:solidFill>
                <a:latin typeface="+mn-ea"/>
              </a:rPr>
              <a:t>大赛整体</a:t>
            </a:r>
            <a:r>
              <a:rPr lang="en-US" altLang="zh-CN" sz="1400" b="1" dirty="0">
                <a:solidFill>
                  <a:schemeClr val="bg1"/>
                </a:solidFill>
                <a:latin typeface="+mn-ea"/>
              </a:rPr>
              <a:t>VI</a:t>
            </a:r>
            <a:r>
              <a:rPr lang="zh-CN" altLang="zh-CN" sz="1400" b="1" dirty="0">
                <a:solidFill>
                  <a:schemeClr val="bg1"/>
                </a:solidFill>
                <a:latin typeface="+mn-ea"/>
              </a:rPr>
              <a:t>视觉识别系统</a:t>
            </a:r>
            <a:r>
              <a:rPr lang="zh-CN" altLang="zh-CN" sz="1400" b="1" dirty="0" smtClean="0">
                <a:solidFill>
                  <a:schemeClr val="bg1"/>
                </a:solidFill>
                <a:latin typeface="+mn-ea"/>
              </a:rPr>
              <a:t>标准化</a:t>
            </a:r>
            <a:r>
              <a:rPr lang="zh-CN" altLang="en-US" sz="1400" b="1" dirty="0" smtClean="0">
                <a:solidFill>
                  <a:schemeClr val="bg1"/>
                </a:solidFill>
                <a:latin typeface="+mn-ea"/>
              </a:rPr>
              <a:t>、</a:t>
            </a:r>
            <a:r>
              <a:rPr lang="zh-CN" altLang="zh-CN" sz="1400" b="1" dirty="0" smtClean="0">
                <a:solidFill>
                  <a:schemeClr val="bg1"/>
                </a:solidFill>
                <a:latin typeface="+mn-ea"/>
              </a:rPr>
              <a:t>大赛</a:t>
            </a:r>
            <a:r>
              <a:rPr lang="zh-CN" altLang="zh-CN" sz="1400" b="1" dirty="0">
                <a:solidFill>
                  <a:schemeClr val="bg1"/>
                </a:solidFill>
                <a:latin typeface="+mn-ea"/>
              </a:rPr>
              <a:t>报名标准化、信息发布标准化、资源共享</a:t>
            </a:r>
            <a:r>
              <a:rPr lang="zh-CN" altLang="zh-CN" sz="1400" b="1" dirty="0" smtClean="0">
                <a:solidFill>
                  <a:schemeClr val="bg1"/>
                </a:solidFill>
                <a:latin typeface="+mn-ea"/>
              </a:rPr>
              <a:t>标准化</a:t>
            </a:r>
            <a:r>
              <a:rPr lang="zh-CN" altLang="en-US" sz="1400" b="1" dirty="0" smtClean="0">
                <a:solidFill>
                  <a:schemeClr val="bg1"/>
                </a:solidFill>
                <a:latin typeface="+mn-ea"/>
              </a:rPr>
              <a:t>、裁判库标准化、准入标准化</a:t>
            </a:r>
            <a:endParaRPr lang="zh-CN" altLang="en-US" sz="1400" b="1" dirty="0">
              <a:solidFill>
                <a:schemeClr val="bg1"/>
              </a:solidFill>
              <a:latin typeface="+mn-ea"/>
            </a:endParaRPr>
          </a:p>
        </p:txBody>
      </p:sp>
      <p:sp>
        <p:nvSpPr>
          <p:cNvPr id="34" name="矩形 33"/>
          <p:cNvSpPr/>
          <p:nvPr/>
        </p:nvSpPr>
        <p:spPr>
          <a:xfrm>
            <a:off x="3522943" y="2571750"/>
            <a:ext cx="2088232" cy="1708160"/>
          </a:xfrm>
          <a:prstGeom prst="rect">
            <a:avLst/>
          </a:prstGeom>
          <a:noFill/>
        </p:spPr>
        <p:txBody>
          <a:bodyPr wrap="square" rtlCol="0">
            <a:spAutoFit/>
          </a:bodyPr>
          <a:lstStyle/>
          <a:p>
            <a:pPr algn="just">
              <a:lnSpc>
                <a:spcPct val="150000"/>
              </a:lnSpc>
            </a:pPr>
            <a:r>
              <a:rPr lang="zh-CN" altLang="zh-CN" sz="1400" b="1" dirty="0">
                <a:solidFill>
                  <a:schemeClr val="bg1"/>
                </a:solidFill>
              </a:rPr>
              <a:t>大赛</a:t>
            </a:r>
            <a:r>
              <a:rPr lang="zh-CN" altLang="zh-CN" sz="1400" b="1" dirty="0" smtClean="0">
                <a:solidFill>
                  <a:schemeClr val="bg1"/>
                </a:solidFill>
              </a:rPr>
              <a:t>网站</a:t>
            </a:r>
            <a:r>
              <a:rPr lang="zh-CN" altLang="en-US" sz="1400" b="1" dirty="0" smtClean="0">
                <a:solidFill>
                  <a:schemeClr val="bg1"/>
                </a:solidFill>
              </a:rPr>
              <a:t>、</a:t>
            </a:r>
            <a:r>
              <a:rPr lang="zh-CN" altLang="zh-CN" sz="1400" b="1" dirty="0" smtClean="0">
                <a:solidFill>
                  <a:schemeClr val="bg1"/>
                </a:solidFill>
              </a:rPr>
              <a:t>大赛</a:t>
            </a:r>
            <a:r>
              <a:rPr lang="zh-CN" altLang="zh-CN" sz="1400" b="1" dirty="0">
                <a:solidFill>
                  <a:schemeClr val="bg1"/>
                </a:solidFill>
              </a:rPr>
              <a:t>网络报名平台、大赛成果资源转化</a:t>
            </a:r>
            <a:r>
              <a:rPr lang="zh-CN" altLang="zh-CN" sz="1400" b="1" dirty="0" smtClean="0">
                <a:solidFill>
                  <a:schemeClr val="bg1"/>
                </a:solidFill>
              </a:rPr>
              <a:t>平台</a:t>
            </a:r>
            <a:r>
              <a:rPr lang="zh-CN" altLang="en-US" sz="1400" b="1" dirty="0" smtClean="0">
                <a:solidFill>
                  <a:schemeClr val="bg1"/>
                </a:solidFill>
              </a:rPr>
              <a:t>、</a:t>
            </a:r>
            <a:r>
              <a:rPr lang="zh-CN" altLang="zh-CN" sz="1400" b="1" dirty="0" smtClean="0">
                <a:solidFill>
                  <a:schemeClr val="bg1"/>
                </a:solidFill>
              </a:rPr>
              <a:t>大赛</a:t>
            </a:r>
            <a:r>
              <a:rPr lang="zh-CN" altLang="zh-CN" sz="1400" b="1" dirty="0">
                <a:solidFill>
                  <a:schemeClr val="bg1"/>
                </a:solidFill>
              </a:rPr>
              <a:t>成绩在线</a:t>
            </a:r>
            <a:r>
              <a:rPr lang="zh-CN" altLang="zh-CN" sz="1400" b="1" dirty="0" smtClean="0">
                <a:solidFill>
                  <a:schemeClr val="bg1"/>
                </a:solidFill>
              </a:rPr>
              <a:t>发布</a:t>
            </a:r>
            <a:r>
              <a:rPr lang="zh-CN" altLang="en-US" sz="1400" b="1" dirty="0" smtClean="0">
                <a:solidFill>
                  <a:schemeClr val="bg1"/>
                </a:solidFill>
              </a:rPr>
              <a:t>、</a:t>
            </a:r>
            <a:r>
              <a:rPr lang="zh-CN" altLang="zh-CN" sz="1400" b="1" dirty="0" smtClean="0">
                <a:solidFill>
                  <a:schemeClr val="bg1"/>
                </a:solidFill>
              </a:rPr>
              <a:t>大赛</a:t>
            </a:r>
            <a:r>
              <a:rPr lang="zh-CN" altLang="zh-CN" sz="1400" b="1" dirty="0">
                <a:solidFill>
                  <a:schemeClr val="bg1"/>
                </a:solidFill>
              </a:rPr>
              <a:t>电子证书及在线</a:t>
            </a:r>
            <a:r>
              <a:rPr lang="zh-CN" altLang="zh-CN" sz="1400" b="1" dirty="0" smtClean="0">
                <a:solidFill>
                  <a:schemeClr val="bg1"/>
                </a:solidFill>
              </a:rPr>
              <a:t>查询</a:t>
            </a:r>
            <a:endParaRPr lang="zh-CN" altLang="en-US" sz="1400" b="1" dirty="0">
              <a:solidFill>
                <a:schemeClr val="bg1"/>
              </a:solidFill>
            </a:endParaRPr>
          </a:p>
        </p:txBody>
      </p:sp>
      <p:sp>
        <p:nvSpPr>
          <p:cNvPr id="35" name="矩形 34"/>
          <p:cNvSpPr/>
          <p:nvPr/>
        </p:nvSpPr>
        <p:spPr>
          <a:xfrm>
            <a:off x="6010802" y="2571750"/>
            <a:ext cx="2088232" cy="1708160"/>
          </a:xfrm>
          <a:prstGeom prst="rect">
            <a:avLst/>
          </a:prstGeom>
          <a:noFill/>
        </p:spPr>
        <p:txBody>
          <a:bodyPr wrap="square" rtlCol="0">
            <a:spAutoFit/>
          </a:bodyPr>
          <a:lstStyle/>
          <a:p>
            <a:pPr algn="just">
              <a:lnSpc>
                <a:spcPct val="150000"/>
              </a:lnSpc>
            </a:pPr>
            <a:r>
              <a:rPr lang="zh-CN" altLang="zh-CN" sz="1400" b="1" dirty="0">
                <a:solidFill>
                  <a:schemeClr val="bg1"/>
                </a:solidFill>
              </a:rPr>
              <a:t>建立大赛</a:t>
            </a:r>
            <a:r>
              <a:rPr lang="zh-CN" altLang="zh-CN" sz="1400" b="1" dirty="0" smtClean="0">
                <a:solidFill>
                  <a:schemeClr val="bg1"/>
                </a:solidFill>
              </a:rPr>
              <a:t>数据库</a:t>
            </a:r>
            <a:r>
              <a:rPr lang="zh-CN" altLang="en-US" sz="1400" b="1" dirty="0" smtClean="0">
                <a:solidFill>
                  <a:schemeClr val="bg1"/>
                </a:solidFill>
              </a:rPr>
              <a:t>、</a:t>
            </a:r>
            <a:r>
              <a:rPr lang="zh-CN" altLang="zh-CN" sz="1400" b="1" dirty="0" smtClean="0">
                <a:solidFill>
                  <a:schemeClr val="bg1"/>
                </a:solidFill>
              </a:rPr>
              <a:t>对</a:t>
            </a:r>
            <a:r>
              <a:rPr lang="zh-CN" altLang="zh-CN" sz="1400" b="1" dirty="0">
                <a:solidFill>
                  <a:schemeClr val="bg1"/>
                </a:solidFill>
              </a:rPr>
              <a:t>选手成绩进行</a:t>
            </a:r>
            <a:r>
              <a:rPr lang="zh-CN" altLang="zh-CN" sz="1400" b="1" dirty="0" smtClean="0">
                <a:solidFill>
                  <a:schemeClr val="bg1"/>
                </a:solidFill>
              </a:rPr>
              <a:t>数据分析</a:t>
            </a:r>
            <a:r>
              <a:rPr lang="zh-CN" altLang="en-US" sz="1400" b="1" dirty="0" smtClean="0">
                <a:solidFill>
                  <a:schemeClr val="bg1"/>
                </a:solidFill>
              </a:rPr>
              <a:t>、</a:t>
            </a:r>
            <a:r>
              <a:rPr lang="zh-CN" altLang="zh-CN" sz="1400" b="1" dirty="0" smtClean="0">
                <a:solidFill>
                  <a:schemeClr val="bg1"/>
                </a:solidFill>
              </a:rPr>
              <a:t>对</a:t>
            </a:r>
            <a:r>
              <a:rPr lang="zh-CN" altLang="zh-CN" sz="1400" b="1" dirty="0">
                <a:solidFill>
                  <a:schemeClr val="bg1"/>
                </a:solidFill>
              </a:rPr>
              <a:t>参赛</a:t>
            </a:r>
            <a:r>
              <a:rPr lang="zh-CN" altLang="zh-CN" sz="1400" b="1" dirty="0" smtClean="0">
                <a:solidFill>
                  <a:schemeClr val="bg1"/>
                </a:solidFill>
              </a:rPr>
              <a:t>学校大</a:t>
            </a:r>
            <a:r>
              <a:rPr lang="zh-CN" altLang="zh-CN" sz="1400" b="1" dirty="0">
                <a:solidFill>
                  <a:schemeClr val="bg1"/>
                </a:solidFill>
              </a:rPr>
              <a:t>数据</a:t>
            </a:r>
            <a:r>
              <a:rPr lang="zh-CN" altLang="zh-CN" sz="1400" b="1" dirty="0" smtClean="0">
                <a:solidFill>
                  <a:schemeClr val="bg1"/>
                </a:solidFill>
              </a:rPr>
              <a:t>排名</a:t>
            </a:r>
            <a:r>
              <a:rPr lang="zh-CN" altLang="en-US" sz="1400" b="1" dirty="0">
                <a:solidFill>
                  <a:schemeClr val="bg1"/>
                </a:solidFill>
              </a:rPr>
              <a:t>、</a:t>
            </a:r>
            <a:r>
              <a:rPr lang="zh-CN" altLang="en-US" sz="1400" b="1" dirty="0" smtClean="0">
                <a:solidFill>
                  <a:schemeClr val="bg1"/>
                </a:solidFill>
              </a:rPr>
              <a:t>跟踪</a:t>
            </a:r>
            <a:r>
              <a:rPr lang="zh-CN" altLang="en-US" sz="1400" b="1" dirty="0">
                <a:solidFill>
                  <a:schemeClr val="bg1"/>
                </a:solidFill>
              </a:rPr>
              <a:t>每个赛项赛前、赛中、赛后工作内容</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509842" y="2863277"/>
            <a:ext cx="1258541" cy="1197300"/>
          </a:xfrm>
          <a:prstGeom prst="homePlate">
            <a:avLst>
              <a:gd name="adj" fmla="val 31840"/>
            </a:avLst>
          </a:prstGeom>
          <a:solidFill>
            <a:schemeClr val="bg1"/>
          </a:solidFill>
          <a:ln w="9525">
            <a:solidFill>
              <a:srgbClr val="00679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616255" y="3308038"/>
            <a:ext cx="902811" cy="307777"/>
          </a:xfrm>
          <a:prstGeom prst="rect">
            <a:avLst/>
          </a:prstGeom>
        </p:spPr>
        <p:txBody>
          <a:bodyPr wrap="none">
            <a:spAutoFit/>
          </a:bodyPr>
          <a:lstStyle/>
          <a:p>
            <a:r>
              <a:rPr lang="zh-CN" altLang="zh-CN" sz="1400" dirty="0">
                <a:solidFill>
                  <a:schemeClr val="tx1">
                    <a:lumMod val="75000"/>
                    <a:lumOff val="25000"/>
                  </a:schemeClr>
                </a:solidFill>
              </a:rPr>
              <a:t>通过市</a:t>
            </a:r>
            <a:r>
              <a:rPr lang="zh-CN" altLang="zh-CN" sz="1400" dirty="0" smtClean="0">
                <a:solidFill>
                  <a:schemeClr val="tx1">
                    <a:lumMod val="75000"/>
                    <a:lumOff val="25000"/>
                  </a:schemeClr>
                </a:solidFill>
              </a:rPr>
              <a:t>赛</a:t>
            </a:r>
            <a:endParaRPr lang="zh-CN" altLang="en-US" sz="1400" dirty="0">
              <a:solidFill>
                <a:schemeClr val="tx1">
                  <a:lumMod val="75000"/>
                  <a:lumOff val="25000"/>
                </a:schemeClr>
              </a:solidFill>
            </a:endParaRPr>
          </a:p>
        </p:txBody>
      </p:sp>
      <p:sp>
        <p:nvSpPr>
          <p:cNvPr id="7" name="燕尾形 6"/>
          <p:cNvSpPr/>
          <p:nvPr/>
        </p:nvSpPr>
        <p:spPr>
          <a:xfrm>
            <a:off x="1506242" y="2871857"/>
            <a:ext cx="1368152" cy="1180140"/>
          </a:xfrm>
          <a:prstGeom prst="chevron">
            <a:avLst>
              <a:gd name="adj" fmla="val 32619"/>
            </a:avLst>
          </a:prstGeom>
          <a:solidFill>
            <a:srgbClr val="00679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8" name="矩形 7"/>
          <p:cNvSpPr/>
          <p:nvPr/>
        </p:nvSpPr>
        <p:spPr>
          <a:xfrm>
            <a:off x="1741867" y="3200316"/>
            <a:ext cx="1021433" cy="523220"/>
          </a:xfrm>
          <a:prstGeom prst="rect">
            <a:avLst/>
          </a:prstGeom>
        </p:spPr>
        <p:txBody>
          <a:bodyPr wrap="none">
            <a:spAutoFit/>
          </a:bodyPr>
          <a:lstStyle/>
          <a:p>
            <a:pPr algn="ctr"/>
            <a:r>
              <a:rPr lang="zh-CN" altLang="zh-CN" sz="1400" b="1" dirty="0">
                <a:solidFill>
                  <a:schemeClr val="bg1"/>
                </a:solidFill>
              </a:rPr>
              <a:t>选拔</a:t>
            </a:r>
            <a:r>
              <a:rPr lang="zh-CN" altLang="zh-CN" sz="1400" b="1" dirty="0" smtClean="0">
                <a:solidFill>
                  <a:schemeClr val="bg1"/>
                </a:solidFill>
              </a:rPr>
              <a:t>出</a:t>
            </a:r>
            <a:endParaRPr lang="en-US" altLang="zh-CN" sz="1400" b="1" dirty="0" smtClean="0">
              <a:solidFill>
                <a:schemeClr val="bg1"/>
              </a:solidFill>
            </a:endParaRPr>
          </a:p>
          <a:p>
            <a:pPr algn="ctr"/>
            <a:r>
              <a:rPr lang="en-US" altLang="zh-CN" sz="1400" b="1" dirty="0" smtClean="0">
                <a:solidFill>
                  <a:schemeClr val="bg1"/>
                </a:solidFill>
              </a:rPr>
              <a:t>149</a:t>
            </a:r>
            <a:r>
              <a:rPr lang="zh-CN" altLang="zh-CN" sz="1400" b="1" dirty="0" smtClean="0">
                <a:solidFill>
                  <a:schemeClr val="bg1"/>
                </a:solidFill>
              </a:rPr>
              <a:t>名</a:t>
            </a:r>
            <a:r>
              <a:rPr lang="zh-CN" altLang="zh-CN" sz="1400" b="1" dirty="0">
                <a:solidFill>
                  <a:schemeClr val="bg1"/>
                </a:solidFill>
              </a:rPr>
              <a:t>选手</a:t>
            </a:r>
            <a:endParaRPr lang="zh-CN" altLang="en-US" sz="1400" b="1" dirty="0">
              <a:solidFill>
                <a:schemeClr val="bg1"/>
              </a:solidFill>
            </a:endParaRPr>
          </a:p>
        </p:txBody>
      </p:sp>
      <p:sp>
        <p:nvSpPr>
          <p:cNvPr id="9" name="燕尾形 8"/>
          <p:cNvSpPr/>
          <p:nvPr/>
        </p:nvSpPr>
        <p:spPr>
          <a:xfrm>
            <a:off x="2451622" y="1843090"/>
            <a:ext cx="2527124" cy="1197300"/>
          </a:xfrm>
          <a:prstGeom prst="chevron">
            <a:avLst>
              <a:gd name="adj" fmla="val 31940"/>
            </a:avLst>
          </a:prstGeom>
          <a:solidFill>
            <a:schemeClr val="bg1"/>
          </a:solidFill>
          <a:ln w="9525">
            <a:solidFill>
              <a:srgbClr val="901C8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2806232" y="2180129"/>
            <a:ext cx="2159566" cy="523220"/>
          </a:xfrm>
          <a:prstGeom prst="rect">
            <a:avLst/>
          </a:prstGeom>
        </p:spPr>
        <p:txBody>
          <a:bodyPr wrap="none">
            <a:spAutoFit/>
          </a:bodyPr>
          <a:lstStyle/>
          <a:p>
            <a:pPr algn="ctr"/>
            <a:r>
              <a:rPr lang="zh-CN" altLang="en-US" sz="1400" dirty="0">
                <a:solidFill>
                  <a:schemeClr val="tx1">
                    <a:lumMod val="75000"/>
                    <a:lumOff val="25000"/>
                  </a:schemeClr>
                </a:solidFill>
              </a:rPr>
              <a:t>参加</a:t>
            </a:r>
            <a:r>
              <a:rPr lang="en-US" altLang="zh-CN" sz="1400" dirty="0" smtClean="0">
                <a:solidFill>
                  <a:schemeClr val="tx1">
                    <a:lumMod val="75000"/>
                    <a:lumOff val="25000"/>
                  </a:schemeClr>
                </a:solidFill>
              </a:rPr>
              <a:t>2017</a:t>
            </a:r>
            <a:r>
              <a:rPr lang="zh-CN" altLang="en-US" sz="1400" dirty="0" smtClean="0">
                <a:solidFill>
                  <a:schemeClr val="tx1">
                    <a:lumMod val="75000"/>
                    <a:lumOff val="25000"/>
                  </a:schemeClr>
                </a:solidFill>
              </a:rPr>
              <a:t>年</a:t>
            </a:r>
            <a:endParaRPr lang="en-US" altLang="zh-CN" sz="1400" dirty="0" smtClean="0">
              <a:solidFill>
                <a:schemeClr val="tx1">
                  <a:lumMod val="75000"/>
                  <a:lumOff val="25000"/>
                </a:schemeClr>
              </a:solidFill>
            </a:endParaRPr>
          </a:p>
          <a:p>
            <a:pPr algn="ctr"/>
            <a:r>
              <a:rPr lang="zh-CN" altLang="en-US" sz="1400" dirty="0" smtClean="0">
                <a:solidFill>
                  <a:schemeClr val="tx1">
                    <a:lumMod val="75000"/>
                    <a:lumOff val="25000"/>
                  </a:schemeClr>
                </a:solidFill>
              </a:rPr>
              <a:t>辽宁省</a:t>
            </a:r>
            <a:r>
              <a:rPr lang="zh-CN" altLang="en-US" sz="1400" dirty="0">
                <a:solidFill>
                  <a:schemeClr val="tx1">
                    <a:lumMod val="75000"/>
                    <a:lumOff val="25000"/>
                  </a:schemeClr>
                </a:solidFill>
              </a:rPr>
              <a:t>职业院校技能大赛</a:t>
            </a:r>
          </a:p>
        </p:txBody>
      </p:sp>
      <p:sp>
        <p:nvSpPr>
          <p:cNvPr id="11" name="燕尾形 10"/>
          <p:cNvSpPr/>
          <p:nvPr/>
        </p:nvSpPr>
        <p:spPr>
          <a:xfrm>
            <a:off x="4716016" y="1851670"/>
            <a:ext cx="1476748" cy="1180140"/>
          </a:xfrm>
          <a:prstGeom prst="chevron">
            <a:avLst>
              <a:gd name="adj" fmla="val 30443"/>
            </a:avLst>
          </a:prstGeom>
          <a:solidFill>
            <a:srgbClr val="901C83"/>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2" name="矩形 11"/>
          <p:cNvSpPr/>
          <p:nvPr/>
        </p:nvSpPr>
        <p:spPr>
          <a:xfrm>
            <a:off x="4866714" y="2203212"/>
            <a:ext cx="1338828" cy="477054"/>
          </a:xfrm>
          <a:prstGeom prst="rect">
            <a:avLst/>
          </a:prstGeom>
        </p:spPr>
        <p:txBody>
          <a:bodyPr wrap="none">
            <a:spAutoFit/>
          </a:bodyPr>
          <a:lstStyle/>
          <a:p>
            <a:pPr algn="ctr"/>
            <a:r>
              <a:rPr lang="en-US" altLang="zh-CN" sz="1400" b="1" dirty="0" smtClean="0">
                <a:solidFill>
                  <a:schemeClr val="bg1"/>
                </a:solidFill>
              </a:rPr>
              <a:t>20</a:t>
            </a:r>
            <a:r>
              <a:rPr lang="zh-CN" altLang="en-US" sz="1400" b="1" dirty="0" smtClean="0">
                <a:solidFill>
                  <a:schemeClr val="bg1"/>
                </a:solidFill>
              </a:rPr>
              <a:t>项比赛</a:t>
            </a:r>
            <a:endParaRPr lang="en-US" altLang="zh-CN" sz="1400" b="1" dirty="0" smtClean="0">
              <a:solidFill>
                <a:schemeClr val="bg1"/>
              </a:solidFill>
            </a:endParaRPr>
          </a:p>
          <a:p>
            <a:pPr algn="ctr"/>
            <a:r>
              <a:rPr lang="zh-CN" altLang="en-US" sz="1100" dirty="0" smtClean="0">
                <a:solidFill>
                  <a:schemeClr val="bg1"/>
                </a:solidFill>
                <a:latin typeface="+mj-ea"/>
                <a:ea typeface="+mj-ea"/>
              </a:rPr>
              <a:t>（</a:t>
            </a:r>
            <a:r>
              <a:rPr lang="zh-CN" altLang="en-US" sz="1100" dirty="0">
                <a:solidFill>
                  <a:schemeClr val="bg1"/>
                </a:solidFill>
                <a:latin typeface="+mj-ea"/>
                <a:ea typeface="+mj-ea"/>
              </a:rPr>
              <a:t>省赛成</a:t>
            </a:r>
            <a:r>
              <a:rPr lang="zh-CN" altLang="en-US" sz="1100" dirty="0" smtClean="0">
                <a:solidFill>
                  <a:schemeClr val="bg1"/>
                </a:solidFill>
                <a:latin typeface="+mj-ea"/>
                <a:ea typeface="+mj-ea"/>
              </a:rPr>
              <a:t>赛</a:t>
            </a:r>
            <a:r>
              <a:rPr lang="en-US" altLang="zh-CN" sz="1100" dirty="0" smtClean="0">
                <a:solidFill>
                  <a:schemeClr val="bg1"/>
                </a:solidFill>
                <a:latin typeface="+mj-ea"/>
                <a:ea typeface="+mj-ea"/>
              </a:rPr>
              <a:t>22</a:t>
            </a:r>
            <a:r>
              <a:rPr lang="zh-CN" altLang="en-US" sz="1100" dirty="0" smtClean="0">
                <a:solidFill>
                  <a:schemeClr val="bg1"/>
                </a:solidFill>
                <a:latin typeface="+mj-ea"/>
                <a:ea typeface="+mj-ea"/>
              </a:rPr>
              <a:t>个）</a:t>
            </a:r>
            <a:endParaRPr lang="zh-CN" altLang="en-US" sz="1100" dirty="0">
              <a:solidFill>
                <a:schemeClr val="bg1"/>
              </a:solidFill>
              <a:latin typeface="+mj-ea"/>
              <a:ea typeface="+mj-ea"/>
            </a:endParaRPr>
          </a:p>
        </p:txBody>
      </p:sp>
      <p:sp>
        <p:nvSpPr>
          <p:cNvPr id="13" name="燕尾形 12"/>
          <p:cNvSpPr/>
          <p:nvPr/>
        </p:nvSpPr>
        <p:spPr>
          <a:xfrm>
            <a:off x="5765964" y="830141"/>
            <a:ext cx="1613144" cy="1197300"/>
          </a:xfrm>
          <a:prstGeom prst="chevron">
            <a:avLst>
              <a:gd name="adj" fmla="val 31379"/>
            </a:avLst>
          </a:prstGeom>
          <a:solidFill>
            <a:schemeClr val="bg1"/>
          </a:solidFill>
          <a:ln w="9525">
            <a:solidFill>
              <a:srgbClr val="EC9A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4" name="矩形 13"/>
          <p:cNvSpPr/>
          <p:nvPr/>
        </p:nvSpPr>
        <p:spPr>
          <a:xfrm>
            <a:off x="6261449" y="1190263"/>
            <a:ext cx="922047" cy="523220"/>
          </a:xfrm>
          <a:prstGeom prst="rect">
            <a:avLst/>
          </a:prstGeom>
        </p:spPr>
        <p:txBody>
          <a:bodyPr wrap="none">
            <a:spAutoFit/>
          </a:bodyPr>
          <a:lstStyle/>
          <a:p>
            <a:pPr algn="ctr"/>
            <a:r>
              <a:rPr lang="zh-CN" altLang="en-US" sz="1400" dirty="0" smtClean="0">
                <a:solidFill>
                  <a:schemeClr val="tx1">
                    <a:lumMod val="75000"/>
                    <a:lumOff val="25000"/>
                  </a:schemeClr>
                </a:solidFill>
              </a:rPr>
              <a:t>最终</a:t>
            </a:r>
            <a:r>
              <a:rPr lang="en-US" altLang="zh-CN" sz="1400" dirty="0" smtClean="0">
                <a:solidFill>
                  <a:schemeClr val="tx1">
                    <a:lumMod val="75000"/>
                    <a:lumOff val="25000"/>
                  </a:schemeClr>
                </a:solidFill>
              </a:rPr>
              <a:t>64</a:t>
            </a:r>
            <a:r>
              <a:rPr lang="zh-CN" altLang="en-US" sz="1400" dirty="0" smtClean="0">
                <a:solidFill>
                  <a:schemeClr val="tx1">
                    <a:lumMod val="75000"/>
                    <a:lumOff val="25000"/>
                  </a:schemeClr>
                </a:solidFill>
              </a:rPr>
              <a:t>人</a:t>
            </a:r>
            <a:endParaRPr lang="en-US" altLang="zh-CN" sz="1400" dirty="0" smtClean="0">
              <a:solidFill>
                <a:schemeClr val="tx1">
                  <a:lumMod val="75000"/>
                  <a:lumOff val="25000"/>
                </a:schemeClr>
              </a:solidFill>
            </a:endParaRPr>
          </a:p>
          <a:p>
            <a:pPr algn="ctr"/>
            <a:r>
              <a:rPr lang="zh-CN" altLang="en-US" sz="1400" dirty="0" smtClean="0">
                <a:solidFill>
                  <a:schemeClr val="tx1">
                    <a:lumMod val="75000"/>
                    <a:lumOff val="25000"/>
                  </a:schemeClr>
                </a:solidFill>
              </a:rPr>
              <a:t>入围</a:t>
            </a:r>
            <a:r>
              <a:rPr lang="zh-CN" altLang="en-US" sz="1400" dirty="0">
                <a:solidFill>
                  <a:schemeClr val="tx1">
                    <a:lumMod val="75000"/>
                    <a:lumOff val="25000"/>
                  </a:schemeClr>
                </a:solidFill>
              </a:rPr>
              <a:t>国赛</a:t>
            </a:r>
            <a:endParaRPr lang="zh-CN" altLang="en-US" sz="1100" dirty="0">
              <a:solidFill>
                <a:schemeClr val="tx1">
                  <a:lumMod val="75000"/>
                  <a:lumOff val="25000"/>
                </a:schemeClr>
              </a:solidFill>
              <a:latin typeface="+mj-ea"/>
              <a:ea typeface="+mj-ea"/>
            </a:endParaRPr>
          </a:p>
        </p:txBody>
      </p:sp>
      <p:sp>
        <p:nvSpPr>
          <p:cNvPr id="15" name="燕尾形 14"/>
          <p:cNvSpPr/>
          <p:nvPr/>
        </p:nvSpPr>
        <p:spPr>
          <a:xfrm>
            <a:off x="7126496" y="838721"/>
            <a:ext cx="1476748" cy="1180140"/>
          </a:xfrm>
          <a:prstGeom prst="chevron">
            <a:avLst>
              <a:gd name="adj" fmla="val 30443"/>
            </a:avLst>
          </a:prstGeom>
          <a:solidFill>
            <a:srgbClr val="EC9A12"/>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6" name="矩形 15"/>
          <p:cNvSpPr/>
          <p:nvPr/>
        </p:nvSpPr>
        <p:spPr>
          <a:xfrm>
            <a:off x="7499405" y="1167180"/>
            <a:ext cx="922047" cy="523220"/>
          </a:xfrm>
          <a:prstGeom prst="rect">
            <a:avLst/>
          </a:prstGeom>
        </p:spPr>
        <p:txBody>
          <a:bodyPr wrap="none">
            <a:spAutoFit/>
          </a:bodyPr>
          <a:lstStyle/>
          <a:p>
            <a:pPr algn="ctr"/>
            <a:r>
              <a:rPr lang="zh-CN" altLang="en-US" sz="1400" b="1" dirty="0" smtClean="0">
                <a:solidFill>
                  <a:schemeClr val="bg1"/>
                </a:solidFill>
              </a:rPr>
              <a:t>参加</a:t>
            </a:r>
            <a:r>
              <a:rPr lang="en-US" altLang="zh-CN" sz="1400" b="1" dirty="0" smtClean="0">
                <a:solidFill>
                  <a:schemeClr val="bg1"/>
                </a:solidFill>
              </a:rPr>
              <a:t>24</a:t>
            </a:r>
            <a:r>
              <a:rPr lang="zh-CN" altLang="en-US" sz="1400" b="1" dirty="0" smtClean="0">
                <a:solidFill>
                  <a:schemeClr val="bg1"/>
                </a:solidFill>
              </a:rPr>
              <a:t>个</a:t>
            </a:r>
            <a:endParaRPr lang="en-US" altLang="zh-CN" sz="1400" b="1" dirty="0" smtClean="0">
              <a:solidFill>
                <a:schemeClr val="bg1"/>
              </a:solidFill>
            </a:endParaRPr>
          </a:p>
          <a:p>
            <a:pPr algn="ctr"/>
            <a:r>
              <a:rPr lang="zh-CN" altLang="en-US" sz="1400" b="1" dirty="0" smtClean="0">
                <a:solidFill>
                  <a:schemeClr val="bg1"/>
                </a:solidFill>
              </a:rPr>
              <a:t>项目</a:t>
            </a:r>
            <a:r>
              <a:rPr lang="zh-CN" altLang="en-US" sz="1400" b="1" dirty="0">
                <a:solidFill>
                  <a:schemeClr val="bg1"/>
                </a:solidFill>
              </a:rPr>
              <a:t>比赛</a:t>
            </a:r>
            <a:endParaRPr lang="zh-CN" altLang="en-US" sz="1100" b="1" dirty="0">
              <a:solidFill>
                <a:schemeClr val="bg1"/>
              </a:solidFill>
              <a:latin typeface="+mj-ea"/>
              <a:ea typeface="+mj-ea"/>
            </a:endParaRPr>
          </a:p>
        </p:txBody>
      </p:sp>
      <p:sp>
        <p:nvSpPr>
          <p:cNvPr id="18" name="任意多边形 17"/>
          <p:cNvSpPr/>
          <p:nvPr/>
        </p:nvSpPr>
        <p:spPr>
          <a:xfrm>
            <a:off x="510540" y="1485900"/>
            <a:ext cx="8237220" cy="2697480"/>
          </a:xfrm>
          <a:custGeom>
            <a:avLst/>
            <a:gdLst>
              <a:gd name="connsiteX0" fmla="*/ 0 w 8237220"/>
              <a:gd name="connsiteY0" fmla="*/ 2697480 h 2697480"/>
              <a:gd name="connsiteX1" fmla="*/ 2072640 w 8237220"/>
              <a:gd name="connsiteY1" fmla="*/ 2697480 h 2697480"/>
              <a:gd name="connsiteX2" fmla="*/ 2697480 w 8237220"/>
              <a:gd name="connsiteY2" fmla="*/ 1729740 h 2697480"/>
              <a:gd name="connsiteX3" fmla="*/ 5448300 w 8237220"/>
              <a:gd name="connsiteY3" fmla="*/ 1729740 h 2697480"/>
              <a:gd name="connsiteX4" fmla="*/ 6004560 w 8237220"/>
              <a:gd name="connsiteY4" fmla="*/ 739140 h 2697480"/>
              <a:gd name="connsiteX5" fmla="*/ 7810500 w 8237220"/>
              <a:gd name="connsiteY5" fmla="*/ 739140 h 2697480"/>
              <a:gd name="connsiteX6" fmla="*/ 8237220 w 8237220"/>
              <a:gd name="connsiteY6" fmla="*/ 0 h 269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37220" h="2697480">
                <a:moveTo>
                  <a:pt x="0" y="2697480"/>
                </a:moveTo>
                <a:lnTo>
                  <a:pt x="2072640" y="2697480"/>
                </a:lnTo>
                <a:lnTo>
                  <a:pt x="2697480" y="1729740"/>
                </a:lnTo>
                <a:lnTo>
                  <a:pt x="5448300" y="1729740"/>
                </a:lnTo>
                <a:lnTo>
                  <a:pt x="6004560" y="739140"/>
                </a:lnTo>
                <a:lnTo>
                  <a:pt x="7810500" y="739140"/>
                </a:lnTo>
                <a:lnTo>
                  <a:pt x="8237220" y="0"/>
                </a:lnTo>
              </a:path>
            </a:pathLst>
          </a:custGeom>
          <a:noFill/>
          <a:ln w="12700">
            <a:solidFill>
              <a:schemeClr val="tx1">
                <a:lumMod val="75000"/>
                <a:lumOff val="25000"/>
              </a:schemeClr>
            </a:solidFill>
            <a:prstDash val="soli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57224" y="0"/>
            <a:ext cx="2262158" cy="416589"/>
          </a:xfrm>
          <a:prstGeom prst="rect">
            <a:avLst/>
          </a:prstGeom>
        </p:spPr>
        <p:txBody>
          <a:bodyPr wrap="none">
            <a:spAutoFit/>
          </a:bodyPr>
          <a:lstStyle/>
          <a:p>
            <a:pPr>
              <a:lnSpc>
                <a:spcPts val="2800"/>
              </a:lnSpc>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一、大赛中获得成绩</a:t>
            </a:r>
            <a:endPar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3875621" y="1851670"/>
            <a:ext cx="2016224" cy="1944216"/>
          </a:xfrm>
          <a:prstGeom prst="rect">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矩形 39"/>
          <p:cNvSpPr/>
          <p:nvPr/>
        </p:nvSpPr>
        <p:spPr>
          <a:xfrm>
            <a:off x="6516216" y="1851670"/>
            <a:ext cx="2016224" cy="1944216"/>
          </a:xfrm>
          <a:prstGeom prst="rect">
            <a:avLst/>
          </a:prstGeom>
          <a:ln>
            <a:solidFill>
              <a:srgbClr val="901C8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矩形 37"/>
          <p:cNvSpPr/>
          <p:nvPr/>
        </p:nvSpPr>
        <p:spPr>
          <a:xfrm>
            <a:off x="1177929" y="1851670"/>
            <a:ext cx="2016224" cy="1944216"/>
          </a:xfrm>
          <a:prstGeom prst="rect">
            <a:avLst/>
          </a:prstGeom>
          <a:ln>
            <a:solidFill>
              <a:srgbClr val="EC9A1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矩形 16"/>
          <p:cNvSpPr/>
          <p:nvPr/>
        </p:nvSpPr>
        <p:spPr>
          <a:xfrm>
            <a:off x="669291" y="1060072"/>
            <a:ext cx="5141151" cy="451406"/>
          </a:xfrm>
          <a:prstGeom prst="rect">
            <a:avLst/>
          </a:prstGeom>
        </p:spPr>
        <p:txBody>
          <a:bodyPr wrap="none">
            <a:spAutoFit/>
          </a:bodyPr>
          <a:lstStyle/>
          <a:p>
            <a:pPr>
              <a:lnSpc>
                <a:spcPts val="2800"/>
              </a:lnSpc>
            </a:pPr>
            <a:r>
              <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在</a:t>
            </a:r>
            <a:r>
              <a:rPr lang="en-US" altLang="zh-CN" b="1" kern="100" dirty="0" smtClean="0">
                <a:solidFill>
                  <a:srgbClr val="00679F"/>
                </a:solidFill>
                <a:latin typeface="微软雅黑" panose="020B0503020204020204" pitchFamily="34" charset="-122"/>
                <a:ea typeface="微软雅黑" panose="020B0503020204020204" pitchFamily="34" charset="-122"/>
                <a:cs typeface="仿宋" panose="02010609060101010101" pitchFamily="49" charset="-122"/>
              </a:rPr>
              <a:t>2017</a:t>
            </a:r>
            <a:r>
              <a:rPr lang="zh-CN" altLang="zh-CN" b="1" kern="100" dirty="0" smtClean="0">
                <a:solidFill>
                  <a:srgbClr val="00679F"/>
                </a:solidFill>
                <a:latin typeface="微软雅黑" panose="020B0503020204020204" pitchFamily="34" charset="-122"/>
                <a:ea typeface="微软雅黑" panose="020B0503020204020204" pitchFamily="34" charset="-122"/>
                <a:cs typeface="仿宋" panose="02010609060101010101" pitchFamily="49" charset="-122"/>
              </a:rPr>
              <a:t>年</a:t>
            </a:r>
            <a:r>
              <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全国职业院校技能大赛中</a:t>
            </a: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，我市获得：</a:t>
            </a:r>
          </a:p>
        </p:txBody>
      </p:sp>
      <p:pic>
        <p:nvPicPr>
          <p:cNvPr id="6" name="图片 5"/>
          <p:cNvPicPr>
            <a:picLocks noChangeAspect="1"/>
          </p:cNvPicPr>
          <p:nvPr/>
        </p:nvPicPr>
        <p:blipFill>
          <a:blip r:embed="rId2"/>
          <a:stretch>
            <a:fillRect/>
          </a:stretch>
        </p:blipFill>
        <p:spPr>
          <a:xfrm>
            <a:off x="3350566" y="2211710"/>
            <a:ext cx="1087042" cy="1262670"/>
          </a:xfrm>
          <a:prstGeom prst="rect">
            <a:avLst/>
          </a:prstGeom>
        </p:spPr>
      </p:pic>
      <p:pic>
        <p:nvPicPr>
          <p:cNvPr id="18" name="图片 17"/>
          <p:cNvPicPr>
            <a:picLocks noChangeAspect="1"/>
          </p:cNvPicPr>
          <p:nvPr/>
        </p:nvPicPr>
        <p:blipFill>
          <a:blip r:embed="rId3"/>
          <a:stretch>
            <a:fillRect/>
          </a:stretch>
        </p:blipFill>
        <p:spPr>
          <a:xfrm>
            <a:off x="637780" y="2191132"/>
            <a:ext cx="1087042" cy="1262670"/>
          </a:xfrm>
          <a:prstGeom prst="rect">
            <a:avLst/>
          </a:prstGeom>
        </p:spPr>
      </p:pic>
      <p:pic>
        <p:nvPicPr>
          <p:cNvPr id="19" name="图片 18"/>
          <p:cNvPicPr>
            <a:picLocks noChangeAspect="1"/>
          </p:cNvPicPr>
          <p:nvPr/>
        </p:nvPicPr>
        <p:blipFill>
          <a:blip r:embed="rId4"/>
          <a:stretch>
            <a:fillRect/>
          </a:stretch>
        </p:blipFill>
        <p:spPr>
          <a:xfrm>
            <a:off x="6002465" y="2211710"/>
            <a:ext cx="1087042" cy="1262670"/>
          </a:xfrm>
          <a:prstGeom prst="rect">
            <a:avLst/>
          </a:prstGeom>
        </p:spPr>
      </p:pic>
      <p:sp>
        <p:nvSpPr>
          <p:cNvPr id="20" name="矩形 19"/>
          <p:cNvSpPr/>
          <p:nvPr/>
        </p:nvSpPr>
        <p:spPr>
          <a:xfrm>
            <a:off x="1825074" y="2405878"/>
            <a:ext cx="646331" cy="416589"/>
          </a:xfrm>
          <a:prstGeom prst="rect">
            <a:avLst/>
          </a:prstGeom>
        </p:spPr>
        <p:txBody>
          <a:bodyPr wrap="none">
            <a:spAutoFit/>
          </a:bodyPr>
          <a:lstStyle/>
          <a:p>
            <a:pPr>
              <a:lnSpc>
                <a:spcPts val="2800"/>
              </a:lnSpc>
            </a:pPr>
            <a:r>
              <a:rPr lang="zh-CN" altLang="zh-CN" dirty="0"/>
              <a:t>金牌</a:t>
            </a:r>
            <a:endParaRPr lang="zh-CN" altLang="en-US"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21" name="矩形 20"/>
          <p:cNvSpPr/>
          <p:nvPr/>
        </p:nvSpPr>
        <p:spPr>
          <a:xfrm>
            <a:off x="1825074" y="2804181"/>
            <a:ext cx="633507" cy="584775"/>
          </a:xfrm>
          <a:prstGeom prst="rect">
            <a:avLst/>
          </a:prstGeom>
        </p:spPr>
        <p:txBody>
          <a:bodyPr wrap="none">
            <a:spAutoFit/>
          </a:bodyPr>
          <a:lstStyle/>
          <a:p>
            <a:r>
              <a:rPr lang="en-US" altLang="zh-CN" sz="3200" dirty="0" smtClean="0">
                <a:solidFill>
                  <a:srgbClr val="EC9A12"/>
                </a:solidFill>
                <a:latin typeface="Rosenrot" panose="02010600030101010101" pitchFamily="2" charset="0"/>
                <a:ea typeface="方正大黑简体" panose="02010600030101010101" pitchFamily="65" charset="-122"/>
              </a:rPr>
              <a:t>1</a:t>
            </a:r>
            <a:r>
              <a:rPr lang="zh-CN" altLang="zh-CN" dirty="0" smtClean="0"/>
              <a:t>块</a:t>
            </a:r>
            <a:endParaRPr lang="zh-CN" altLang="en-US" dirty="0"/>
          </a:p>
        </p:txBody>
      </p:sp>
      <p:sp>
        <p:nvSpPr>
          <p:cNvPr id="22" name="矩形 21"/>
          <p:cNvSpPr/>
          <p:nvPr/>
        </p:nvSpPr>
        <p:spPr>
          <a:xfrm>
            <a:off x="1910407" y="2807599"/>
            <a:ext cx="1152128" cy="45719"/>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燕尾形 22"/>
          <p:cNvSpPr/>
          <p:nvPr/>
        </p:nvSpPr>
        <p:spPr>
          <a:xfrm>
            <a:off x="2434614" y="2580555"/>
            <a:ext cx="147945" cy="14794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燕尾形 23"/>
          <p:cNvSpPr/>
          <p:nvPr/>
        </p:nvSpPr>
        <p:spPr>
          <a:xfrm>
            <a:off x="2551802" y="2580555"/>
            <a:ext cx="147945" cy="14794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876644" y="2480133"/>
            <a:ext cx="633507" cy="584775"/>
          </a:xfrm>
          <a:prstGeom prst="rect">
            <a:avLst/>
          </a:prstGeom>
        </p:spPr>
        <p:txBody>
          <a:bodyPr wrap="none">
            <a:spAutoFit/>
          </a:bodyPr>
          <a:lstStyle/>
          <a:p>
            <a:pPr algn="ctr"/>
            <a:r>
              <a:rPr lang="zh-CN" altLang="zh-CN" sz="3200" spc="300" dirty="0">
                <a:solidFill>
                  <a:schemeClr val="tx1">
                    <a:alpha val="50000"/>
                  </a:schemeClr>
                </a:solidFill>
                <a:latin typeface="方正正中黑简体" panose="02010600030101010101" pitchFamily="2" charset="-122"/>
                <a:ea typeface="方正正中黑简体" panose="02010600030101010101" pitchFamily="2" charset="-122"/>
                <a:cs typeface="宋体" panose="02010600030101010101" pitchFamily="2" charset="-122"/>
              </a:rPr>
              <a:t>金</a:t>
            </a:r>
            <a:endParaRPr lang="zh-CN" altLang="en-US" sz="3200" spc="300" dirty="0">
              <a:solidFill>
                <a:schemeClr val="tx1">
                  <a:alpha val="50000"/>
                </a:schemeClr>
              </a:solidFill>
              <a:latin typeface="方正正中黑简体" panose="02010600030101010101" pitchFamily="2" charset="-122"/>
              <a:ea typeface="方正正中黑简体" panose="02010600030101010101" pitchFamily="2" charset="-122"/>
              <a:cs typeface="宋体" panose="02010600030101010101" pitchFamily="2" charset="-122"/>
            </a:endParaRPr>
          </a:p>
        </p:txBody>
      </p:sp>
      <p:sp>
        <p:nvSpPr>
          <p:cNvPr id="26" name="矩形 25"/>
          <p:cNvSpPr/>
          <p:nvPr/>
        </p:nvSpPr>
        <p:spPr>
          <a:xfrm>
            <a:off x="3591732" y="2480133"/>
            <a:ext cx="633507" cy="584775"/>
          </a:xfrm>
          <a:prstGeom prst="rect">
            <a:avLst/>
          </a:prstGeom>
        </p:spPr>
        <p:txBody>
          <a:bodyPr wrap="none">
            <a:spAutoFit/>
          </a:bodyPr>
          <a:lstStyle/>
          <a:p>
            <a:pPr algn="ctr"/>
            <a:r>
              <a:rPr lang="zh-CN" altLang="en-US" sz="3200" spc="300" dirty="0">
                <a:solidFill>
                  <a:schemeClr val="tx1">
                    <a:alpha val="50000"/>
                  </a:schemeClr>
                </a:solidFill>
                <a:latin typeface="方正正中黑简体" panose="02010600030101010101" pitchFamily="2" charset="-122"/>
                <a:ea typeface="方正正中黑简体" panose="02010600030101010101" pitchFamily="2" charset="-122"/>
                <a:cs typeface="宋体" panose="02010600030101010101" pitchFamily="2" charset="-122"/>
              </a:rPr>
              <a:t>银</a:t>
            </a:r>
          </a:p>
        </p:txBody>
      </p:sp>
      <p:sp>
        <p:nvSpPr>
          <p:cNvPr id="27" name="矩形 26"/>
          <p:cNvSpPr/>
          <p:nvPr/>
        </p:nvSpPr>
        <p:spPr>
          <a:xfrm>
            <a:off x="6248076" y="2480133"/>
            <a:ext cx="633507" cy="584775"/>
          </a:xfrm>
          <a:prstGeom prst="rect">
            <a:avLst/>
          </a:prstGeom>
        </p:spPr>
        <p:txBody>
          <a:bodyPr wrap="none">
            <a:spAutoFit/>
          </a:bodyPr>
          <a:lstStyle/>
          <a:p>
            <a:pPr algn="ctr"/>
            <a:r>
              <a:rPr lang="zh-CN" altLang="en-US" sz="3200" spc="300" dirty="0" smtClean="0">
                <a:solidFill>
                  <a:schemeClr val="tx1">
                    <a:alpha val="50000"/>
                  </a:schemeClr>
                </a:solidFill>
                <a:latin typeface="方正正中黑简体" panose="02010600030101010101" pitchFamily="2" charset="-122"/>
                <a:ea typeface="方正正中黑简体" panose="02010600030101010101" pitchFamily="2" charset="-122"/>
                <a:cs typeface="宋体" panose="02010600030101010101" pitchFamily="2" charset="-122"/>
              </a:rPr>
              <a:t>铜</a:t>
            </a:r>
            <a:endParaRPr lang="zh-CN" altLang="en-US" sz="3200" spc="300" dirty="0">
              <a:solidFill>
                <a:schemeClr val="tx1">
                  <a:alpha val="50000"/>
                </a:schemeClr>
              </a:solidFill>
              <a:latin typeface="方正正中黑简体" panose="02010600030101010101" pitchFamily="2" charset="-122"/>
              <a:ea typeface="方正正中黑简体" panose="02010600030101010101" pitchFamily="2" charset="-122"/>
              <a:cs typeface="宋体" panose="02010600030101010101" pitchFamily="2" charset="-122"/>
            </a:endParaRPr>
          </a:p>
        </p:txBody>
      </p:sp>
      <p:sp>
        <p:nvSpPr>
          <p:cNvPr id="28" name="矩形 27"/>
          <p:cNvSpPr/>
          <p:nvPr/>
        </p:nvSpPr>
        <p:spPr>
          <a:xfrm>
            <a:off x="4562305" y="2405878"/>
            <a:ext cx="646331" cy="416589"/>
          </a:xfrm>
          <a:prstGeom prst="rect">
            <a:avLst/>
          </a:prstGeom>
        </p:spPr>
        <p:txBody>
          <a:bodyPr wrap="none">
            <a:spAutoFit/>
          </a:bodyPr>
          <a:lstStyle/>
          <a:p>
            <a:pPr>
              <a:lnSpc>
                <a:spcPts val="2800"/>
              </a:lnSpc>
            </a:pPr>
            <a:r>
              <a:rPr lang="zh-CN" altLang="en-US" dirty="0"/>
              <a:t>银牌</a:t>
            </a:r>
            <a:endParaRPr lang="zh-CN" altLang="en-US"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29" name="矩形 28"/>
          <p:cNvSpPr/>
          <p:nvPr/>
        </p:nvSpPr>
        <p:spPr>
          <a:xfrm>
            <a:off x="4562305" y="2804181"/>
            <a:ext cx="825867" cy="584775"/>
          </a:xfrm>
          <a:prstGeom prst="rect">
            <a:avLst/>
          </a:prstGeom>
        </p:spPr>
        <p:txBody>
          <a:bodyPr wrap="none">
            <a:spAutoFit/>
          </a:bodyPr>
          <a:lstStyle/>
          <a:p>
            <a:r>
              <a:rPr lang="en-US" altLang="zh-CN" sz="3200" dirty="0" smtClean="0">
                <a:solidFill>
                  <a:srgbClr val="00679F"/>
                </a:solidFill>
                <a:latin typeface="Rosenrot" panose="02010600030101010101" pitchFamily="2" charset="0"/>
                <a:ea typeface="方正大黑简体" panose="02010600030101010101" pitchFamily="65" charset="-122"/>
              </a:rPr>
              <a:t>10</a:t>
            </a:r>
            <a:r>
              <a:rPr lang="zh-CN" altLang="zh-CN" dirty="0" smtClean="0"/>
              <a:t>块</a:t>
            </a:r>
            <a:endParaRPr lang="zh-CN" altLang="en-US" dirty="0"/>
          </a:p>
        </p:txBody>
      </p:sp>
      <p:sp>
        <p:nvSpPr>
          <p:cNvPr id="30" name="矩形 29"/>
          <p:cNvSpPr/>
          <p:nvPr/>
        </p:nvSpPr>
        <p:spPr>
          <a:xfrm>
            <a:off x="4647638" y="2807599"/>
            <a:ext cx="1152128" cy="45719"/>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燕尾形 30"/>
          <p:cNvSpPr/>
          <p:nvPr/>
        </p:nvSpPr>
        <p:spPr>
          <a:xfrm>
            <a:off x="5171845" y="2580555"/>
            <a:ext cx="147945" cy="14794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燕尾形 31"/>
          <p:cNvSpPr/>
          <p:nvPr/>
        </p:nvSpPr>
        <p:spPr>
          <a:xfrm>
            <a:off x="5289033" y="2580555"/>
            <a:ext cx="147945" cy="14794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矩形 32"/>
          <p:cNvSpPr/>
          <p:nvPr/>
        </p:nvSpPr>
        <p:spPr>
          <a:xfrm>
            <a:off x="7154593" y="2405878"/>
            <a:ext cx="646331" cy="451406"/>
          </a:xfrm>
          <a:prstGeom prst="rect">
            <a:avLst/>
          </a:prstGeom>
        </p:spPr>
        <p:txBody>
          <a:bodyPr wrap="none">
            <a:spAutoFit/>
          </a:bodyPr>
          <a:lstStyle/>
          <a:p>
            <a:pPr>
              <a:lnSpc>
                <a:spcPts val="2800"/>
              </a:lnSpc>
            </a:pPr>
            <a:r>
              <a:rPr lang="zh-CN" altLang="en-US" kern="1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pitchFamily="49" charset="-122"/>
              </a:rPr>
              <a:t>铜牌</a:t>
            </a:r>
          </a:p>
        </p:txBody>
      </p:sp>
      <p:sp>
        <p:nvSpPr>
          <p:cNvPr id="34" name="矩形 33"/>
          <p:cNvSpPr/>
          <p:nvPr/>
        </p:nvSpPr>
        <p:spPr>
          <a:xfrm>
            <a:off x="7154593" y="2804181"/>
            <a:ext cx="825867" cy="584775"/>
          </a:xfrm>
          <a:prstGeom prst="rect">
            <a:avLst/>
          </a:prstGeom>
        </p:spPr>
        <p:txBody>
          <a:bodyPr wrap="none">
            <a:spAutoFit/>
          </a:bodyPr>
          <a:lstStyle/>
          <a:p>
            <a:r>
              <a:rPr lang="en-US" altLang="zh-CN" sz="3200" dirty="0" smtClean="0">
                <a:solidFill>
                  <a:srgbClr val="901C83"/>
                </a:solidFill>
                <a:latin typeface="Rosenrot" panose="02010600030101010101" pitchFamily="2" charset="0"/>
                <a:ea typeface="方正大黑简体" panose="02010600030101010101" pitchFamily="65" charset="-122"/>
              </a:rPr>
              <a:t>12</a:t>
            </a:r>
            <a:r>
              <a:rPr lang="zh-CN" altLang="zh-CN" dirty="0" smtClean="0"/>
              <a:t>块</a:t>
            </a:r>
            <a:endParaRPr lang="zh-CN" altLang="en-US" dirty="0"/>
          </a:p>
        </p:txBody>
      </p:sp>
      <p:sp>
        <p:nvSpPr>
          <p:cNvPr id="35" name="矩形 34"/>
          <p:cNvSpPr/>
          <p:nvPr/>
        </p:nvSpPr>
        <p:spPr>
          <a:xfrm>
            <a:off x="7239926" y="2807599"/>
            <a:ext cx="1152128" cy="4571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燕尾形 35"/>
          <p:cNvSpPr/>
          <p:nvPr/>
        </p:nvSpPr>
        <p:spPr>
          <a:xfrm>
            <a:off x="7764133" y="2580555"/>
            <a:ext cx="147945" cy="14794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燕尾形 36"/>
          <p:cNvSpPr/>
          <p:nvPr/>
        </p:nvSpPr>
        <p:spPr>
          <a:xfrm>
            <a:off x="7881321" y="2580555"/>
            <a:ext cx="147945" cy="14794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矩形 40"/>
          <p:cNvSpPr/>
          <p:nvPr/>
        </p:nvSpPr>
        <p:spPr>
          <a:xfrm>
            <a:off x="857224" y="0"/>
            <a:ext cx="2262158" cy="416589"/>
          </a:xfrm>
          <a:prstGeom prst="rect">
            <a:avLst/>
          </a:prstGeom>
        </p:spPr>
        <p:txBody>
          <a:bodyPr wrap="none">
            <a:spAutoFit/>
          </a:bodyPr>
          <a:lstStyle/>
          <a:p>
            <a:pPr>
              <a:lnSpc>
                <a:spcPts val="2800"/>
              </a:lnSpc>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一、大赛中获得成绩</a:t>
            </a:r>
            <a:endPar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214428"/>
            <a:ext cx="9144000" cy="357190"/>
          </a:xfrm>
          <a:prstGeom prst="rect">
            <a:avLst/>
          </a:prstGeom>
          <a:gradFill flip="none" rotWithShape="1">
            <a:gsLst>
              <a:gs pos="0">
                <a:srgbClr val="3B9FD2"/>
              </a:gs>
              <a:gs pos="100000">
                <a:srgbClr val="27265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矩形 8"/>
          <p:cNvSpPr/>
          <p:nvPr/>
        </p:nvSpPr>
        <p:spPr>
          <a:xfrm>
            <a:off x="642910" y="0"/>
            <a:ext cx="2492990" cy="458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二、大赛产生的影响力</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611560" y="1255861"/>
            <a:ext cx="7960968" cy="307777"/>
          </a:xfrm>
          <a:prstGeom prst="rect">
            <a:avLst/>
          </a:prstGeom>
        </p:spPr>
        <p:txBody>
          <a:bodyPr wrap="square">
            <a:spAutoFit/>
          </a:bodyPr>
          <a:lstStyle/>
          <a:p>
            <a:r>
              <a:rPr lang="zh-CN" altLang="en-US" sz="1400" dirty="0" smtClean="0">
                <a:solidFill>
                  <a:schemeClr val="bg1"/>
                </a:solidFill>
              </a:rPr>
              <a:t>两届大赛的成功举办，在供给侧改革的大潮中，为职业教育发展与创新发挥了引领与示范的作用。</a:t>
            </a:r>
            <a:endParaRPr lang="en-US" altLang="zh-CN" sz="1400" b="1" dirty="0">
              <a:solidFill>
                <a:schemeClr val="bg1"/>
              </a:solidFill>
            </a:endParaRPr>
          </a:p>
        </p:txBody>
      </p:sp>
      <p:grpSp>
        <p:nvGrpSpPr>
          <p:cNvPr id="45" name="组合 44"/>
          <p:cNvGrpSpPr/>
          <p:nvPr/>
        </p:nvGrpSpPr>
        <p:grpSpPr>
          <a:xfrm>
            <a:off x="328487" y="1785932"/>
            <a:ext cx="940749" cy="500066"/>
            <a:chOff x="960353" y="1720372"/>
            <a:chExt cx="1448562" cy="1320042"/>
          </a:xfrm>
        </p:grpSpPr>
        <p:sp>
          <p:nvSpPr>
            <p:cNvPr id="11" name="椭圆 1"/>
            <p:cNvSpPr/>
            <p:nvPr/>
          </p:nvSpPr>
          <p:spPr>
            <a:xfrm>
              <a:off x="960353" y="1720372"/>
              <a:ext cx="1448562" cy="1320042"/>
            </a:xfrm>
            <a:custGeom>
              <a:avLst/>
              <a:gdLst/>
              <a:ahLst/>
              <a:cxnLst/>
              <a:rect l="l" t="t" r="r" b="b"/>
              <a:pathLst>
                <a:path w="1354059" h="1233924">
                  <a:moveTo>
                    <a:pt x="616962" y="0"/>
                  </a:moveTo>
                  <a:cubicBezTo>
                    <a:pt x="919195" y="0"/>
                    <a:pt x="1170670" y="217320"/>
                    <a:pt x="1222579" y="504419"/>
                  </a:cubicBezTo>
                  <a:lnTo>
                    <a:pt x="1354059" y="616963"/>
                  </a:lnTo>
                  <a:lnTo>
                    <a:pt x="1222579" y="729506"/>
                  </a:lnTo>
                  <a:cubicBezTo>
                    <a:pt x="1170669" y="1016604"/>
                    <a:pt x="919195" y="1233924"/>
                    <a:pt x="616962" y="1233924"/>
                  </a:cubicBezTo>
                  <a:cubicBezTo>
                    <a:pt x="276223" y="1233924"/>
                    <a:pt x="0" y="957701"/>
                    <a:pt x="0" y="616962"/>
                  </a:cubicBezTo>
                  <a:cubicBezTo>
                    <a:pt x="0" y="276223"/>
                    <a:pt x="276223" y="0"/>
                    <a:pt x="616962" y="0"/>
                  </a:cubicBezTo>
                  <a:close/>
                </a:path>
              </a:pathLst>
            </a:cu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86882" y="1852727"/>
              <a:ext cx="1074382" cy="107438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57158" y="3000378"/>
            <a:ext cx="940749" cy="571504"/>
            <a:chOff x="960353" y="4701246"/>
            <a:chExt cx="1448562" cy="1320042"/>
          </a:xfrm>
        </p:grpSpPr>
        <p:sp>
          <p:nvSpPr>
            <p:cNvPr id="24" name="椭圆 1"/>
            <p:cNvSpPr/>
            <p:nvPr/>
          </p:nvSpPr>
          <p:spPr>
            <a:xfrm>
              <a:off x="960353" y="4701246"/>
              <a:ext cx="1448562" cy="1320042"/>
            </a:xfrm>
            <a:custGeom>
              <a:avLst/>
              <a:gdLst/>
              <a:ahLst/>
              <a:cxnLst/>
              <a:rect l="l" t="t" r="r" b="b"/>
              <a:pathLst>
                <a:path w="1354059" h="1233924">
                  <a:moveTo>
                    <a:pt x="616962" y="0"/>
                  </a:moveTo>
                  <a:cubicBezTo>
                    <a:pt x="919195" y="0"/>
                    <a:pt x="1170670" y="217320"/>
                    <a:pt x="1222579" y="504419"/>
                  </a:cubicBezTo>
                  <a:lnTo>
                    <a:pt x="1354059" y="616963"/>
                  </a:lnTo>
                  <a:lnTo>
                    <a:pt x="1222579" y="729506"/>
                  </a:lnTo>
                  <a:cubicBezTo>
                    <a:pt x="1170669" y="1016604"/>
                    <a:pt x="919195" y="1233924"/>
                    <a:pt x="616962" y="1233924"/>
                  </a:cubicBezTo>
                  <a:cubicBezTo>
                    <a:pt x="276223" y="1233924"/>
                    <a:pt x="0" y="957701"/>
                    <a:pt x="0" y="616962"/>
                  </a:cubicBezTo>
                  <a:cubicBezTo>
                    <a:pt x="0" y="276223"/>
                    <a:pt x="276223" y="0"/>
                    <a:pt x="616962" y="0"/>
                  </a:cubicBezTo>
                  <a:close/>
                </a:path>
              </a:pathLst>
            </a:cu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86882" y="4833601"/>
              <a:ext cx="1074382" cy="107438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357158" y="2357436"/>
            <a:ext cx="940749" cy="571504"/>
            <a:chOff x="960353" y="3203592"/>
            <a:chExt cx="1448562" cy="1320042"/>
          </a:xfrm>
        </p:grpSpPr>
        <p:sp>
          <p:nvSpPr>
            <p:cNvPr id="36" name="椭圆 1"/>
            <p:cNvSpPr/>
            <p:nvPr/>
          </p:nvSpPr>
          <p:spPr>
            <a:xfrm>
              <a:off x="960353" y="3203592"/>
              <a:ext cx="1448562" cy="1320042"/>
            </a:xfrm>
            <a:custGeom>
              <a:avLst/>
              <a:gdLst/>
              <a:ahLst/>
              <a:cxnLst/>
              <a:rect l="l" t="t" r="r" b="b"/>
              <a:pathLst>
                <a:path w="1354059" h="1233924">
                  <a:moveTo>
                    <a:pt x="616962" y="0"/>
                  </a:moveTo>
                  <a:cubicBezTo>
                    <a:pt x="919195" y="0"/>
                    <a:pt x="1170670" y="217320"/>
                    <a:pt x="1222579" y="504419"/>
                  </a:cubicBezTo>
                  <a:lnTo>
                    <a:pt x="1354059" y="616963"/>
                  </a:lnTo>
                  <a:lnTo>
                    <a:pt x="1222579" y="729506"/>
                  </a:lnTo>
                  <a:cubicBezTo>
                    <a:pt x="1170669" y="1016604"/>
                    <a:pt x="919195" y="1233924"/>
                    <a:pt x="616962" y="1233924"/>
                  </a:cubicBezTo>
                  <a:cubicBezTo>
                    <a:pt x="276223" y="1233924"/>
                    <a:pt x="0" y="957701"/>
                    <a:pt x="0" y="616962"/>
                  </a:cubicBezTo>
                  <a:cubicBezTo>
                    <a:pt x="0" y="276223"/>
                    <a:pt x="276223" y="0"/>
                    <a:pt x="616962" y="0"/>
                  </a:cubicBezTo>
                  <a:close/>
                </a:path>
              </a:pathLst>
            </a:cu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086882" y="3335947"/>
              <a:ext cx="1074382" cy="107438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文本框 47"/>
          <p:cNvSpPr txBox="1"/>
          <p:nvPr/>
        </p:nvSpPr>
        <p:spPr>
          <a:xfrm>
            <a:off x="571472" y="1714494"/>
            <a:ext cx="412292" cy="584775"/>
          </a:xfrm>
          <a:prstGeom prst="rect">
            <a:avLst/>
          </a:prstGeom>
          <a:noFill/>
        </p:spPr>
        <p:txBody>
          <a:bodyPr wrap="square" rtlCol="0">
            <a:spAutoFit/>
          </a:bodyPr>
          <a:lstStyle/>
          <a:p>
            <a:r>
              <a:rPr lang="en-US" altLang="zh-CN" sz="3200" b="1" dirty="0" smtClean="0">
                <a:solidFill>
                  <a:srgbClr val="EC9A12"/>
                </a:solidFill>
              </a:rPr>
              <a:t>1</a:t>
            </a:r>
            <a:endParaRPr lang="zh-CN" altLang="en-US" sz="3200" b="1" dirty="0">
              <a:solidFill>
                <a:srgbClr val="EC9A12"/>
              </a:solidFill>
            </a:endParaRPr>
          </a:p>
        </p:txBody>
      </p:sp>
      <p:sp>
        <p:nvSpPr>
          <p:cNvPr id="49" name="文本框 48"/>
          <p:cNvSpPr txBox="1"/>
          <p:nvPr/>
        </p:nvSpPr>
        <p:spPr>
          <a:xfrm>
            <a:off x="571472" y="2357436"/>
            <a:ext cx="412292" cy="584775"/>
          </a:xfrm>
          <a:prstGeom prst="rect">
            <a:avLst/>
          </a:prstGeom>
          <a:noFill/>
        </p:spPr>
        <p:txBody>
          <a:bodyPr wrap="none" rtlCol="0">
            <a:spAutoFit/>
          </a:bodyPr>
          <a:lstStyle/>
          <a:p>
            <a:r>
              <a:rPr lang="en-US" altLang="zh-CN" sz="3200" b="1" dirty="0" smtClean="0">
                <a:solidFill>
                  <a:srgbClr val="901C83"/>
                </a:solidFill>
              </a:rPr>
              <a:t>2</a:t>
            </a:r>
            <a:endParaRPr lang="zh-CN" altLang="en-US" sz="3200" b="1" dirty="0">
              <a:solidFill>
                <a:srgbClr val="901C83"/>
              </a:solidFill>
            </a:endParaRPr>
          </a:p>
        </p:txBody>
      </p:sp>
      <p:sp>
        <p:nvSpPr>
          <p:cNvPr id="50" name="文本框 49"/>
          <p:cNvSpPr txBox="1"/>
          <p:nvPr/>
        </p:nvSpPr>
        <p:spPr>
          <a:xfrm>
            <a:off x="571472" y="3000378"/>
            <a:ext cx="412292" cy="584775"/>
          </a:xfrm>
          <a:prstGeom prst="rect">
            <a:avLst/>
          </a:prstGeom>
          <a:noFill/>
        </p:spPr>
        <p:txBody>
          <a:bodyPr wrap="square" rtlCol="0">
            <a:spAutoFit/>
          </a:bodyPr>
          <a:lstStyle/>
          <a:p>
            <a:r>
              <a:rPr lang="en-US" altLang="zh-CN" sz="3200" b="1" dirty="0" smtClean="0">
                <a:solidFill>
                  <a:srgbClr val="00679F"/>
                </a:solidFill>
              </a:rPr>
              <a:t>3</a:t>
            </a:r>
            <a:endParaRPr lang="zh-CN" altLang="en-US" sz="3200" b="1" dirty="0">
              <a:solidFill>
                <a:srgbClr val="00679F"/>
              </a:solidFill>
            </a:endParaRPr>
          </a:p>
        </p:txBody>
      </p:sp>
      <p:sp>
        <p:nvSpPr>
          <p:cNvPr id="51" name="矩形 50"/>
          <p:cNvSpPr/>
          <p:nvPr/>
        </p:nvSpPr>
        <p:spPr>
          <a:xfrm>
            <a:off x="1357290" y="1857370"/>
            <a:ext cx="6901847" cy="4286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8215338" y="1857370"/>
            <a:ext cx="71438" cy="428628"/>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548475" y="2002946"/>
            <a:ext cx="2518638" cy="307777"/>
          </a:xfrm>
          <a:prstGeom prst="rect">
            <a:avLst/>
          </a:prstGeom>
        </p:spPr>
        <p:txBody>
          <a:bodyPr wrap="none">
            <a:spAutoFit/>
          </a:bodyPr>
          <a:lstStyle/>
          <a:p>
            <a:r>
              <a:rPr lang="zh-CN" altLang="en-US" sz="1400" dirty="0" smtClean="0"/>
              <a:t>创建经济区大职教协调发展</a:t>
            </a:r>
            <a:r>
              <a:rPr lang="zh-CN" altLang="zh-CN" sz="1400" dirty="0" smtClean="0"/>
              <a:t>。</a:t>
            </a:r>
            <a:endParaRPr lang="zh-CN" altLang="en-US" sz="1400" dirty="0"/>
          </a:p>
        </p:txBody>
      </p:sp>
      <p:sp>
        <p:nvSpPr>
          <p:cNvPr id="54" name="矩形 53"/>
          <p:cNvSpPr/>
          <p:nvPr/>
        </p:nvSpPr>
        <p:spPr>
          <a:xfrm>
            <a:off x="1428728" y="2571750"/>
            <a:ext cx="6786610" cy="368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8215338" y="2571750"/>
            <a:ext cx="71438" cy="357190"/>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643042" y="2571750"/>
            <a:ext cx="5924570" cy="307777"/>
          </a:xfrm>
          <a:prstGeom prst="rect">
            <a:avLst/>
          </a:prstGeom>
        </p:spPr>
        <p:txBody>
          <a:bodyPr wrap="square">
            <a:spAutoFit/>
          </a:bodyPr>
          <a:lstStyle/>
          <a:p>
            <a:r>
              <a:rPr lang="zh-CN" altLang="en-US" sz="1400" dirty="0" smtClean="0"/>
              <a:t>校企合作、校校合作、中高职合作。</a:t>
            </a:r>
            <a:endParaRPr lang="zh-CN" altLang="en-US" sz="1400" dirty="0"/>
          </a:p>
        </p:txBody>
      </p:sp>
      <p:sp>
        <p:nvSpPr>
          <p:cNvPr id="57" name="矩形 56"/>
          <p:cNvSpPr/>
          <p:nvPr/>
        </p:nvSpPr>
        <p:spPr>
          <a:xfrm>
            <a:off x="1428728" y="3214692"/>
            <a:ext cx="6858048" cy="357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8215338" y="3214692"/>
            <a:ext cx="71438" cy="357190"/>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428728" y="3214692"/>
            <a:ext cx="2896947" cy="307777"/>
          </a:xfrm>
          <a:prstGeom prst="rect">
            <a:avLst/>
          </a:prstGeom>
        </p:spPr>
        <p:txBody>
          <a:bodyPr wrap="none">
            <a:spAutoFit/>
          </a:bodyPr>
          <a:lstStyle/>
          <a:p>
            <a:r>
              <a:rPr lang="zh-CN" altLang="en-US" sz="1400" dirty="0" smtClean="0"/>
              <a:t>    沈阳职业教育微信平台的作用。</a:t>
            </a:r>
            <a:endParaRPr lang="zh-CN" altLang="en-US" sz="1400" dirty="0"/>
          </a:p>
        </p:txBody>
      </p:sp>
      <p:grpSp>
        <p:nvGrpSpPr>
          <p:cNvPr id="29" name="组合 28"/>
          <p:cNvGrpSpPr/>
          <p:nvPr/>
        </p:nvGrpSpPr>
        <p:grpSpPr>
          <a:xfrm>
            <a:off x="357158" y="4357700"/>
            <a:ext cx="940749" cy="571504"/>
            <a:chOff x="960353" y="4701246"/>
            <a:chExt cx="1448562" cy="1320042"/>
          </a:xfrm>
        </p:grpSpPr>
        <p:sp>
          <p:nvSpPr>
            <p:cNvPr id="30" name="椭圆 1"/>
            <p:cNvSpPr/>
            <p:nvPr/>
          </p:nvSpPr>
          <p:spPr>
            <a:xfrm>
              <a:off x="960353" y="4701246"/>
              <a:ext cx="1448562" cy="1320042"/>
            </a:xfrm>
            <a:custGeom>
              <a:avLst/>
              <a:gdLst/>
              <a:ahLst/>
              <a:cxnLst/>
              <a:rect l="l" t="t" r="r" b="b"/>
              <a:pathLst>
                <a:path w="1354059" h="1233924">
                  <a:moveTo>
                    <a:pt x="616962" y="0"/>
                  </a:moveTo>
                  <a:cubicBezTo>
                    <a:pt x="919195" y="0"/>
                    <a:pt x="1170670" y="217320"/>
                    <a:pt x="1222579" y="504419"/>
                  </a:cubicBezTo>
                  <a:lnTo>
                    <a:pt x="1354059" y="616963"/>
                  </a:lnTo>
                  <a:lnTo>
                    <a:pt x="1222579" y="729506"/>
                  </a:lnTo>
                  <a:cubicBezTo>
                    <a:pt x="1170669" y="1016604"/>
                    <a:pt x="919195" y="1233924"/>
                    <a:pt x="616962" y="1233924"/>
                  </a:cubicBezTo>
                  <a:cubicBezTo>
                    <a:pt x="276223" y="1233924"/>
                    <a:pt x="0" y="957701"/>
                    <a:pt x="0" y="616962"/>
                  </a:cubicBezTo>
                  <a:cubicBezTo>
                    <a:pt x="0" y="276223"/>
                    <a:pt x="276223" y="0"/>
                    <a:pt x="616962" y="0"/>
                  </a:cubicBezTo>
                  <a:close/>
                </a:path>
              </a:pathLst>
            </a:cu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086882" y="4833601"/>
              <a:ext cx="1074382" cy="107438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p:cNvSpPr/>
          <p:nvPr/>
        </p:nvSpPr>
        <p:spPr>
          <a:xfrm>
            <a:off x="1428728" y="3857634"/>
            <a:ext cx="6786610" cy="357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5" name="矩形 34"/>
          <p:cNvSpPr/>
          <p:nvPr/>
        </p:nvSpPr>
        <p:spPr>
          <a:xfrm>
            <a:off x="1428728" y="4500576"/>
            <a:ext cx="6786610" cy="3681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57158" y="3714758"/>
            <a:ext cx="940749" cy="500066"/>
            <a:chOff x="960353" y="1720372"/>
            <a:chExt cx="1448562" cy="1320042"/>
          </a:xfrm>
        </p:grpSpPr>
        <p:sp>
          <p:nvSpPr>
            <p:cNvPr id="39" name="椭圆 1"/>
            <p:cNvSpPr/>
            <p:nvPr/>
          </p:nvSpPr>
          <p:spPr>
            <a:xfrm>
              <a:off x="960353" y="1720372"/>
              <a:ext cx="1448562" cy="1320042"/>
            </a:xfrm>
            <a:custGeom>
              <a:avLst/>
              <a:gdLst/>
              <a:ahLst/>
              <a:cxnLst/>
              <a:rect l="l" t="t" r="r" b="b"/>
              <a:pathLst>
                <a:path w="1354059" h="1233924">
                  <a:moveTo>
                    <a:pt x="616962" y="0"/>
                  </a:moveTo>
                  <a:cubicBezTo>
                    <a:pt x="919195" y="0"/>
                    <a:pt x="1170670" y="217320"/>
                    <a:pt x="1222579" y="504419"/>
                  </a:cubicBezTo>
                  <a:lnTo>
                    <a:pt x="1354059" y="616963"/>
                  </a:lnTo>
                  <a:lnTo>
                    <a:pt x="1222579" y="729506"/>
                  </a:lnTo>
                  <a:cubicBezTo>
                    <a:pt x="1170669" y="1016604"/>
                    <a:pt x="919195" y="1233924"/>
                    <a:pt x="616962" y="1233924"/>
                  </a:cubicBezTo>
                  <a:cubicBezTo>
                    <a:pt x="276223" y="1233924"/>
                    <a:pt x="0" y="957701"/>
                    <a:pt x="0" y="616962"/>
                  </a:cubicBezTo>
                  <a:cubicBezTo>
                    <a:pt x="0" y="276223"/>
                    <a:pt x="276223" y="0"/>
                    <a:pt x="616962" y="0"/>
                  </a:cubicBezTo>
                  <a:close/>
                </a:path>
              </a:pathLst>
            </a:cu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86882" y="1852727"/>
              <a:ext cx="1074382" cy="107438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框 49"/>
          <p:cNvSpPr txBox="1"/>
          <p:nvPr/>
        </p:nvSpPr>
        <p:spPr>
          <a:xfrm>
            <a:off x="571472" y="4357700"/>
            <a:ext cx="412292" cy="584775"/>
          </a:xfrm>
          <a:prstGeom prst="rect">
            <a:avLst/>
          </a:prstGeom>
          <a:noFill/>
        </p:spPr>
        <p:txBody>
          <a:bodyPr wrap="square" rtlCol="0">
            <a:spAutoFit/>
          </a:bodyPr>
          <a:lstStyle/>
          <a:p>
            <a:r>
              <a:rPr lang="en-US" altLang="zh-CN" sz="3200" b="1" dirty="0" smtClean="0">
                <a:solidFill>
                  <a:srgbClr val="00679F"/>
                </a:solidFill>
              </a:rPr>
              <a:t>5</a:t>
            </a:r>
            <a:endParaRPr lang="zh-CN" altLang="en-US" sz="3200" b="1" dirty="0">
              <a:solidFill>
                <a:srgbClr val="00679F"/>
              </a:solidFill>
            </a:endParaRPr>
          </a:p>
        </p:txBody>
      </p:sp>
      <p:sp>
        <p:nvSpPr>
          <p:cNvPr id="42" name="文本框 47"/>
          <p:cNvSpPr txBox="1"/>
          <p:nvPr/>
        </p:nvSpPr>
        <p:spPr>
          <a:xfrm>
            <a:off x="571472" y="3714758"/>
            <a:ext cx="412292" cy="584775"/>
          </a:xfrm>
          <a:prstGeom prst="rect">
            <a:avLst/>
          </a:prstGeom>
          <a:noFill/>
        </p:spPr>
        <p:txBody>
          <a:bodyPr wrap="square" rtlCol="0">
            <a:spAutoFit/>
          </a:bodyPr>
          <a:lstStyle/>
          <a:p>
            <a:r>
              <a:rPr lang="en-US" altLang="zh-CN" sz="3200" b="1" dirty="0" smtClean="0">
                <a:solidFill>
                  <a:srgbClr val="EC9A12"/>
                </a:solidFill>
              </a:rPr>
              <a:t>4</a:t>
            </a:r>
            <a:endParaRPr lang="zh-CN" altLang="en-US" sz="3200" b="1" dirty="0">
              <a:solidFill>
                <a:srgbClr val="EC9A12"/>
              </a:solidFill>
            </a:endParaRPr>
          </a:p>
        </p:txBody>
      </p:sp>
      <p:sp>
        <p:nvSpPr>
          <p:cNvPr id="43" name="矩形 42"/>
          <p:cNvSpPr/>
          <p:nvPr/>
        </p:nvSpPr>
        <p:spPr>
          <a:xfrm>
            <a:off x="8215338" y="3786196"/>
            <a:ext cx="71438" cy="357190"/>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8215338" y="4500576"/>
            <a:ext cx="71438" cy="357190"/>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643042" y="3857634"/>
            <a:ext cx="4571180" cy="307777"/>
          </a:xfrm>
          <a:prstGeom prst="rect">
            <a:avLst/>
          </a:prstGeom>
        </p:spPr>
        <p:txBody>
          <a:bodyPr wrap="square">
            <a:spAutoFit/>
          </a:bodyPr>
          <a:lstStyle/>
          <a:p>
            <a:r>
              <a:rPr lang="zh-CN" altLang="en-US" sz="1400" dirty="0" smtClean="0"/>
              <a:t> 资深专家团队：方文墨、刘敬贤、王文华、葛金印等。</a:t>
            </a:r>
            <a:endParaRPr lang="zh-CN" altLang="en-US" sz="1400" dirty="0"/>
          </a:p>
        </p:txBody>
      </p:sp>
      <p:sp>
        <p:nvSpPr>
          <p:cNvPr id="62" name="矩形 61"/>
          <p:cNvSpPr/>
          <p:nvPr/>
        </p:nvSpPr>
        <p:spPr>
          <a:xfrm>
            <a:off x="1643042" y="4500576"/>
            <a:ext cx="2460233" cy="307777"/>
          </a:xfrm>
          <a:prstGeom prst="rect">
            <a:avLst/>
          </a:prstGeom>
        </p:spPr>
        <p:txBody>
          <a:bodyPr wrap="square">
            <a:spAutoFit/>
          </a:bodyPr>
          <a:lstStyle/>
          <a:p>
            <a:r>
              <a:rPr lang="zh-CN" altLang="en-US" sz="1400" dirty="0" smtClean="0"/>
              <a:t>驻沈高职院校的共享发展。</a:t>
            </a:r>
            <a:endParaRPr lang="zh-CN" alt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xmlns="" val="0"/>
              </a:ext>
            </a:extLst>
          </a:blip>
          <a:srcRect l="33088" r="38971" b="11653"/>
          <a:stretch/>
        </p:blipFill>
        <p:spPr>
          <a:xfrm>
            <a:off x="1571604" y="1142990"/>
            <a:ext cx="5490841" cy="2591087"/>
          </a:xfrm>
          <a:prstGeom prst="rect">
            <a:avLst/>
          </a:prstGeom>
          <a:effectLst>
            <a:outerShdw blurRad="50800" dist="38100" dir="5400000" algn="t" rotWithShape="0">
              <a:prstClr val="black">
                <a:alpha val="40000"/>
              </a:prstClr>
            </a:outerShdw>
          </a:effectLst>
        </p:spPr>
      </p:pic>
      <p:sp>
        <p:nvSpPr>
          <p:cNvPr id="3" name="矩形 1"/>
          <p:cNvSpPr>
            <a:spLocks noChangeArrowheads="1"/>
          </p:cNvSpPr>
          <p:nvPr/>
        </p:nvSpPr>
        <p:spPr bwMode="auto">
          <a:xfrm>
            <a:off x="2357422" y="2143122"/>
            <a:ext cx="2266967"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rPr>
              <a:t>1</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调整赛项；</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spcBef>
                <a:spcPct val="0"/>
              </a:spcBef>
              <a:buClrTx/>
              <a:buFontTx/>
              <a:buNone/>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rPr>
              <a:t>2</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调整比赛内容；</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spcBef>
                <a:spcPct val="0"/>
              </a:spcBef>
              <a:buClrTx/>
              <a:buFontTx/>
              <a:buNone/>
            </a:pP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rPr>
              <a:t>3</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调整参赛对象；</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spcBef>
                <a:spcPct val="0"/>
              </a:spcBef>
              <a:buClrTx/>
              <a:buNone/>
            </a:pP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调整赛事流程；</a:t>
            </a:r>
            <a:endPar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spcBef>
                <a:spcPct val="0"/>
              </a:spcBef>
              <a:buClrTx/>
              <a:buNone/>
            </a:pPr>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rPr>
              <a:t>   5. </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调整比赛过程。</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785786" y="0"/>
            <a:ext cx="2723823" cy="507831"/>
          </a:xfrm>
          <a:prstGeom prst="rect">
            <a:avLst/>
          </a:prstGeom>
        </p:spPr>
        <p:txBody>
          <a:bodyPr wrap="none">
            <a:spAutoFit/>
          </a:bodyPr>
          <a:lstStyle/>
          <a:p>
            <a:pP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三、大赛实施的动态调整</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2285984" y="1428742"/>
            <a:ext cx="27238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zh-CN" altLang="en-US" sz="1800" b="1" dirty="0" smtClean="0">
                <a:latin typeface="微软雅黑" panose="020B0503020204020204" pitchFamily="34" charset="-122"/>
                <a:ea typeface="微软雅黑" panose="020B0503020204020204" pitchFamily="34" charset="-122"/>
              </a:rPr>
              <a:t>适时、适度、科学、动态</a:t>
            </a:r>
            <a:endParaRPr lang="en-US" altLang="zh-CN" sz="1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1259632" y="1707654"/>
            <a:ext cx="1880980" cy="1872480"/>
            <a:chOff x="1087041" y="2067694"/>
            <a:chExt cx="1573913" cy="1566801"/>
          </a:xfrm>
        </p:grpSpPr>
        <p:sp>
          <p:nvSpPr>
            <p:cNvPr id="61" name="剪去单角的矩形 60"/>
            <p:cNvSpPr/>
            <p:nvPr/>
          </p:nvSpPr>
          <p:spPr>
            <a:xfrm>
              <a:off x="1166161" y="2139702"/>
              <a:ext cx="1494793" cy="1494793"/>
            </a:xfrm>
            <a:prstGeom prst="snip1Rect">
              <a:avLst>
                <a:gd name="adj" fmla="val 22336"/>
              </a:avLst>
            </a:prstGeom>
            <a:solidFill>
              <a:srgbClr val="EC9A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86" name="矩形 85"/>
            <p:cNvSpPr/>
            <p:nvPr/>
          </p:nvSpPr>
          <p:spPr>
            <a:xfrm>
              <a:off x="1151731" y="2139702"/>
              <a:ext cx="341739" cy="327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TextBox 19"/>
            <p:cNvSpPr txBox="1">
              <a:spLocks noChangeArrowheads="1"/>
            </p:cNvSpPr>
            <p:nvPr/>
          </p:nvSpPr>
          <p:spPr bwMode="auto">
            <a:xfrm>
              <a:off x="1087041" y="2067694"/>
              <a:ext cx="4427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a:solidFill>
                    <a:srgbClr val="F8B62D"/>
                  </a:solidFill>
                </a:rPr>
                <a:t>Ⅰ</a:t>
              </a:r>
              <a:endParaRPr lang="zh-CN" altLang="en-US" sz="2000" b="1" dirty="0">
                <a:solidFill>
                  <a:srgbClr val="F8B62D"/>
                </a:solidFill>
              </a:endParaRPr>
            </a:p>
          </p:txBody>
        </p:sp>
      </p:grpSp>
      <p:grpSp>
        <p:nvGrpSpPr>
          <p:cNvPr id="102" name="组合 101"/>
          <p:cNvGrpSpPr/>
          <p:nvPr/>
        </p:nvGrpSpPr>
        <p:grpSpPr>
          <a:xfrm>
            <a:off x="3588026" y="1709048"/>
            <a:ext cx="1841505" cy="1870814"/>
            <a:chOff x="2819471" y="2069088"/>
            <a:chExt cx="1540883" cy="1565407"/>
          </a:xfrm>
        </p:grpSpPr>
        <p:sp>
          <p:nvSpPr>
            <p:cNvPr id="94" name="剪去单角的矩形 93"/>
            <p:cNvSpPr/>
            <p:nvPr/>
          </p:nvSpPr>
          <p:spPr>
            <a:xfrm>
              <a:off x="2865561" y="2139702"/>
              <a:ext cx="1494793" cy="1494793"/>
            </a:xfrm>
            <a:prstGeom prst="snip1Rect">
              <a:avLst>
                <a:gd name="adj" fmla="val 22336"/>
              </a:avLst>
            </a:prstGeom>
            <a:solidFill>
              <a:srgbClr val="901C83"/>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矩形 122"/>
            <p:cNvSpPr/>
            <p:nvPr/>
          </p:nvSpPr>
          <p:spPr>
            <a:xfrm>
              <a:off x="2851132" y="2139702"/>
              <a:ext cx="341739" cy="327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TextBox 21"/>
            <p:cNvSpPr txBox="1">
              <a:spLocks noChangeArrowheads="1"/>
            </p:cNvSpPr>
            <p:nvPr/>
          </p:nvSpPr>
          <p:spPr bwMode="auto">
            <a:xfrm>
              <a:off x="2819471" y="2069088"/>
              <a:ext cx="4159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rgbClr val="7030A0"/>
                  </a:solidFill>
                </a:rPr>
                <a:t>Ⅱ</a:t>
              </a:r>
              <a:endParaRPr lang="zh-CN" altLang="en-US" dirty="0">
                <a:solidFill>
                  <a:srgbClr val="7030A0"/>
                </a:solidFill>
              </a:endParaRPr>
            </a:p>
          </p:txBody>
        </p:sp>
      </p:grpSp>
      <p:grpSp>
        <p:nvGrpSpPr>
          <p:cNvPr id="120" name="组合 119"/>
          <p:cNvGrpSpPr/>
          <p:nvPr/>
        </p:nvGrpSpPr>
        <p:grpSpPr>
          <a:xfrm>
            <a:off x="5910493" y="1715160"/>
            <a:ext cx="1858434" cy="1863510"/>
            <a:chOff x="6239936" y="2075200"/>
            <a:chExt cx="1555048" cy="1559295"/>
          </a:xfrm>
        </p:grpSpPr>
        <p:sp>
          <p:nvSpPr>
            <p:cNvPr id="96" name="剪去单角的矩形 95"/>
            <p:cNvSpPr/>
            <p:nvPr/>
          </p:nvSpPr>
          <p:spPr>
            <a:xfrm>
              <a:off x="6300191" y="2139702"/>
              <a:ext cx="1494793" cy="1494793"/>
            </a:xfrm>
            <a:prstGeom prst="snip1Rect">
              <a:avLst>
                <a:gd name="adj" fmla="val 22336"/>
              </a:avLst>
            </a:prstGeom>
            <a:solidFill>
              <a:srgbClr val="00679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矩形 130"/>
            <p:cNvSpPr/>
            <p:nvPr/>
          </p:nvSpPr>
          <p:spPr>
            <a:xfrm>
              <a:off x="6285761" y="2139702"/>
              <a:ext cx="341739" cy="327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TextBox 22"/>
            <p:cNvSpPr txBox="1">
              <a:spLocks noChangeArrowheads="1"/>
            </p:cNvSpPr>
            <p:nvPr/>
          </p:nvSpPr>
          <p:spPr bwMode="auto">
            <a:xfrm>
              <a:off x="6239936" y="2075200"/>
              <a:ext cx="347669" cy="30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rgbClr val="00679F"/>
                  </a:solidFill>
                </a:rPr>
                <a:t>Ⅲ</a:t>
              </a:r>
              <a:endParaRPr lang="zh-CN" altLang="en-US" dirty="0">
                <a:solidFill>
                  <a:srgbClr val="00679F"/>
                </a:solidFill>
              </a:endParaRPr>
            </a:p>
          </p:txBody>
        </p:sp>
      </p:grpSp>
      <p:sp>
        <p:nvSpPr>
          <p:cNvPr id="107" name="矩形 16384"/>
          <p:cNvSpPr>
            <a:spLocks noChangeArrowheads="1"/>
          </p:cNvSpPr>
          <p:nvPr/>
        </p:nvSpPr>
        <p:spPr bwMode="auto">
          <a:xfrm>
            <a:off x="1524197" y="2598975"/>
            <a:ext cx="160187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大赛办工作</a:t>
            </a:r>
          </a:p>
        </p:txBody>
      </p:sp>
      <p:sp>
        <p:nvSpPr>
          <p:cNvPr id="112" name="矩形 36"/>
          <p:cNvSpPr>
            <a:spLocks noChangeArrowheads="1"/>
          </p:cNvSpPr>
          <p:nvPr/>
        </p:nvSpPr>
        <p:spPr bwMode="auto">
          <a:xfrm>
            <a:off x="3664755" y="2598975"/>
            <a:ext cx="176477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承办学校工作</a:t>
            </a:r>
          </a:p>
        </p:txBody>
      </p:sp>
      <p:sp>
        <p:nvSpPr>
          <p:cNvPr id="133" name="矩形 38"/>
          <p:cNvSpPr>
            <a:spLocks noChangeArrowheads="1"/>
          </p:cNvSpPr>
          <p:nvPr/>
        </p:nvSpPr>
        <p:spPr bwMode="auto">
          <a:xfrm>
            <a:off x="6152623" y="2603748"/>
            <a:ext cx="13525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注意事项</a:t>
            </a:r>
          </a:p>
        </p:txBody>
      </p:sp>
      <p:sp>
        <p:nvSpPr>
          <p:cNvPr id="2" name="矩形 1"/>
          <p:cNvSpPr/>
          <p:nvPr/>
        </p:nvSpPr>
        <p:spPr>
          <a:xfrm>
            <a:off x="374518" y="51470"/>
            <a:ext cx="244169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四、大赛需要完成的工作</a:t>
            </a:r>
            <a:endParaRPr lang="zh-CN" altLang="zh-CN"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大赛</a:t>
            </a:r>
            <a:r>
              <a:rPr lang="zh-CN" altLang="en-US" b="1" spc="300" dirty="0">
                <a:solidFill>
                  <a:schemeClr val="bg1"/>
                </a:solidFill>
                <a:latin typeface="微软雅黑" panose="020B0503020204020204" pitchFamily="34" charset="-122"/>
                <a:ea typeface="微软雅黑" panose="020B0503020204020204" pitchFamily="34" charset="-122"/>
              </a:rPr>
              <a:t>办工作</a:t>
            </a:r>
          </a:p>
        </p:txBody>
      </p:sp>
      <p:sp>
        <p:nvSpPr>
          <p:cNvPr id="3" name="矩形 2"/>
          <p:cNvSpPr/>
          <p:nvPr/>
        </p:nvSpPr>
        <p:spPr>
          <a:xfrm>
            <a:off x="571472" y="1428742"/>
            <a:ext cx="8136904" cy="417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smtClean="0"/>
              <a:t>审查并指导</a:t>
            </a:r>
            <a:r>
              <a:rPr lang="en-US" sz="1600" dirty="0" smtClean="0"/>
              <a:t>18</a:t>
            </a:r>
            <a:r>
              <a:rPr lang="zh-CN" altLang="en-US" sz="1600" dirty="0" smtClean="0"/>
              <a:t>所学校完成赛场设施设备等环境建设；指导各学校精心备赛。</a:t>
            </a:r>
            <a:endParaRPr lang="zh-CN" altLang="zh-CN" sz="1600" dirty="0">
              <a:latin typeface="微软雅黑" panose="020B0503020204020204" pitchFamily="34" charset="-122"/>
              <a:ea typeface="微软雅黑" panose="020B0503020204020204" pitchFamily="34" charset="-122"/>
            </a:endParaRPr>
          </a:p>
        </p:txBody>
      </p:sp>
      <p:sp>
        <p:nvSpPr>
          <p:cNvPr id="4" name="剪去单角的矩形 3"/>
          <p:cNvSpPr/>
          <p:nvPr/>
        </p:nvSpPr>
        <p:spPr>
          <a:xfrm>
            <a:off x="539552" y="987574"/>
            <a:ext cx="3600400" cy="432048"/>
          </a:xfrm>
          <a:prstGeom prst="snip1Rect">
            <a:avLst>
              <a:gd name="adj" fmla="val 50000"/>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83568" y="980498"/>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876" y="932313"/>
            <a:ext cx="356188" cy="461665"/>
          </a:xfrm>
          <a:prstGeom prst="rect">
            <a:avLst/>
          </a:prstGeom>
          <a:noFill/>
        </p:spPr>
        <p:txBody>
          <a:bodyPr wrap="none" rtlCol="0">
            <a:spAutoFit/>
          </a:bodyPr>
          <a:lstStyle/>
          <a:p>
            <a:r>
              <a:rPr lang="en-US" altLang="zh-CN" sz="2400" b="1" dirty="0">
                <a:solidFill>
                  <a:srgbClr val="00679F"/>
                </a:solidFill>
              </a:rPr>
              <a:t>1</a:t>
            </a:r>
            <a:endParaRPr lang="zh-CN" altLang="en-US" sz="2400" b="1" dirty="0">
              <a:solidFill>
                <a:srgbClr val="00679F"/>
              </a:solidFill>
            </a:endParaRPr>
          </a:p>
        </p:txBody>
      </p:sp>
      <p:sp>
        <p:nvSpPr>
          <p:cNvPr id="14" name="矩形 13"/>
          <p:cNvSpPr/>
          <p:nvPr/>
        </p:nvSpPr>
        <p:spPr>
          <a:xfrm>
            <a:off x="1331640" y="964933"/>
            <a:ext cx="2031325" cy="451406"/>
          </a:xfrm>
          <a:prstGeom prst="rect">
            <a:avLst/>
          </a:prstGeom>
        </p:spPr>
        <p:txBody>
          <a:bodyPr wrap="none">
            <a:spAutoFit/>
          </a:bodyPr>
          <a:lstStyle/>
          <a:p>
            <a:pPr>
              <a:lnSpc>
                <a:spcPts val="2800"/>
              </a:lnSpc>
              <a:spcAft>
                <a:spcPts val="0"/>
              </a:spcAft>
            </a:pPr>
            <a:r>
              <a:rPr lang="zh-CN" altLang="zh-CN"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开</a:t>
            </a: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赛</a:t>
            </a:r>
            <a:r>
              <a:rPr lang="zh-CN" altLang="zh-CN"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式</a:t>
            </a:r>
            <a:r>
              <a:rPr lang="zh-CN" altLang="zh-CN"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筹备及实施</a:t>
            </a:r>
            <a:endParaRPr lang="zh-CN" altLang="zh-CN" sz="1100" kern="100"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11617" y="2247612"/>
            <a:ext cx="8136904"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11617" y="2883568"/>
            <a:ext cx="8136904" cy="787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smtClean="0"/>
              <a:t>拟于</a:t>
            </a:r>
            <a:r>
              <a:rPr lang="en-US" sz="1600" dirty="0" smtClean="0"/>
              <a:t>8</a:t>
            </a:r>
            <a:r>
              <a:rPr lang="zh-CN" altLang="en-US" sz="1600" dirty="0" smtClean="0"/>
              <a:t>月</a:t>
            </a:r>
            <a:r>
              <a:rPr lang="en-US" sz="1600" dirty="0" smtClean="0"/>
              <a:t>25</a:t>
            </a:r>
            <a:r>
              <a:rPr lang="zh-CN" altLang="en-US" sz="1600" dirty="0" smtClean="0"/>
              <a:t>日前，将</a:t>
            </a:r>
            <a:r>
              <a:rPr lang="en-US" sz="1600" dirty="0" smtClean="0"/>
              <a:t>46</a:t>
            </a:r>
            <a:r>
              <a:rPr lang="zh-CN" altLang="en-US" sz="1600" dirty="0" smtClean="0"/>
              <a:t>个赛项规程及相关样题题库完成，并与承办校确认比赛环境及技术支持等相关事宜，征求意见，无异议后在沈阳职业院校技能大赛网上发布。</a:t>
            </a:r>
            <a:endParaRPr lang="zh-CN" altLang="zh-CN" sz="1600" dirty="0">
              <a:latin typeface="微软雅黑" panose="020B0503020204020204" pitchFamily="34" charset="-122"/>
              <a:ea typeface="微软雅黑" panose="020B0503020204020204" pitchFamily="34" charset="-122"/>
            </a:endParaRPr>
          </a:p>
        </p:txBody>
      </p:sp>
      <p:sp>
        <p:nvSpPr>
          <p:cNvPr id="18" name="剪去单角的矩形 17"/>
          <p:cNvSpPr/>
          <p:nvPr/>
        </p:nvSpPr>
        <p:spPr>
          <a:xfrm>
            <a:off x="539551" y="2456561"/>
            <a:ext cx="3904661" cy="432048"/>
          </a:xfrm>
          <a:prstGeom prst="snip1Rect">
            <a:avLst>
              <a:gd name="adj" fmla="val 50000"/>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83568" y="2449485"/>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23876" y="2401300"/>
            <a:ext cx="356188" cy="461665"/>
          </a:xfrm>
          <a:prstGeom prst="rect">
            <a:avLst/>
          </a:prstGeom>
          <a:noFill/>
        </p:spPr>
        <p:txBody>
          <a:bodyPr wrap="none" rtlCol="0">
            <a:spAutoFit/>
          </a:bodyPr>
          <a:lstStyle/>
          <a:p>
            <a:r>
              <a:rPr lang="en-US" altLang="zh-CN" sz="2400" b="1" dirty="0" smtClean="0">
                <a:solidFill>
                  <a:srgbClr val="901C83"/>
                </a:solidFill>
              </a:rPr>
              <a:t>2</a:t>
            </a:r>
            <a:endParaRPr lang="zh-CN" altLang="en-US" sz="2400" b="1" dirty="0">
              <a:solidFill>
                <a:srgbClr val="901C83"/>
              </a:solidFill>
            </a:endParaRPr>
          </a:p>
        </p:txBody>
      </p:sp>
      <p:sp>
        <p:nvSpPr>
          <p:cNvPr id="21" name="矩形 20"/>
          <p:cNvSpPr/>
          <p:nvPr/>
        </p:nvSpPr>
        <p:spPr>
          <a:xfrm>
            <a:off x="1331640" y="2433920"/>
            <a:ext cx="2954655" cy="416589"/>
          </a:xfrm>
          <a:prstGeom prst="rect">
            <a:avLst/>
          </a:prstGeom>
        </p:spPr>
        <p:txBody>
          <a:bodyPr wrap="none">
            <a:spAutoFit/>
          </a:bodyPr>
          <a:lstStyle/>
          <a:p>
            <a:pPr>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撰写赛项规程及样题、题库</a:t>
            </a:r>
          </a:p>
        </p:txBody>
      </p:sp>
      <p:cxnSp>
        <p:nvCxnSpPr>
          <p:cNvPr id="22" name="直接连接符 21"/>
          <p:cNvCxnSpPr/>
          <p:nvPr/>
        </p:nvCxnSpPr>
        <p:spPr>
          <a:xfrm>
            <a:off x="511617" y="4244681"/>
            <a:ext cx="8136904"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500034" y="0"/>
            <a:ext cx="433442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大赛</a:t>
            </a:r>
            <a:r>
              <a:rPr lang="zh-CN" altLang="en-US" b="1" spc="300" dirty="0">
                <a:solidFill>
                  <a:schemeClr val="bg1"/>
                </a:solidFill>
                <a:latin typeface="微软雅黑" panose="020B0503020204020204" pitchFamily="34" charset="-122"/>
                <a:ea typeface="微软雅黑" panose="020B0503020204020204" pitchFamily="34" charset="-122"/>
              </a:rPr>
              <a:t>办工作</a:t>
            </a:r>
          </a:p>
        </p:txBody>
      </p:sp>
      <p:sp>
        <p:nvSpPr>
          <p:cNvPr id="5" name="矩形 4"/>
          <p:cNvSpPr/>
          <p:nvPr/>
        </p:nvSpPr>
        <p:spPr>
          <a:xfrm>
            <a:off x="511617" y="1131590"/>
            <a:ext cx="813690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大赛实施网上报名，时间为</a:t>
            </a:r>
            <a:r>
              <a:rPr lang="en-US" altLang="zh-CN" sz="1600" dirty="0">
                <a:latin typeface="微软雅黑" panose="020B0503020204020204" pitchFamily="34" charset="-122"/>
                <a:ea typeface="微软雅黑" panose="020B0503020204020204" pitchFamily="34" charset="-122"/>
              </a:rPr>
              <a:t>9</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日至</a:t>
            </a:r>
            <a:r>
              <a:rPr lang="en-US" altLang="zh-CN" sz="1600" dirty="0">
                <a:latin typeface="微软雅黑" panose="020B0503020204020204" pitchFamily="34" charset="-122"/>
                <a:ea typeface="微软雅黑" panose="020B0503020204020204" pitchFamily="34" charset="-122"/>
              </a:rPr>
              <a:t>9</a:t>
            </a:r>
            <a:r>
              <a:rPr lang="zh-CN" altLang="en-US" sz="1600" dirty="0" smtClean="0">
                <a:latin typeface="微软雅黑" panose="020B0503020204020204" pitchFamily="34" charset="-122"/>
                <a:ea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rPr>
              <a:t>8</a:t>
            </a:r>
            <a:r>
              <a:rPr lang="zh-CN" altLang="en-US" sz="1600" dirty="0" smtClean="0">
                <a:latin typeface="微软雅黑" panose="020B0503020204020204" pitchFamily="34" charset="-122"/>
                <a:ea typeface="微软雅黑" panose="020B0503020204020204" pitchFamily="34" charset="-122"/>
              </a:rPr>
              <a:t>日</a:t>
            </a:r>
            <a:r>
              <a:rPr lang="zh-CN" altLang="en-US" sz="1600" dirty="0">
                <a:latin typeface="微软雅黑" panose="020B0503020204020204" pitchFamily="34" charset="-122"/>
                <a:ea typeface="微软雅黑" panose="020B0503020204020204" pitchFamily="34" charset="-122"/>
              </a:rPr>
              <a:t>，大赛办提供报名流程及报名注意事项，报名截止后，大赛办将关闭报名系统，统计报名信息，并作出相应的数据分析。</a:t>
            </a:r>
            <a:endParaRPr lang="zh-CN" altLang="zh-CN" sz="1600" dirty="0">
              <a:latin typeface="微软雅黑" panose="020B0503020204020204" pitchFamily="34" charset="-122"/>
              <a:ea typeface="微软雅黑" panose="020B0503020204020204" pitchFamily="34" charset="-122"/>
            </a:endParaRPr>
          </a:p>
        </p:txBody>
      </p:sp>
      <p:sp>
        <p:nvSpPr>
          <p:cNvPr id="6" name="剪去单角的矩形 5"/>
          <p:cNvSpPr/>
          <p:nvPr/>
        </p:nvSpPr>
        <p:spPr>
          <a:xfrm>
            <a:off x="539552" y="704583"/>
            <a:ext cx="3600400" cy="432048"/>
          </a:xfrm>
          <a:prstGeom prst="snip1Rect">
            <a:avLst>
              <a:gd name="adj" fmla="val 50000"/>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3568" y="697507"/>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3876" y="649322"/>
            <a:ext cx="356188" cy="461665"/>
          </a:xfrm>
          <a:prstGeom prst="rect">
            <a:avLst/>
          </a:prstGeom>
          <a:noFill/>
        </p:spPr>
        <p:txBody>
          <a:bodyPr wrap="none" rtlCol="0">
            <a:spAutoFit/>
          </a:bodyPr>
          <a:lstStyle/>
          <a:p>
            <a:r>
              <a:rPr lang="en-US" altLang="zh-CN" sz="2400" b="1" dirty="0" smtClean="0">
                <a:solidFill>
                  <a:srgbClr val="00679F"/>
                </a:solidFill>
              </a:rPr>
              <a:t>3</a:t>
            </a:r>
            <a:endParaRPr lang="zh-CN" altLang="en-US" sz="2400" b="1" dirty="0">
              <a:solidFill>
                <a:srgbClr val="00679F"/>
              </a:solidFill>
            </a:endParaRPr>
          </a:p>
        </p:txBody>
      </p:sp>
      <p:sp>
        <p:nvSpPr>
          <p:cNvPr id="9" name="矩形 8"/>
          <p:cNvSpPr/>
          <p:nvPr/>
        </p:nvSpPr>
        <p:spPr>
          <a:xfrm>
            <a:off x="1331640" y="681942"/>
            <a:ext cx="1107996" cy="416589"/>
          </a:xfrm>
          <a:prstGeom prst="rect">
            <a:avLst/>
          </a:prstGeom>
        </p:spPr>
        <p:txBody>
          <a:bodyPr wrap="none">
            <a:spAutoFit/>
          </a:bodyPr>
          <a:lstStyle/>
          <a:p>
            <a:pPr>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报名统计</a:t>
            </a:r>
          </a:p>
        </p:txBody>
      </p:sp>
      <p:cxnSp>
        <p:nvCxnSpPr>
          <p:cNvPr id="10" name="直接连接符 9"/>
          <p:cNvCxnSpPr/>
          <p:nvPr/>
        </p:nvCxnSpPr>
        <p:spPr>
          <a:xfrm>
            <a:off x="511617" y="1964621"/>
            <a:ext cx="8136904"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1617" y="2600577"/>
            <a:ext cx="8136904" cy="787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zh-CN" sz="1600" dirty="0">
                <a:latin typeface="微软雅黑" panose="020B0503020204020204" pitchFamily="34" charset="-122"/>
                <a:ea typeface="微软雅黑" panose="020B0503020204020204" pitchFamily="34" charset="-122"/>
              </a:rPr>
              <a:t>大赛指南内容包括：大赛简介、赛程安排、承办学校信息、参赛人员情况、大赛制度文件、承办院校风采等。</a:t>
            </a:r>
          </a:p>
        </p:txBody>
      </p:sp>
      <p:sp>
        <p:nvSpPr>
          <p:cNvPr id="12" name="剪去单角的矩形 11"/>
          <p:cNvSpPr/>
          <p:nvPr/>
        </p:nvSpPr>
        <p:spPr>
          <a:xfrm>
            <a:off x="539551" y="2173570"/>
            <a:ext cx="3600401" cy="432048"/>
          </a:xfrm>
          <a:prstGeom prst="snip1Rect">
            <a:avLst>
              <a:gd name="adj" fmla="val 50000"/>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3568" y="2166494"/>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23876" y="2118309"/>
            <a:ext cx="356188" cy="461665"/>
          </a:xfrm>
          <a:prstGeom prst="rect">
            <a:avLst/>
          </a:prstGeom>
          <a:noFill/>
        </p:spPr>
        <p:txBody>
          <a:bodyPr wrap="none" rtlCol="0">
            <a:spAutoFit/>
          </a:bodyPr>
          <a:lstStyle/>
          <a:p>
            <a:r>
              <a:rPr lang="en-US" altLang="zh-CN" sz="2400" b="1" dirty="0" smtClean="0">
                <a:solidFill>
                  <a:srgbClr val="901C83"/>
                </a:solidFill>
              </a:rPr>
              <a:t>4</a:t>
            </a:r>
            <a:endParaRPr lang="zh-CN" altLang="en-US" sz="2400" b="1" dirty="0">
              <a:solidFill>
                <a:srgbClr val="901C83"/>
              </a:solidFill>
            </a:endParaRPr>
          </a:p>
        </p:txBody>
      </p:sp>
      <p:sp>
        <p:nvSpPr>
          <p:cNvPr id="16" name="矩形 15"/>
          <p:cNvSpPr/>
          <p:nvPr/>
        </p:nvSpPr>
        <p:spPr>
          <a:xfrm>
            <a:off x="1331640" y="2150929"/>
            <a:ext cx="1569660" cy="416589"/>
          </a:xfrm>
          <a:prstGeom prst="rect">
            <a:avLst/>
          </a:prstGeom>
        </p:spPr>
        <p:txBody>
          <a:bodyPr wrap="none">
            <a:spAutoFit/>
          </a:bodyPr>
          <a:lstStyle/>
          <a:p>
            <a:pPr>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大赛指南编写</a:t>
            </a:r>
          </a:p>
        </p:txBody>
      </p:sp>
      <p:cxnSp>
        <p:nvCxnSpPr>
          <p:cNvPr id="17" name="直接连接符 16"/>
          <p:cNvCxnSpPr/>
          <p:nvPr/>
        </p:nvCxnSpPr>
        <p:spPr>
          <a:xfrm>
            <a:off x="511617" y="3388100"/>
            <a:ext cx="8136904"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11617" y="4019014"/>
            <a:ext cx="8136904" cy="822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建立</a:t>
            </a:r>
            <a:r>
              <a:rPr lang="en-US" altLang="zh-CN" sz="1600" dirty="0" smtClean="0">
                <a:latin typeface="微软雅黑" panose="020B0503020204020204" pitchFamily="34" charset="-122"/>
                <a:ea typeface="微软雅黑" panose="020B0503020204020204" pitchFamily="34" charset="-122"/>
              </a:rPr>
              <a:t>46</a:t>
            </a:r>
            <a:r>
              <a:rPr lang="zh-CN" altLang="en-US" sz="1600" dirty="0" smtClean="0">
                <a:latin typeface="微软雅黑" panose="020B0503020204020204" pitchFamily="34" charset="-122"/>
                <a:ea typeface="微软雅黑" panose="020B0503020204020204" pitchFamily="34" charset="-122"/>
              </a:rPr>
              <a:t>个赛</a:t>
            </a:r>
            <a:r>
              <a:rPr lang="zh-CN" altLang="en-US" sz="1600" dirty="0">
                <a:latin typeface="微软雅黑" panose="020B0503020204020204" pitchFamily="34" charset="-122"/>
                <a:ea typeface="微软雅黑" panose="020B0503020204020204" pitchFamily="34" charset="-122"/>
              </a:rPr>
              <a:t>项专家资源库</a:t>
            </a:r>
            <a:r>
              <a:rPr lang="zh-CN" altLang="en-US" sz="1600" dirty="0" smtClean="0">
                <a:latin typeface="微软雅黑" panose="020B0503020204020204" pitchFamily="34" charset="-122"/>
                <a:ea typeface="微软雅黑" panose="020B0503020204020204" pitchFamily="34" charset="-122"/>
              </a:rPr>
              <a:t>，专家</a:t>
            </a:r>
            <a:r>
              <a:rPr lang="zh-CN" altLang="en-US" sz="1600" dirty="0">
                <a:latin typeface="微软雅黑" panose="020B0503020204020204" pitchFamily="34" charset="-122"/>
                <a:ea typeface="微软雅黑" panose="020B0503020204020204" pitchFamily="34" charset="-122"/>
              </a:rPr>
              <a:t>组成：行业专家大师、中、高职专家教师、企业专家、人社、工会、团市委专家等。</a:t>
            </a:r>
            <a:endParaRPr lang="zh-CN" altLang="zh-CN" sz="1600" dirty="0">
              <a:latin typeface="微软雅黑" panose="020B0503020204020204" pitchFamily="34" charset="-122"/>
              <a:ea typeface="微软雅黑" panose="020B0503020204020204" pitchFamily="34" charset="-122"/>
            </a:endParaRPr>
          </a:p>
        </p:txBody>
      </p:sp>
      <p:sp>
        <p:nvSpPr>
          <p:cNvPr id="19" name="剪去单角的矩形 18"/>
          <p:cNvSpPr/>
          <p:nvPr/>
        </p:nvSpPr>
        <p:spPr>
          <a:xfrm>
            <a:off x="539551" y="3592007"/>
            <a:ext cx="3600401" cy="432048"/>
          </a:xfrm>
          <a:prstGeom prst="snip1Rect">
            <a:avLst>
              <a:gd name="adj" fmla="val 50000"/>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3568" y="3584931"/>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23876" y="3536746"/>
            <a:ext cx="356188" cy="461665"/>
          </a:xfrm>
          <a:prstGeom prst="rect">
            <a:avLst/>
          </a:prstGeom>
          <a:noFill/>
        </p:spPr>
        <p:txBody>
          <a:bodyPr wrap="none" rtlCol="0">
            <a:spAutoFit/>
          </a:bodyPr>
          <a:lstStyle/>
          <a:p>
            <a:r>
              <a:rPr lang="en-US" altLang="zh-CN" sz="2400" b="1" dirty="0" smtClean="0">
                <a:solidFill>
                  <a:srgbClr val="EC9A12"/>
                </a:solidFill>
              </a:rPr>
              <a:t>5</a:t>
            </a:r>
            <a:endParaRPr lang="zh-CN" altLang="en-US" sz="2400" b="1" dirty="0">
              <a:solidFill>
                <a:srgbClr val="EC9A12"/>
              </a:solidFill>
            </a:endParaRPr>
          </a:p>
        </p:txBody>
      </p:sp>
      <p:sp>
        <p:nvSpPr>
          <p:cNvPr id="22" name="矩形 21"/>
          <p:cNvSpPr/>
          <p:nvPr/>
        </p:nvSpPr>
        <p:spPr>
          <a:xfrm>
            <a:off x="1331640" y="3569366"/>
            <a:ext cx="1338828" cy="416589"/>
          </a:xfrm>
          <a:prstGeom prst="rect">
            <a:avLst/>
          </a:prstGeom>
        </p:spPr>
        <p:txBody>
          <a:bodyPr wrap="none">
            <a:spAutoFit/>
          </a:bodyPr>
          <a:lstStyle/>
          <a:p>
            <a:pPr>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专家库建立</a:t>
            </a:r>
          </a:p>
        </p:txBody>
      </p:sp>
      <p:sp>
        <p:nvSpPr>
          <p:cNvPr id="23" name="TextBox 19"/>
          <p:cNvSpPr txBox="1">
            <a:spLocks noChangeArrowheads="1"/>
          </p:cNvSpPr>
          <p:nvPr/>
        </p:nvSpPr>
        <p:spPr bwMode="auto">
          <a:xfrm>
            <a:off x="285720" y="0"/>
            <a:ext cx="70403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smtClean="0">
                <a:solidFill>
                  <a:srgbClr val="F8B62D"/>
                </a:solidFill>
              </a:rPr>
              <a:t> </a:t>
            </a:r>
            <a:r>
              <a:rPr lang="en-US" altLang="zh-CN" sz="2000" b="1" i="1" dirty="0" smtClean="0">
                <a:solidFill>
                  <a:srgbClr val="F8B62D"/>
                </a:solidFill>
              </a:rPr>
              <a:t>  </a:t>
            </a:r>
            <a:r>
              <a:rPr lang="en-US" altLang="zh-CN" sz="2000" b="1" dirty="0" smtClean="0">
                <a:solidFill>
                  <a:srgbClr val="F8B62D"/>
                </a:solidFill>
              </a:rPr>
              <a:t>      </a:t>
            </a:r>
            <a:endParaRPr lang="zh-CN" altLang="en-US" sz="2000" b="1" dirty="0">
              <a:solidFill>
                <a:srgbClr val="F8B62D"/>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大赛</a:t>
            </a:r>
            <a:r>
              <a:rPr lang="zh-CN" altLang="en-US" b="1" spc="300" dirty="0">
                <a:solidFill>
                  <a:schemeClr val="bg1"/>
                </a:solidFill>
                <a:latin typeface="微软雅黑" panose="020B0503020204020204" pitchFamily="34" charset="-122"/>
                <a:ea typeface="微软雅黑" panose="020B0503020204020204" pitchFamily="34" charset="-122"/>
              </a:rPr>
              <a:t>办工作</a:t>
            </a:r>
          </a:p>
        </p:txBody>
      </p:sp>
      <p:sp>
        <p:nvSpPr>
          <p:cNvPr id="5" name="矩形 4"/>
          <p:cNvSpPr/>
          <p:nvPr/>
        </p:nvSpPr>
        <p:spPr>
          <a:xfrm>
            <a:off x="511617" y="1131590"/>
            <a:ext cx="8136904" cy="787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大赛工作证件、宣传海报、易拉宝都由大赛办统一提供给承办学校，实施统一化、标准化、规范化办赛。</a:t>
            </a:r>
            <a:endParaRPr lang="zh-CN" altLang="zh-CN" sz="1600" dirty="0">
              <a:latin typeface="微软雅黑" panose="020B0503020204020204" pitchFamily="34" charset="-122"/>
              <a:ea typeface="微软雅黑" panose="020B0503020204020204" pitchFamily="34" charset="-122"/>
            </a:endParaRPr>
          </a:p>
        </p:txBody>
      </p:sp>
      <p:sp>
        <p:nvSpPr>
          <p:cNvPr id="6" name="剪去单角的矩形 5"/>
          <p:cNvSpPr/>
          <p:nvPr/>
        </p:nvSpPr>
        <p:spPr>
          <a:xfrm>
            <a:off x="539552" y="704583"/>
            <a:ext cx="3600400" cy="432048"/>
          </a:xfrm>
          <a:prstGeom prst="snip1Rect">
            <a:avLst>
              <a:gd name="adj" fmla="val 50000"/>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3568" y="697507"/>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3876" y="649322"/>
            <a:ext cx="356188" cy="461665"/>
          </a:xfrm>
          <a:prstGeom prst="rect">
            <a:avLst/>
          </a:prstGeom>
          <a:noFill/>
        </p:spPr>
        <p:txBody>
          <a:bodyPr wrap="none" rtlCol="0">
            <a:spAutoFit/>
          </a:bodyPr>
          <a:lstStyle/>
          <a:p>
            <a:r>
              <a:rPr lang="en-US" altLang="zh-CN" sz="2400" b="1" dirty="0" smtClean="0">
                <a:solidFill>
                  <a:srgbClr val="00679F"/>
                </a:solidFill>
              </a:rPr>
              <a:t>6</a:t>
            </a:r>
            <a:endParaRPr lang="zh-CN" altLang="en-US" sz="2400" b="1" dirty="0">
              <a:solidFill>
                <a:srgbClr val="00679F"/>
              </a:solidFill>
            </a:endParaRPr>
          </a:p>
        </p:txBody>
      </p:sp>
      <p:sp>
        <p:nvSpPr>
          <p:cNvPr id="9" name="矩形 8"/>
          <p:cNvSpPr/>
          <p:nvPr/>
        </p:nvSpPr>
        <p:spPr>
          <a:xfrm>
            <a:off x="1331640" y="681942"/>
            <a:ext cx="1338828" cy="416589"/>
          </a:xfrm>
          <a:prstGeom prst="rect">
            <a:avLst/>
          </a:prstGeom>
        </p:spPr>
        <p:txBody>
          <a:bodyPr wrap="none">
            <a:spAutoFit/>
          </a:bodyPr>
          <a:lstStyle/>
          <a:p>
            <a:pPr>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宣传品印刷</a:t>
            </a:r>
          </a:p>
        </p:txBody>
      </p:sp>
      <p:cxnSp>
        <p:nvCxnSpPr>
          <p:cNvPr id="10" name="直接连接符 9"/>
          <p:cNvCxnSpPr/>
          <p:nvPr/>
        </p:nvCxnSpPr>
        <p:spPr>
          <a:xfrm>
            <a:off x="511617" y="1964621"/>
            <a:ext cx="8136904"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1617" y="2600577"/>
            <a:ext cx="8136904" cy="787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大赛办将在每个赛事后</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个工作日内，收集整理比赛相关音像文字等相关资料，作为对承办学校办赛的考核依据。</a:t>
            </a:r>
            <a:endParaRPr lang="zh-CN" altLang="zh-CN" sz="1600" dirty="0">
              <a:latin typeface="微软雅黑" panose="020B0503020204020204" pitchFamily="34" charset="-122"/>
              <a:ea typeface="微软雅黑" panose="020B0503020204020204" pitchFamily="34" charset="-122"/>
            </a:endParaRPr>
          </a:p>
        </p:txBody>
      </p:sp>
      <p:sp>
        <p:nvSpPr>
          <p:cNvPr id="12" name="剪去单角的矩形 11"/>
          <p:cNvSpPr/>
          <p:nvPr/>
        </p:nvSpPr>
        <p:spPr>
          <a:xfrm>
            <a:off x="539551" y="2173570"/>
            <a:ext cx="3600401" cy="432048"/>
          </a:xfrm>
          <a:prstGeom prst="snip1Rect">
            <a:avLst>
              <a:gd name="adj" fmla="val 50000"/>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3568" y="2166494"/>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23876" y="2118309"/>
            <a:ext cx="356188" cy="461665"/>
          </a:xfrm>
          <a:prstGeom prst="rect">
            <a:avLst/>
          </a:prstGeom>
          <a:noFill/>
        </p:spPr>
        <p:txBody>
          <a:bodyPr wrap="none" rtlCol="0">
            <a:spAutoFit/>
          </a:bodyPr>
          <a:lstStyle/>
          <a:p>
            <a:r>
              <a:rPr lang="en-US" altLang="zh-CN" sz="2400" b="1" dirty="0" smtClean="0">
                <a:solidFill>
                  <a:srgbClr val="901C83"/>
                </a:solidFill>
              </a:rPr>
              <a:t>7</a:t>
            </a:r>
            <a:endParaRPr lang="zh-CN" altLang="en-US" sz="2400" b="1" dirty="0">
              <a:solidFill>
                <a:srgbClr val="901C83"/>
              </a:solidFill>
            </a:endParaRPr>
          </a:p>
        </p:txBody>
      </p:sp>
      <p:sp>
        <p:nvSpPr>
          <p:cNvPr id="16" name="矩形 15"/>
          <p:cNvSpPr/>
          <p:nvPr/>
        </p:nvSpPr>
        <p:spPr>
          <a:xfrm>
            <a:off x="1331640" y="2150929"/>
            <a:ext cx="2031325" cy="416589"/>
          </a:xfrm>
          <a:prstGeom prst="rect">
            <a:avLst/>
          </a:prstGeom>
        </p:spPr>
        <p:txBody>
          <a:bodyPr wrap="none">
            <a:spAutoFit/>
          </a:bodyPr>
          <a:lstStyle/>
          <a:p>
            <a:pPr>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收集整理赛事信息</a:t>
            </a:r>
          </a:p>
        </p:txBody>
      </p:sp>
      <p:cxnSp>
        <p:nvCxnSpPr>
          <p:cNvPr id="17" name="直接连接符 16"/>
          <p:cNvCxnSpPr/>
          <p:nvPr/>
        </p:nvCxnSpPr>
        <p:spPr>
          <a:xfrm>
            <a:off x="511617" y="3388100"/>
            <a:ext cx="8136904"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11617" y="4019014"/>
            <a:ext cx="8136904" cy="822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大赛办将针对比赛各环节作出数据分析，并将分析结果及比赛资源转化为学习包供学校教学使用，同时作为选手训练的资源库，积极备赛，参与上一级别比赛。</a:t>
            </a:r>
            <a:endParaRPr lang="zh-CN" altLang="zh-CN" sz="1600" dirty="0">
              <a:latin typeface="微软雅黑" panose="020B0503020204020204" pitchFamily="34" charset="-122"/>
              <a:ea typeface="微软雅黑" panose="020B0503020204020204" pitchFamily="34" charset="-122"/>
            </a:endParaRPr>
          </a:p>
        </p:txBody>
      </p:sp>
      <p:sp>
        <p:nvSpPr>
          <p:cNvPr id="19" name="剪去单角的矩形 18"/>
          <p:cNvSpPr/>
          <p:nvPr/>
        </p:nvSpPr>
        <p:spPr>
          <a:xfrm>
            <a:off x="539551" y="3592007"/>
            <a:ext cx="3600401" cy="432048"/>
          </a:xfrm>
          <a:prstGeom prst="snip1Rect">
            <a:avLst>
              <a:gd name="adj" fmla="val 50000"/>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3568" y="3584931"/>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23876" y="3536746"/>
            <a:ext cx="356188" cy="461665"/>
          </a:xfrm>
          <a:prstGeom prst="rect">
            <a:avLst/>
          </a:prstGeom>
          <a:noFill/>
        </p:spPr>
        <p:txBody>
          <a:bodyPr wrap="none" rtlCol="0">
            <a:spAutoFit/>
          </a:bodyPr>
          <a:lstStyle/>
          <a:p>
            <a:r>
              <a:rPr lang="en-US" altLang="zh-CN" sz="2400" b="1" dirty="0" smtClean="0">
                <a:solidFill>
                  <a:srgbClr val="EC9A12"/>
                </a:solidFill>
              </a:rPr>
              <a:t>8</a:t>
            </a:r>
            <a:endParaRPr lang="zh-CN" altLang="en-US" sz="2400" b="1" dirty="0">
              <a:solidFill>
                <a:srgbClr val="EC9A12"/>
              </a:solidFill>
            </a:endParaRPr>
          </a:p>
        </p:txBody>
      </p:sp>
      <p:sp>
        <p:nvSpPr>
          <p:cNvPr id="22" name="矩形 21"/>
          <p:cNvSpPr/>
          <p:nvPr/>
        </p:nvSpPr>
        <p:spPr>
          <a:xfrm>
            <a:off x="1331640" y="3569366"/>
            <a:ext cx="2492990" cy="451406"/>
          </a:xfrm>
          <a:prstGeom prst="rect">
            <a:avLst/>
          </a:prstGeom>
        </p:spPr>
        <p:txBody>
          <a:bodyPr wrap="none">
            <a:spAutoFit/>
          </a:bodyPr>
          <a:lstStyle/>
          <a:p>
            <a:pPr>
              <a:lnSpc>
                <a:spcPts val="2800"/>
              </a:lnSpc>
              <a:spcAft>
                <a:spcPts val="0"/>
              </a:spcAft>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赛</a:t>
            </a: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后数据分析资源转化</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大赛</a:t>
            </a:r>
            <a:r>
              <a:rPr lang="zh-CN" altLang="en-US" b="1" spc="300" dirty="0">
                <a:solidFill>
                  <a:schemeClr val="bg1"/>
                </a:solidFill>
                <a:latin typeface="微软雅黑" panose="020B0503020204020204" pitchFamily="34" charset="-122"/>
                <a:ea typeface="微软雅黑" panose="020B0503020204020204" pitchFamily="34" charset="-122"/>
              </a:rPr>
              <a:t>办工作</a:t>
            </a:r>
          </a:p>
        </p:txBody>
      </p:sp>
      <p:sp>
        <p:nvSpPr>
          <p:cNvPr id="5" name="矩形 4"/>
          <p:cNvSpPr/>
          <p:nvPr/>
        </p:nvSpPr>
        <p:spPr>
          <a:xfrm>
            <a:off x="511617" y="1131590"/>
            <a:ext cx="8136904"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大赛办为每个赛场及参赛选手、工作人员办理大赛保险。</a:t>
            </a:r>
          </a:p>
        </p:txBody>
      </p:sp>
      <p:sp>
        <p:nvSpPr>
          <p:cNvPr id="6" name="剪去单角的矩形 5"/>
          <p:cNvSpPr/>
          <p:nvPr/>
        </p:nvSpPr>
        <p:spPr>
          <a:xfrm>
            <a:off x="539552" y="704583"/>
            <a:ext cx="3600400" cy="432048"/>
          </a:xfrm>
          <a:prstGeom prst="snip1Rect">
            <a:avLst>
              <a:gd name="adj" fmla="val 50000"/>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3568" y="697507"/>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3876" y="649322"/>
            <a:ext cx="352425" cy="457200"/>
          </a:xfrm>
          <a:prstGeom prst="rect">
            <a:avLst/>
          </a:prstGeom>
          <a:noFill/>
        </p:spPr>
        <p:txBody>
          <a:bodyPr wrap="none" rtlCol="0">
            <a:spAutoFit/>
          </a:bodyPr>
          <a:lstStyle/>
          <a:p>
            <a:r>
              <a:rPr lang="en-US" sz="2400" b="1" dirty="0" smtClean="0">
                <a:solidFill>
                  <a:srgbClr val="00679F"/>
                </a:solidFill>
              </a:rPr>
              <a:t>9</a:t>
            </a:r>
            <a:endParaRPr lang="en-US" sz="2400" b="1" dirty="0">
              <a:solidFill>
                <a:srgbClr val="00679F"/>
              </a:solidFill>
            </a:endParaRPr>
          </a:p>
        </p:txBody>
      </p:sp>
      <p:sp>
        <p:nvSpPr>
          <p:cNvPr id="9" name="矩形 8"/>
          <p:cNvSpPr/>
          <p:nvPr/>
        </p:nvSpPr>
        <p:spPr>
          <a:xfrm>
            <a:off x="1331640" y="681942"/>
            <a:ext cx="1097280" cy="447040"/>
          </a:xfrm>
          <a:prstGeom prst="rect">
            <a:avLst/>
          </a:prstGeom>
        </p:spPr>
        <p:txBody>
          <a:bodyPr wrap="none">
            <a:spAutoFit/>
          </a:bodyPr>
          <a:lstStyle/>
          <a:p>
            <a:pPr algn="l">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大赛保险</a:t>
            </a:r>
          </a:p>
        </p:txBody>
      </p:sp>
      <p:cxnSp>
        <p:nvCxnSpPr>
          <p:cNvPr id="10" name="直接连接符 9"/>
          <p:cNvCxnSpPr/>
          <p:nvPr/>
        </p:nvCxnSpPr>
        <p:spPr>
          <a:xfrm>
            <a:off x="511617" y="1964621"/>
            <a:ext cx="8136904"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11617" y="2600577"/>
            <a:ext cx="8136904" cy="822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sz="1600" dirty="0">
                <a:latin typeface="微软雅黑" panose="020B0503020204020204" pitchFamily="34" charset="-122"/>
                <a:ea typeface="微软雅黑" panose="020B0503020204020204" pitchFamily="34" charset="-122"/>
              </a:rPr>
              <a:t> 大赛办对所有赛场进行赛前、赛中、赛后的安全检查，监督指导学校安全办赛，确保赛事的安全、有序、高质量完成赛事。</a:t>
            </a:r>
          </a:p>
        </p:txBody>
      </p:sp>
      <p:sp>
        <p:nvSpPr>
          <p:cNvPr id="12" name="剪去单角的矩形 11"/>
          <p:cNvSpPr/>
          <p:nvPr/>
        </p:nvSpPr>
        <p:spPr>
          <a:xfrm>
            <a:off x="539551" y="2173570"/>
            <a:ext cx="3600401" cy="432048"/>
          </a:xfrm>
          <a:prstGeom prst="snip1Rect">
            <a:avLst>
              <a:gd name="adj" fmla="val 50000"/>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3568" y="2166494"/>
            <a:ext cx="452600" cy="3671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20066" y="2118944"/>
            <a:ext cx="521970" cy="457200"/>
          </a:xfrm>
          <a:prstGeom prst="rect">
            <a:avLst/>
          </a:prstGeom>
          <a:noFill/>
        </p:spPr>
        <p:txBody>
          <a:bodyPr wrap="none" rtlCol="0">
            <a:spAutoFit/>
          </a:bodyPr>
          <a:lstStyle/>
          <a:p>
            <a:r>
              <a:rPr lang="en-US" altLang="zh-CN" sz="2400" b="1" dirty="0">
                <a:solidFill>
                  <a:srgbClr val="901C83"/>
                </a:solidFill>
              </a:rPr>
              <a:t>10</a:t>
            </a:r>
          </a:p>
        </p:txBody>
      </p:sp>
      <p:sp>
        <p:nvSpPr>
          <p:cNvPr id="16" name="矩形 15"/>
          <p:cNvSpPr/>
          <p:nvPr/>
        </p:nvSpPr>
        <p:spPr>
          <a:xfrm>
            <a:off x="1331640" y="2150929"/>
            <a:ext cx="1554480" cy="447040"/>
          </a:xfrm>
          <a:prstGeom prst="rect">
            <a:avLst/>
          </a:prstGeom>
        </p:spPr>
        <p:txBody>
          <a:bodyPr wrap="none">
            <a:spAutoFit/>
          </a:bodyPr>
          <a:lstStyle/>
          <a:p>
            <a:pPr algn="l">
              <a:lnSpc>
                <a:spcPts val="2800"/>
              </a:lnSpc>
              <a:spcAft>
                <a:spcPts val="0"/>
              </a:spcAft>
            </a:pP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安全检查监督</a:t>
            </a:r>
          </a:p>
        </p:txBody>
      </p:sp>
      <p:cxnSp>
        <p:nvCxnSpPr>
          <p:cNvPr id="17" name="直接连接符 16"/>
          <p:cNvCxnSpPr/>
          <p:nvPr/>
        </p:nvCxnSpPr>
        <p:spPr>
          <a:xfrm>
            <a:off x="511617" y="3388100"/>
            <a:ext cx="8136904"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331640" y="3569366"/>
            <a:ext cx="2492990" cy="451406"/>
          </a:xfrm>
          <a:prstGeom prst="rect">
            <a:avLst/>
          </a:prstGeom>
        </p:spPr>
        <p:txBody>
          <a:bodyPr wrap="none">
            <a:spAutoFit/>
          </a:bodyPr>
          <a:lstStyle/>
          <a:p>
            <a:pPr>
              <a:lnSpc>
                <a:spcPts val="2800"/>
              </a:lnSpc>
              <a:spcAft>
                <a:spcPts val="0"/>
              </a:spcAft>
            </a:pPr>
            <a:r>
              <a:rPr lang="zh-CN" altLang="en-US" b="1" kern="100" dirty="0" smtClean="0">
                <a:solidFill>
                  <a:schemeClr val="bg1"/>
                </a:solidFill>
                <a:latin typeface="微软雅黑" panose="020B0503020204020204" pitchFamily="34" charset="-122"/>
                <a:ea typeface="微软雅黑" panose="020B0503020204020204" pitchFamily="34" charset="-122"/>
                <a:cs typeface="仿宋" panose="02010609060101010101" pitchFamily="49" charset="-122"/>
              </a:rPr>
              <a:t>赛</a:t>
            </a:r>
            <a:r>
              <a:rPr lang="zh-CN" altLang="en-US"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后数据分析资源转化</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400" b="1" spc="300" dirty="0" smtClean="0">
                <a:solidFill>
                  <a:schemeClr val="bg1"/>
                </a:solidFill>
                <a:latin typeface="微软雅黑" panose="020B0503020204020204" pitchFamily="34" charset="-122"/>
                <a:ea typeface="微软雅黑" panose="020B0503020204020204" pitchFamily="34" charset="-122"/>
              </a:rPr>
              <a:t> </a:t>
            </a:r>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23" name="矩形 22"/>
          <p:cNvSpPr/>
          <p:nvPr/>
        </p:nvSpPr>
        <p:spPr>
          <a:xfrm>
            <a:off x="0" y="475829"/>
            <a:ext cx="9144000" cy="1044531"/>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solidFill>
            </a:endParaRPr>
          </a:p>
        </p:txBody>
      </p:sp>
      <p:grpSp>
        <p:nvGrpSpPr>
          <p:cNvPr id="24" name="组合 23"/>
          <p:cNvGrpSpPr/>
          <p:nvPr/>
        </p:nvGrpSpPr>
        <p:grpSpPr>
          <a:xfrm>
            <a:off x="5580112" y="475829"/>
            <a:ext cx="3225168" cy="1298465"/>
            <a:chOff x="179512" y="0"/>
            <a:chExt cx="1022124" cy="411511"/>
          </a:xfrm>
          <a:solidFill>
            <a:schemeClr val="bg1"/>
          </a:solidFill>
        </p:grpSpPr>
        <p:sp>
          <p:nvSpPr>
            <p:cNvPr id="25" name="Freeform 9"/>
            <p:cNvSpPr/>
            <p:nvPr/>
          </p:nvSpPr>
          <p:spPr bwMode="auto">
            <a:xfrm>
              <a:off x="595933" y="165822"/>
              <a:ext cx="605703" cy="245689"/>
            </a:xfrm>
            <a:custGeom>
              <a:avLst/>
              <a:gdLst/>
              <a:ahLst/>
              <a:cxnLst/>
              <a:rect l="l" t="t" r="r" b="b"/>
              <a:pathLst>
                <a:path w="605703" h="245689">
                  <a:moveTo>
                    <a:pt x="304721" y="0"/>
                  </a:moveTo>
                  <a:cubicBezTo>
                    <a:pt x="304721" y="0"/>
                    <a:pt x="304721" y="0"/>
                    <a:pt x="323416" y="61656"/>
                  </a:cubicBezTo>
                  <a:cubicBezTo>
                    <a:pt x="343980" y="63524"/>
                    <a:pt x="366413" y="67261"/>
                    <a:pt x="386977" y="74734"/>
                  </a:cubicBezTo>
                  <a:cubicBezTo>
                    <a:pt x="386977" y="74734"/>
                    <a:pt x="386977" y="74734"/>
                    <a:pt x="428105" y="20552"/>
                  </a:cubicBezTo>
                  <a:cubicBezTo>
                    <a:pt x="428105" y="20552"/>
                    <a:pt x="428105" y="20552"/>
                    <a:pt x="487928" y="50446"/>
                  </a:cubicBezTo>
                  <a:cubicBezTo>
                    <a:pt x="487928" y="50446"/>
                    <a:pt x="487928" y="50446"/>
                    <a:pt x="469233" y="112101"/>
                  </a:cubicBezTo>
                  <a:cubicBezTo>
                    <a:pt x="482319" y="125180"/>
                    <a:pt x="497275" y="138258"/>
                    <a:pt x="510361" y="151337"/>
                  </a:cubicBezTo>
                  <a:cubicBezTo>
                    <a:pt x="510361" y="151337"/>
                    <a:pt x="510361" y="151337"/>
                    <a:pt x="570184" y="128917"/>
                  </a:cubicBezTo>
                  <a:cubicBezTo>
                    <a:pt x="570184" y="128917"/>
                    <a:pt x="570184" y="128917"/>
                    <a:pt x="605703" y="184967"/>
                  </a:cubicBezTo>
                  <a:cubicBezTo>
                    <a:pt x="605703" y="184967"/>
                    <a:pt x="605703" y="184967"/>
                    <a:pt x="558967" y="226071"/>
                  </a:cubicBezTo>
                  <a:cubicBezTo>
                    <a:pt x="561390" y="235089"/>
                    <a:pt x="564040" y="240597"/>
                    <a:pt x="565411" y="245689"/>
                  </a:cubicBezTo>
                  <a:lnTo>
                    <a:pt x="513419" y="245689"/>
                  </a:lnTo>
                  <a:lnTo>
                    <a:pt x="499144" y="211124"/>
                  </a:lnTo>
                  <a:cubicBezTo>
                    <a:pt x="433713" y="108365"/>
                    <a:pt x="297243" y="76603"/>
                    <a:pt x="194423" y="141995"/>
                  </a:cubicBezTo>
                  <a:cubicBezTo>
                    <a:pt x="153385" y="167349"/>
                    <a:pt x="123664" y="204013"/>
                    <a:pt x="107261" y="245689"/>
                  </a:cubicBezTo>
                  <a:lnTo>
                    <a:pt x="37433" y="245689"/>
                  </a:lnTo>
                  <a:cubicBezTo>
                    <a:pt x="29407" y="239880"/>
                    <a:pt x="17541" y="231293"/>
                    <a:pt x="0" y="218598"/>
                  </a:cubicBezTo>
                  <a:cubicBezTo>
                    <a:pt x="0" y="218598"/>
                    <a:pt x="0" y="218598"/>
                    <a:pt x="28041" y="158810"/>
                  </a:cubicBezTo>
                  <a:cubicBezTo>
                    <a:pt x="28041" y="158810"/>
                    <a:pt x="28041" y="158810"/>
                    <a:pt x="91603" y="175626"/>
                  </a:cubicBezTo>
                  <a:cubicBezTo>
                    <a:pt x="100950" y="164415"/>
                    <a:pt x="110298" y="153205"/>
                    <a:pt x="119645" y="143864"/>
                  </a:cubicBezTo>
                  <a:cubicBezTo>
                    <a:pt x="119645" y="143864"/>
                    <a:pt x="119645" y="143864"/>
                    <a:pt x="91603" y="82208"/>
                  </a:cubicBezTo>
                  <a:cubicBezTo>
                    <a:pt x="91603" y="82208"/>
                    <a:pt x="91603" y="82208"/>
                    <a:pt x="145817" y="42972"/>
                  </a:cubicBezTo>
                  <a:cubicBezTo>
                    <a:pt x="145817" y="42972"/>
                    <a:pt x="145817" y="42972"/>
                    <a:pt x="192554" y="89681"/>
                  </a:cubicBezTo>
                  <a:cubicBezTo>
                    <a:pt x="205640" y="84076"/>
                    <a:pt x="220595" y="78471"/>
                    <a:pt x="233682" y="74734"/>
                  </a:cubicBezTo>
                  <a:cubicBezTo>
                    <a:pt x="233682" y="74734"/>
                    <a:pt x="233682" y="74734"/>
                    <a:pt x="237421" y="7473"/>
                  </a:cubicBezTo>
                  <a:cubicBezTo>
                    <a:pt x="237421" y="7473"/>
                    <a:pt x="237421" y="7473"/>
                    <a:pt x="304721" y="0"/>
                  </a:cubicBez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9"/>
            <p:cNvSpPr/>
            <p:nvPr/>
          </p:nvSpPr>
          <p:spPr bwMode="auto">
            <a:xfrm rot="10800000">
              <a:off x="179512" y="0"/>
              <a:ext cx="605703" cy="245689"/>
            </a:xfrm>
            <a:custGeom>
              <a:avLst/>
              <a:gdLst/>
              <a:ahLst/>
              <a:cxnLst/>
              <a:rect l="l" t="t" r="r" b="b"/>
              <a:pathLst>
                <a:path w="605703" h="245689">
                  <a:moveTo>
                    <a:pt x="304721" y="0"/>
                  </a:moveTo>
                  <a:cubicBezTo>
                    <a:pt x="304721" y="0"/>
                    <a:pt x="304721" y="0"/>
                    <a:pt x="323416" y="61656"/>
                  </a:cubicBezTo>
                  <a:cubicBezTo>
                    <a:pt x="343980" y="63524"/>
                    <a:pt x="366413" y="67261"/>
                    <a:pt x="386977" y="74734"/>
                  </a:cubicBezTo>
                  <a:cubicBezTo>
                    <a:pt x="386977" y="74734"/>
                    <a:pt x="386977" y="74734"/>
                    <a:pt x="428105" y="20552"/>
                  </a:cubicBezTo>
                  <a:cubicBezTo>
                    <a:pt x="428105" y="20552"/>
                    <a:pt x="428105" y="20552"/>
                    <a:pt x="487928" y="50446"/>
                  </a:cubicBezTo>
                  <a:cubicBezTo>
                    <a:pt x="487928" y="50446"/>
                    <a:pt x="487928" y="50446"/>
                    <a:pt x="469233" y="112101"/>
                  </a:cubicBezTo>
                  <a:cubicBezTo>
                    <a:pt x="482319" y="125180"/>
                    <a:pt x="497275" y="138258"/>
                    <a:pt x="510361" y="151337"/>
                  </a:cubicBezTo>
                  <a:cubicBezTo>
                    <a:pt x="510361" y="151337"/>
                    <a:pt x="510361" y="151337"/>
                    <a:pt x="570184" y="128917"/>
                  </a:cubicBezTo>
                  <a:cubicBezTo>
                    <a:pt x="570184" y="128917"/>
                    <a:pt x="570184" y="128917"/>
                    <a:pt x="605703" y="184967"/>
                  </a:cubicBezTo>
                  <a:cubicBezTo>
                    <a:pt x="605703" y="184967"/>
                    <a:pt x="605703" y="184967"/>
                    <a:pt x="558967" y="226071"/>
                  </a:cubicBezTo>
                  <a:cubicBezTo>
                    <a:pt x="561390" y="235089"/>
                    <a:pt x="564040" y="240597"/>
                    <a:pt x="565411" y="245689"/>
                  </a:cubicBezTo>
                  <a:lnTo>
                    <a:pt x="513419" y="245689"/>
                  </a:lnTo>
                  <a:lnTo>
                    <a:pt x="499144" y="211124"/>
                  </a:lnTo>
                  <a:cubicBezTo>
                    <a:pt x="433713" y="108365"/>
                    <a:pt x="297243" y="76603"/>
                    <a:pt x="194423" y="141995"/>
                  </a:cubicBezTo>
                  <a:cubicBezTo>
                    <a:pt x="153385" y="167349"/>
                    <a:pt x="123664" y="204013"/>
                    <a:pt x="107261" y="245689"/>
                  </a:cubicBezTo>
                  <a:lnTo>
                    <a:pt x="37433" y="245689"/>
                  </a:lnTo>
                  <a:cubicBezTo>
                    <a:pt x="29407" y="239880"/>
                    <a:pt x="17541" y="231293"/>
                    <a:pt x="0" y="218598"/>
                  </a:cubicBezTo>
                  <a:cubicBezTo>
                    <a:pt x="0" y="218598"/>
                    <a:pt x="0" y="218598"/>
                    <a:pt x="28041" y="158810"/>
                  </a:cubicBezTo>
                  <a:cubicBezTo>
                    <a:pt x="28041" y="158810"/>
                    <a:pt x="28041" y="158810"/>
                    <a:pt x="91603" y="175626"/>
                  </a:cubicBezTo>
                  <a:cubicBezTo>
                    <a:pt x="100950" y="164415"/>
                    <a:pt x="110298" y="153205"/>
                    <a:pt x="119645" y="143864"/>
                  </a:cubicBezTo>
                  <a:cubicBezTo>
                    <a:pt x="119645" y="143864"/>
                    <a:pt x="119645" y="143864"/>
                    <a:pt x="91603" y="82208"/>
                  </a:cubicBezTo>
                  <a:cubicBezTo>
                    <a:pt x="91603" y="82208"/>
                    <a:pt x="91603" y="82208"/>
                    <a:pt x="145817" y="42972"/>
                  </a:cubicBezTo>
                  <a:cubicBezTo>
                    <a:pt x="145817" y="42972"/>
                    <a:pt x="145817" y="42972"/>
                    <a:pt x="192554" y="89681"/>
                  </a:cubicBezTo>
                  <a:cubicBezTo>
                    <a:pt x="205640" y="84076"/>
                    <a:pt x="220595" y="78471"/>
                    <a:pt x="233682" y="74734"/>
                  </a:cubicBezTo>
                  <a:cubicBezTo>
                    <a:pt x="233682" y="74734"/>
                    <a:pt x="233682" y="74734"/>
                    <a:pt x="237421" y="7473"/>
                  </a:cubicBezTo>
                  <a:cubicBezTo>
                    <a:pt x="237421" y="7473"/>
                    <a:pt x="237421" y="7473"/>
                    <a:pt x="304721"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1520360"/>
            <a:ext cx="9144000" cy="94867"/>
          </a:xfrm>
          <a:prstGeom prst="rect">
            <a:avLst/>
          </a:prstGeom>
          <a:gradFill flip="none" rotWithShape="1">
            <a:gsLst>
              <a:gs pos="0">
                <a:srgbClr val="3B9FD2"/>
              </a:gs>
              <a:gs pos="100000">
                <a:srgbClr val="27265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矩形 27"/>
          <p:cNvSpPr/>
          <p:nvPr/>
        </p:nvSpPr>
        <p:spPr>
          <a:xfrm>
            <a:off x="566361" y="617210"/>
            <a:ext cx="7542717" cy="787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各承办学校要根据大赛参赛选手数量情况筹备耗材、准备设备 ，提前做好各种预案等相关工作。每项工作安排具体负责人，检查审核人等，保证落实到位。</a:t>
            </a:r>
          </a:p>
        </p:txBody>
      </p:sp>
      <p:sp>
        <p:nvSpPr>
          <p:cNvPr id="4" name="矩形 3"/>
          <p:cNvSpPr/>
          <p:nvPr/>
        </p:nvSpPr>
        <p:spPr>
          <a:xfrm>
            <a:off x="566362" y="1615228"/>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1610941"/>
            <a:ext cx="356188" cy="461665"/>
          </a:xfrm>
          <a:prstGeom prst="rect">
            <a:avLst/>
          </a:prstGeom>
          <a:noFill/>
        </p:spPr>
        <p:txBody>
          <a:bodyPr wrap="none" rtlCol="0">
            <a:spAutoFit/>
          </a:bodyPr>
          <a:lstStyle/>
          <a:p>
            <a:r>
              <a:rPr lang="en-US" altLang="zh-CN" sz="2400" b="1" dirty="0">
                <a:solidFill>
                  <a:schemeClr val="bg1"/>
                </a:solidFill>
              </a:rPr>
              <a:t>1</a:t>
            </a:r>
            <a:endParaRPr lang="zh-CN" altLang="en-US" sz="2400" b="1" dirty="0">
              <a:solidFill>
                <a:schemeClr val="bg1"/>
              </a:solidFill>
            </a:endParaRPr>
          </a:p>
        </p:txBody>
      </p:sp>
      <p:cxnSp>
        <p:nvCxnSpPr>
          <p:cNvPr id="34" name="直接连接符 33"/>
          <p:cNvCxnSpPr/>
          <p:nvPr/>
        </p:nvCxnSpPr>
        <p:spPr>
          <a:xfrm>
            <a:off x="566361" y="2028964"/>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1610941"/>
            <a:ext cx="2031325" cy="451406"/>
          </a:xfrm>
          <a:prstGeom prst="rect">
            <a:avLst/>
          </a:prstGeom>
        </p:spPr>
        <p:txBody>
          <a:bodyPr wrap="none">
            <a:spAutoFit/>
          </a:bodyPr>
          <a:lstStyle/>
          <a:p>
            <a:pPr>
              <a:lnSpc>
                <a:spcPts val="2800"/>
              </a:lnSpc>
            </a:pPr>
            <a:r>
              <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编写赛项实施方案</a:t>
            </a:r>
          </a:p>
        </p:txBody>
      </p:sp>
      <p:sp>
        <p:nvSpPr>
          <p:cNvPr id="36" name="矩形 35"/>
          <p:cNvSpPr/>
          <p:nvPr/>
        </p:nvSpPr>
        <p:spPr>
          <a:xfrm>
            <a:off x="566362" y="2047206"/>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81999" y="2041663"/>
            <a:ext cx="9460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28093" y="2025470"/>
            <a:ext cx="6960331" cy="1985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实施方案包括承办赛项全部流程，要简明扼要准确，不能丢项；方案每项工作要落实责任人，不挂虚名；方案框架格式原则依据模板和行文规范编写，可以根据需求扩充。</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31</a:t>
            </a:r>
            <a:r>
              <a:rPr lang="zh-CN" altLang="en-US" sz="1600" dirty="0">
                <a:latin typeface="微软雅黑" panose="020B0503020204020204" pitchFamily="34" charset="-122"/>
                <a:ea typeface="微软雅黑" panose="020B0503020204020204" pitchFamily="34" charset="-122"/>
              </a:rPr>
              <a:t>日下班前交大赛办</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gn="just">
              <a:lnSpc>
                <a:spcPct val="150000"/>
              </a:lnSpc>
            </a:pPr>
            <a:r>
              <a:rPr lang="zh-CN" altLang="en-US" sz="1600" dirty="0" smtClean="0">
                <a:latin typeface="微软雅黑" panose="020B0503020204020204" pitchFamily="34" charset="-122"/>
                <a:ea typeface="微软雅黑" panose="020B0503020204020204" pitchFamily="34" charset="-122"/>
              </a:rPr>
              <a:t>邮箱</a:t>
            </a:r>
            <a:r>
              <a:rPr lang="zh-CN" altLang="en-US" sz="1600" dirty="0">
                <a:latin typeface="微软雅黑" panose="020B0503020204020204" pitchFamily="34" charset="-122"/>
                <a:ea typeface="微软雅黑" panose="020B0503020204020204" pitchFamily="34" charset="-122"/>
              </a:rPr>
              <a:t>地址</a:t>
            </a:r>
            <a:r>
              <a:rPr lang="zh-CN" altLang="en-US" sz="1600" dirty="0" smtClean="0">
                <a:latin typeface="微软雅黑" panose="020B0503020204020204" pitchFamily="34" charset="-122"/>
                <a:ea typeface="微软雅黑" panose="020B0503020204020204" pitchFamily="34" charset="-122"/>
              </a:rPr>
              <a:t>：</a:t>
            </a:r>
            <a:r>
              <a:rPr lang="en-US" sz="1600" dirty="0" smtClean="0">
                <a:solidFill>
                  <a:srgbClr val="FF0000"/>
                </a:solidFill>
              </a:rPr>
              <a:t>156626160 @</a:t>
            </a:r>
            <a:r>
              <a:rPr lang="en-US" sz="1600" dirty="0" err="1" smtClean="0">
                <a:solidFill>
                  <a:srgbClr val="FF0000"/>
                </a:solidFill>
              </a:rPr>
              <a:t>qq.com</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办公电话：</a:t>
            </a:r>
            <a:r>
              <a:rPr lang="en-US" altLang="zh-CN" sz="1600" dirty="0">
                <a:latin typeface="微软雅黑" panose="020B0503020204020204" pitchFamily="34" charset="-122"/>
                <a:ea typeface="微软雅黑" panose="020B0503020204020204" pitchFamily="34" charset="-122"/>
              </a:rPr>
              <a:t>89636178</a:t>
            </a:r>
            <a:r>
              <a:rPr lang="zh-CN" altLang="en-US" sz="1600" dirty="0">
                <a:latin typeface="微软雅黑" panose="020B0503020204020204" pitchFamily="34" charset="-122"/>
                <a:ea typeface="微软雅黑" panose="020B0503020204020204" pitchFamily="34" charset="-122"/>
              </a:rPr>
              <a:t>，由大赛办负责人审阅后，在大赛网站公布。此项内容按照考核办法进行考核记录</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print">
            <a:extLst>
              <a:ext uri="{28A0092B-C50C-407E-A947-70E740481C1C}">
                <a14:useLocalDpi xmlns="" xmlns:a14="http://schemas.microsoft.com/office/drawing/2010/main" val="0"/>
              </a:ext>
            </a:extLst>
          </a:blip>
          <a:srcRect l="28153" t="23400" r="29103" b="24800"/>
          <a:stretch>
            <a:fillRect/>
          </a:stretch>
        </p:blipFill>
        <p:spPr>
          <a:xfrm>
            <a:off x="385048" y="697094"/>
            <a:ext cx="4729848" cy="3888986"/>
          </a:xfrm>
          <a:prstGeom prst="rect">
            <a:avLst/>
          </a:prstGeom>
        </p:spPr>
      </p:pic>
      <p:sp>
        <p:nvSpPr>
          <p:cNvPr id="2" name="矩形 1"/>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标准化</a:t>
            </a:r>
          </a:p>
        </p:txBody>
      </p:sp>
      <p:grpSp>
        <p:nvGrpSpPr>
          <p:cNvPr id="3" name="组合 9"/>
          <p:cNvGrpSpPr/>
          <p:nvPr/>
        </p:nvGrpSpPr>
        <p:grpSpPr>
          <a:xfrm>
            <a:off x="179512" y="697094"/>
            <a:ext cx="1297124" cy="938552"/>
            <a:chOff x="388386" y="1166370"/>
            <a:chExt cx="1297124" cy="938552"/>
          </a:xfrm>
        </p:grpSpPr>
        <p:sp>
          <p:nvSpPr>
            <p:cNvPr id="4" name="矩形 3"/>
            <p:cNvSpPr/>
            <p:nvPr/>
          </p:nvSpPr>
          <p:spPr>
            <a:xfrm>
              <a:off x="388386" y="1166370"/>
              <a:ext cx="1172921" cy="938552"/>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1510136" y="1568284"/>
              <a:ext cx="216024" cy="134724"/>
            </a:xfrm>
            <a:prstGeom prs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92493" y="1237014"/>
              <a:ext cx="1107996" cy="369332"/>
            </a:xfrm>
            <a:prstGeom prst="rect">
              <a:avLst/>
            </a:prstGeom>
            <a:noFill/>
          </p:spPr>
          <p:txBody>
            <a:bodyPr wrap="none" rtlCol="0">
              <a:spAutoFit/>
            </a:bodyPr>
            <a:lstStyle/>
            <a:p>
              <a:r>
                <a:rPr lang="zh-CN" altLang="en-US" dirty="0">
                  <a:solidFill>
                    <a:schemeClr val="bg1"/>
                  </a:solidFill>
                </a:rPr>
                <a:t>大赛标识</a:t>
              </a:r>
            </a:p>
          </p:txBody>
        </p:sp>
        <p:grpSp>
          <p:nvGrpSpPr>
            <p:cNvPr id="7" name="组合 6"/>
            <p:cNvGrpSpPr/>
            <p:nvPr/>
          </p:nvGrpSpPr>
          <p:grpSpPr>
            <a:xfrm>
              <a:off x="421683" y="1755071"/>
              <a:ext cx="274452" cy="160770"/>
              <a:chOff x="553132" y="1902845"/>
              <a:chExt cx="445689" cy="261078"/>
            </a:xfrm>
          </p:grpSpPr>
          <p:sp>
            <p:nvSpPr>
              <p:cNvPr id="8" name="任意多边形 7"/>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 name="文本框 11"/>
          <p:cNvSpPr txBox="1"/>
          <p:nvPr/>
        </p:nvSpPr>
        <p:spPr>
          <a:xfrm>
            <a:off x="5381605" y="1016544"/>
            <a:ext cx="3456384" cy="3323987"/>
          </a:xfrm>
          <a:prstGeom prst="rect">
            <a:avLst/>
          </a:prstGeom>
          <a:noFill/>
        </p:spPr>
        <p:txBody>
          <a:bodyPr wrap="square" rtlCol="0">
            <a:spAutoFit/>
          </a:bodyPr>
          <a:lstStyle/>
          <a:p>
            <a:pPr>
              <a:lnSpc>
                <a:spcPct val="150000"/>
              </a:lnSpc>
            </a:pPr>
            <a:r>
              <a:rPr lang="en-US" altLang="zh-CN" sz="1400" dirty="0">
                <a:latin typeface="+mn-ea"/>
              </a:rPr>
              <a:t>LOGO</a:t>
            </a:r>
            <a:r>
              <a:rPr lang="zh-CN" altLang="en-US" sz="1400" dirty="0">
                <a:latin typeface="+mn-ea"/>
              </a:rPr>
              <a:t>主要的构成部分，之一是“齿轮”元素，“齿轮”所代表的，正是以动手为主的职业技能，更代表着沈阳的工业基础和城市内涵。齿轮的上方是三个充满活力的人形，象征着老师带领学生参赛，一起奋斗未来，拥抱明天，意寓职业教育充满光明和希望的未来。</a:t>
            </a:r>
          </a:p>
          <a:p>
            <a:pPr>
              <a:lnSpc>
                <a:spcPct val="150000"/>
              </a:lnSpc>
            </a:pPr>
            <a:r>
              <a:rPr lang="zh-CN" altLang="en-US" sz="1400" dirty="0">
                <a:latin typeface="+mn-ea"/>
              </a:rPr>
              <a:t>在色彩的搭配上，底部的齿轮采用蓝色，稳重大气；上方的人形采用活泼、互补的颜色，朝气蓬勃。</a:t>
            </a:r>
          </a:p>
        </p:txBody>
      </p:sp>
      <p:sp>
        <p:nvSpPr>
          <p:cNvPr id="13" name="矩形 12"/>
          <p:cNvSpPr/>
          <p:nvPr/>
        </p:nvSpPr>
        <p:spPr>
          <a:xfrm>
            <a:off x="179512" y="697094"/>
            <a:ext cx="5020085" cy="3962888"/>
          </a:xfrm>
          <a:prstGeom prst="rect">
            <a:avLst/>
          </a:prstGeom>
          <a:noFill/>
          <a:ln w="3175">
            <a:solidFill>
              <a:srgbClr val="006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400" b="1" spc="300" dirty="0" smtClean="0">
                <a:solidFill>
                  <a:schemeClr val="bg1"/>
                </a:solidFill>
                <a:latin typeface="微软雅黑" panose="020B0503020204020204" pitchFamily="34" charset="-122"/>
                <a:ea typeface="微软雅黑" panose="020B0503020204020204" pitchFamily="34" charset="-122"/>
              </a:rPr>
              <a:t> </a:t>
            </a:r>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480115"/>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475828"/>
            <a:ext cx="356188" cy="461665"/>
          </a:xfrm>
          <a:prstGeom prst="rect">
            <a:avLst/>
          </a:prstGeom>
          <a:noFill/>
        </p:spPr>
        <p:txBody>
          <a:bodyPr wrap="none" rtlCol="0">
            <a:spAutoFit/>
          </a:bodyPr>
          <a:lstStyle/>
          <a:p>
            <a:r>
              <a:rPr lang="en-US" altLang="zh-CN" sz="2400" b="1" dirty="0" smtClean="0">
                <a:solidFill>
                  <a:schemeClr val="bg1"/>
                </a:solidFill>
              </a:rPr>
              <a:t>2</a:t>
            </a:r>
            <a:endParaRPr lang="zh-CN" altLang="en-US" sz="2400" b="1" dirty="0">
              <a:solidFill>
                <a:schemeClr val="bg1"/>
              </a:solidFill>
            </a:endParaRPr>
          </a:p>
        </p:txBody>
      </p:sp>
      <p:cxnSp>
        <p:nvCxnSpPr>
          <p:cNvPr id="34" name="直接连接符 33"/>
          <p:cNvCxnSpPr/>
          <p:nvPr/>
        </p:nvCxnSpPr>
        <p:spPr>
          <a:xfrm>
            <a:off x="566361" y="893851"/>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475828"/>
            <a:ext cx="2262158" cy="451406"/>
          </a:xfrm>
          <a:prstGeom prst="rect">
            <a:avLst/>
          </a:prstGeom>
        </p:spPr>
        <p:txBody>
          <a:bodyPr wrap="none">
            <a:spAutoFit/>
          </a:bodyPr>
          <a:lstStyle/>
          <a:p>
            <a:pPr>
              <a:lnSpc>
                <a:spcPts val="2800"/>
              </a:lnSpc>
            </a:pPr>
            <a:r>
              <a:rPr lang="zh-CN" altLang="en-US" b="1" kern="100" dirty="0" smtClean="0">
                <a:solidFill>
                  <a:srgbClr val="00679F"/>
                </a:solidFill>
                <a:latin typeface="微软雅黑" panose="020B0503020204020204" pitchFamily="34" charset="-122"/>
                <a:ea typeface="微软雅黑" panose="020B0503020204020204" pitchFamily="34" charset="-122"/>
                <a:cs typeface="仿宋" panose="02010609060101010101" pitchFamily="49" charset="-122"/>
              </a:rPr>
              <a:t>组织</a:t>
            </a: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赛</a:t>
            </a:r>
            <a:r>
              <a:rPr lang="zh-CN" altLang="en-US" b="1" kern="100" dirty="0" smtClean="0">
                <a:solidFill>
                  <a:srgbClr val="00679F"/>
                </a:solidFill>
                <a:latin typeface="微软雅黑" panose="020B0503020204020204" pitchFamily="34" charset="-122"/>
                <a:ea typeface="微软雅黑" panose="020B0503020204020204" pitchFamily="34" charset="-122"/>
                <a:cs typeface="仿宋" panose="02010609060101010101" pitchFamily="49" charset="-122"/>
              </a:rPr>
              <a:t>项培训说明</a:t>
            </a: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会</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6" name="矩形 35"/>
          <p:cNvSpPr/>
          <p:nvPr/>
        </p:nvSpPr>
        <p:spPr>
          <a:xfrm>
            <a:off x="566362" y="912093"/>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81999" y="906550"/>
            <a:ext cx="9460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28093" y="905688"/>
            <a:ext cx="6960331" cy="4062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b="1" dirty="0">
                <a:latin typeface="微软雅黑" panose="020B0503020204020204" pitchFamily="34" charset="-122"/>
                <a:ea typeface="微软雅黑" panose="020B0503020204020204" pitchFamily="34" charset="-122"/>
              </a:rPr>
              <a:t>赛项说明会的通知（至少提前</a:t>
            </a:r>
            <a:r>
              <a:rPr lang="en-US" altLang="zh-CN" sz="1400" b="1" dirty="0">
                <a:latin typeface="微软雅黑" panose="020B0503020204020204" pitchFamily="34" charset="-122"/>
                <a:ea typeface="微软雅黑" panose="020B0503020204020204" pitchFamily="34" charset="-122"/>
              </a:rPr>
              <a:t>10</a:t>
            </a:r>
            <a:r>
              <a:rPr lang="zh-CN" altLang="en-US" sz="1400" b="1" dirty="0">
                <a:latin typeface="微软雅黑" panose="020B0503020204020204" pitchFamily="34" charset="-122"/>
                <a:ea typeface="微软雅黑" panose="020B0503020204020204" pitchFamily="34" charset="-122"/>
              </a:rPr>
              <a:t>天发至大赛办）通知</a:t>
            </a:r>
            <a:r>
              <a:rPr lang="zh-CN" altLang="en-US" sz="1400" b="1" dirty="0" smtClean="0">
                <a:latin typeface="微软雅黑" panose="020B0503020204020204" pitchFamily="34" charset="-122"/>
                <a:ea typeface="微软雅黑" panose="020B0503020204020204" pitchFamily="34" charset="-122"/>
              </a:rPr>
              <a:t>包括：</a:t>
            </a:r>
            <a:endParaRPr lang="en-US" altLang="zh-CN" sz="1400" b="1" dirty="0" smtClean="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smtClean="0">
                <a:latin typeface="微软雅黑" panose="020B0503020204020204" pitchFamily="34" charset="-122"/>
                <a:ea typeface="微软雅黑" panose="020B0503020204020204" pitchFamily="34" charset="-122"/>
              </a:rPr>
              <a:t>赛</a:t>
            </a:r>
            <a:r>
              <a:rPr lang="zh-CN" altLang="en-US" sz="1400" dirty="0">
                <a:latin typeface="微软雅黑" panose="020B0503020204020204" pitchFamily="34" charset="-122"/>
                <a:ea typeface="微软雅黑" panose="020B0503020204020204" pitchFamily="34" charset="-122"/>
              </a:rPr>
              <a:t>项名称 </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smtClean="0">
                <a:latin typeface="微软雅黑" panose="020B0503020204020204" pitchFamily="34" charset="-122"/>
                <a:ea typeface="微软雅黑" panose="020B0503020204020204" pitchFamily="34" charset="-122"/>
              </a:rPr>
              <a:t>时间</a:t>
            </a:r>
            <a:r>
              <a:rPr lang="zh-CN" altLang="en-US" sz="1400" dirty="0">
                <a:latin typeface="微软雅黑" panose="020B0503020204020204" pitchFamily="34" charset="-122"/>
                <a:ea typeface="微软雅黑" panose="020B0503020204020204" pitchFamily="34" charset="-122"/>
              </a:rPr>
              <a:t>（精确到点</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smtClean="0">
                <a:latin typeface="微软雅黑" panose="020B0503020204020204" pitchFamily="34" charset="-122"/>
                <a:ea typeface="微软雅黑" panose="020B0503020204020204" pitchFamily="34" charset="-122"/>
              </a:rPr>
              <a:t>地点</a:t>
            </a:r>
            <a:r>
              <a:rPr lang="zh-CN" altLang="en-US" sz="1400" dirty="0">
                <a:latin typeface="微软雅黑" panose="020B0503020204020204" pitchFamily="34" charset="-122"/>
                <a:ea typeface="微软雅黑" panose="020B0503020204020204" pitchFamily="34" charset="-122"/>
              </a:rPr>
              <a:t>（精确到房间号</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smtClean="0">
                <a:latin typeface="微软雅黑" panose="020B0503020204020204" pitchFamily="34" charset="-122"/>
                <a:ea typeface="微软雅黑" panose="020B0503020204020204" pitchFamily="34" charset="-122"/>
              </a:rPr>
              <a:t>联络</a:t>
            </a:r>
            <a:r>
              <a:rPr lang="zh-CN" altLang="en-US" sz="1400" dirty="0">
                <a:latin typeface="微软雅黑" panose="020B0503020204020204" pitchFamily="34" charset="-122"/>
                <a:ea typeface="微软雅黑" panose="020B0503020204020204" pitchFamily="34" charset="-122"/>
              </a:rPr>
              <a:t>人（电话）</a:t>
            </a:r>
            <a:r>
              <a:rPr lang="en-US" altLang="zh-CN" sz="1400" dirty="0" smtClean="0">
                <a:latin typeface="微软雅黑" panose="020B0503020204020204" pitchFamily="34" charset="-122"/>
                <a:ea typeface="微软雅黑" panose="020B0503020204020204" pitchFamily="34" charset="-122"/>
              </a:rPr>
              <a:t>;</a:t>
            </a:r>
          </a:p>
          <a:p>
            <a:pPr marL="285750" indent="-285750" algn="just">
              <a:lnSpc>
                <a:spcPct val="150000"/>
              </a:lnSpc>
              <a:buFont typeface="Wingdings" panose="05000000000000000000" pitchFamily="2" charset="2"/>
              <a:buChar char="p"/>
            </a:pP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b="1" dirty="0" smtClean="0">
                <a:latin typeface="微软雅黑" panose="020B0503020204020204" pitchFamily="34" charset="-122"/>
                <a:ea typeface="微软雅黑" panose="020B0503020204020204" pitchFamily="34" charset="-122"/>
              </a:rPr>
              <a:t>赛项培训说明</a:t>
            </a:r>
            <a:r>
              <a:rPr lang="zh-CN" altLang="en-US" sz="1400" b="1" dirty="0">
                <a:latin typeface="微软雅黑" panose="020B0503020204020204" pitchFamily="34" charset="-122"/>
                <a:ea typeface="微软雅黑" panose="020B0503020204020204" pitchFamily="34" charset="-122"/>
              </a:rPr>
              <a:t>会必须说明的问题包括</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smtClean="0"/>
              <a:t>专家对赛项规程、技术要求、标准、技巧进行培训，解答疑问；</a:t>
            </a:r>
            <a:endParaRPr lang="en-US" altLang="zh-CN" sz="1400" dirty="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smtClean="0"/>
              <a:t>承办学校负责人说明</a:t>
            </a:r>
            <a:r>
              <a:rPr lang="zh-CN" altLang="en-US" sz="1400" dirty="0" smtClean="0">
                <a:latin typeface="微软雅黑" panose="020B0503020204020204" pitchFamily="34" charset="-122"/>
                <a:ea typeface="微软雅黑" panose="020B0503020204020204" pitchFamily="34" charset="-122"/>
              </a:rPr>
              <a:t>比赛整体安排（报到时间，地点，赛程初步安排），赛事</a:t>
            </a:r>
            <a:r>
              <a:rPr lang="zh-CN" altLang="en-US" sz="1400" dirty="0">
                <a:latin typeface="微软雅黑" panose="020B0503020204020204" pitchFamily="34" charset="-122"/>
                <a:ea typeface="微软雅黑" panose="020B0503020204020204" pitchFamily="34" charset="-122"/>
              </a:rPr>
              <a:t>须知以及赛事</a:t>
            </a:r>
            <a:r>
              <a:rPr lang="zh-CN" altLang="en-US" sz="1400" dirty="0" smtClean="0">
                <a:latin typeface="微软雅黑" panose="020B0503020204020204" pitchFamily="34" charset="-122"/>
                <a:ea typeface="微软雅黑" panose="020B0503020204020204" pitchFamily="34" charset="-122"/>
              </a:rPr>
              <a:t>纪律；</a:t>
            </a:r>
            <a:endParaRPr lang="en-US" altLang="zh-CN" sz="1400" dirty="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是否有特殊注意事项（是否自带工具）； </a:t>
            </a:r>
            <a:endParaRPr lang="en-US" altLang="zh-CN" sz="1400" dirty="0">
              <a:latin typeface="微软雅黑" panose="020B0503020204020204" pitchFamily="34" charset="-122"/>
              <a:ea typeface="微软雅黑" panose="020B0503020204020204" pitchFamily="34" charset="-122"/>
            </a:endParaRPr>
          </a:p>
          <a:p>
            <a:pPr marL="285750" indent="-285750" algn="just">
              <a:lnSpc>
                <a:spcPct val="150000"/>
              </a:lnSpc>
              <a:buClr>
                <a:srgbClr val="00679F"/>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可现场参观比赛场地。</a:t>
            </a:r>
          </a:p>
        </p:txBody>
      </p:sp>
      <p:cxnSp>
        <p:nvCxnSpPr>
          <p:cNvPr id="16" name="直接连接符 15"/>
          <p:cNvCxnSpPr/>
          <p:nvPr/>
        </p:nvCxnSpPr>
        <p:spPr>
          <a:xfrm>
            <a:off x="1428092" y="2715766"/>
            <a:ext cx="7176356"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57158" y="0"/>
            <a:ext cx="40486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1135877"/>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1131590"/>
            <a:ext cx="356188" cy="461665"/>
          </a:xfrm>
          <a:prstGeom prst="rect">
            <a:avLst/>
          </a:prstGeom>
          <a:noFill/>
        </p:spPr>
        <p:txBody>
          <a:bodyPr wrap="none" rtlCol="0">
            <a:spAutoFit/>
          </a:bodyPr>
          <a:lstStyle/>
          <a:p>
            <a:r>
              <a:rPr lang="en-US" altLang="zh-CN" sz="2400" b="1" dirty="0" smtClean="0">
                <a:solidFill>
                  <a:schemeClr val="bg1"/>
                </a:solidFill>
              </a:rPr>
              <a:t>3</a:t>
            </a:r>
            <a:endParaRPr lang="zh-CN" altLang="en-US" sz="2400" b="1" dirty="0">
              <a:solidFill>
                <a:schemeClr val="bg1"/>
              </a:solidFill>
            </a:endParaRPr>
          </a:p>
        </p:txBody>
      </p:sp>
      <p:cxnSp>
        <p:nvCxnSpPr>
          <p:cNvPr id="34" name="直接连接符 33"/>
          <p:cNvCxnSpPr/>
          <p:nvPr/>
        </p:nvCxnSpPr>
        <p:spPr>
          <a:xfrm>
            <a:off x="566361" y="1549613"/>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1131590"/>
            <a:ext cx="18004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组织召开领队会</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6" name="矩形 35"/>
          <p:cNvSpPr/>
          <p:nvPr/>
        </p:nvSpPr>
        <p:spPr>
          <a:xfrm>
            <a:off x="566362" y="1567855"/>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81999" y="1562312"/>
            <a:ext cx="9460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28093" y="1561450"/>
            <a:ext cx="6960331" cy="2354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领队会可以和赛项说明会一起开，也可以在大赛前一天下午</a:t>
            </a:r>
            <a:r>
              <a:rPr lang="en-US" altLang="zh-CN" sz="1400" dirty="0">
                <a:latin typeface="微软雅黑" panose="020B0503020204020204" pitchFamily="34" charset="-122"/>
                <a:ea typeface="微软雅黑" panose="020B0503020204020204" pitchFamily="34" charset="-122"/>
              </a:rPr>
              <a:t>13:30</a:t>
            </a:r>
            <a:r>
              <a:rPr lang="zh-CN" altLang="en-US" sz="1400" dirty="0">
                <a:latin typeface="微软雅黑" panose="020B0503020204020204" pitchFamily="34" charset="-122"/>
                <a:ea typeface="微软雅黑" panose="020B0503020204020204" pitchFamily="34" charset="-122"/>
              </a:rPr>
              <a:t>各承办单位召开（时间可以由承办单位具体确定）； </a:t>
            </a: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b="1" dirty="0" smtClean="0">
                <a:latin typeface="微软雅黑" panose="020B0503020204020204" pitchFamily="34" charset="-122"/>
                <a:ea typeface="微软雅黑" panose="020B0503020204020204" pitchFamily="34" charset="-122"/>
              </a:rPr>
              <a:t>领队</a:t>
            </a:r>
            <a:r>
              <a:rPr lang="zh-CN" altLang="en-US" sz="1400" b="1" dirty="0">
                <a:latin typeface="微软雅黑" panose="020B0503020204020204" pitchFamily="34" charset="-122"/>
                <a:ea typeface="微软雅黑" panose="020B0503020204020204" pitchFamily="34" charset="-122"/>
              </a:rPr>
              <a:t>会必须完成内容包括</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明确</a:t>
            </a:r>
            <a:r>
              <a:rPr lang="zh-CN" altLang="en-US" sz="1400" dirty="0">
                <a:latin typeface="微软雅黑" panose="020B0503020204020204" pitchFamily="34" charset="-122"/>
                <a:ea typeface="微软雅黑" panose="020B0503020204020204" pitchFamily="34" charset="-122"/>
              </a:rPr>
              <a:t>比赛整体时间安排，注意事项。明确比赛纪律</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发放</a:t>
            </a:r>
            <a:r>
              <a:rPr lang="zh-CN" altLang="en-US" sz="1400" dirty="0">
                <a:latin typeface="微软雅黑" panose="020B0503020204020204" pitchFamily="34" charset="-122"/>
                <a:ea typeface="微软雅黑" panose="020B0503020204020204" pitchFamily="34" charset="-122"/>
              </a:rPr>
              <a:t>大赛手册、参赛胸卡等物品；完成抽签等赛前准备工作</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个别</a:t>
            </a:r>
            <a:r>
              <a:rPr lang="zh-CN" altLang="en-US" sz="1400" dirty="0">
                <a:latin typeface="微软雅黑" panose="020B0503020204020204" pitchFamily="34" charset="-122"/>
                <a:ea typeface="微软雅黑" panose="020B0503020204020204" pitchFamily="34" charset="-122"/>
              </a:rPr>
              <a:t>赛项可进行理论考试，但要提前通知大赛办公室，以便安排派送试题、装机等工作。</a:t>
            </a:r>
          </a:p>
        </p:txBody>
      </p:sp>
      <p:cxnSp>
        <p:nvCxnSpPr>
          <p:cNvPr id="16" name="直接连接符 15"/>
          <p:cNvCxnSpPr/>
          <p:nvPr/>
        </p:nvCxnSpPr>
        <p:spPr>
          <a:xfrm>
            <a:off x="1428092" y="2363416"/>
            <a:ext cx="7176356"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428596" y="0"/>
            <a:ext cx="40486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1303854"/>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1299567"/>
            <a:ext cx="356188" cy="461665"/>
          </a:xfrm>
          <a:prstGeom prst="rect">
            <a:avLst/>
          </a:prstGeom>
          <a:noFill/>
        </p:spPr>
        <p:txBody>
          <a:bodyPr wrap="none" rtlCol="0">
            <a:spAutoFit/>
          </a:bodyPr>
          <a:lstStyle/>
          <a:p>
            <a:r>
              <a:rPr lang="en-US" altLang="zh-CN" sz="2400" b="1" dirty="0" smtClean="0">
                <a:solidFill>
                  <a:schemeClr val="bg1"/>
                </a:solidFill>
              </a:rPr>
              <a:t>4</a:t>
            </a:r>
            <a:endParaRPr lang="zh-CN" altLang="en-US" sz="2400" b="1" dirty="0">
              <a:solidFill>
                <a:schemeClr val="bg1"/>
              </a:solidFill>
            </a:endParaRPr>
          </a:p>
        </p:txBody>
      </p:sp>
      <p:cxnSp>
        <p:nvCxnSpPr>
          <p:cNvPr id="34" name="直接连接符 33"/>
          <p:cNvCxnSpPr/>
          <p:nvPr/>
        </p:nvCxnSpPr>
        <p:spPr>
          <a:xfrm>
            <a:off x="566361" y="1717590"/>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1299567"/>
            <a:ext cx="1569660"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做好赛程安排</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6" name="矩形 35"/>
          <p:cNvSpPr/>
          <p:nvPr/>
        </p:nvSpPr>
        <p:spPr>
          <a:xfrm>
            <a:off x="566362" y="1735832"/>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81999" y="1730289"/>
            <a:ext cx="9460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98639" y="1914607"/>
            <a:ext cx="5737657"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5750" indent="-285750" algn="just">
              <a:lnSpc>
                <a:spcPct val="200000"/>
              </a:lnSpc>
              <a:buClr>
                <a:srgbClr val="00679F"/>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按照大赛办统一规定，明确涵盖全部大赛筹备时间段相关安排； </a:t>
            </a:r>
            <a:endParaRPr lang="en-US" altLang="zh-CN" sz="1400" dirty="0">
              <a:latin typeface="微软雅黑" panose="020B0503020204020204" pitchFamily="34" charset="-122"/>
              <a:ea typeface="微软雅黑" panose="020B0503020204020204" pitchFamily="34" charset="-122"/>
            </a:endParaRPr>
          </a:p>
          <a:p>
            <a:pPr marL="285750" indent="-285750" algn="just">
              <a:lnSpc>
                <a:spcPct val="200000"/>
              </a:lnSpc>
              <a:buClr>
                <a:srgbClr val="00679F"/>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涵盖比赛前后包括报到、入场等具体时间安排；</a:t>
            </a:r>
            <a:endParaRPr lang="en-US" altLang="zh-CN" sz="1400" dirty="0">
              <a:latin typeface="微软雅黑" panose="020B0503020204020204" pitchFamily="34" charset="-122"/>
              <a:ea typeface="微软雅黑" panose="020B0503020204020204" pitchFamily="34" charset="-122"/>
            </a:endParaRPr>
          </a:p>
          <a:p>
            <a:pPr marL="285750" indent="-285750" algn="just">
              <a:lnSpc>
                <a:spcPct val="200000"/>
              </a:lnSpc>
              <a:buClr>
                <a:srgbClr val="00679F"/>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涵盖整体正式比赛阶段的时间安排（候场等）。</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1135877"/>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1131590"/>
            <a:ext cx="356188" cy="461665"/>
          </a:xfrm>
          <a:prstGeom prst="rect">
            <a:avLst/>
          </a:prstGeom>
          <a:noFill/>
        </p:spPr>
        <p:txBody>
          <a:bodyPr wrap="none" rtlCol="0">
            <a:spAutoFit/>
          </a:bodyPr>
          <a:lstStyle/>
          <a:p>
            <a:r>
              <a:rPr lang="en-US" altLang="zh-CN" sz="2400" b="1" dirty="0" smtClean="0">
                <a:solidFill>
                  <a:schemeClr val="bg1"/>
                </a:solidFill>
              </a:rPr>
              <a:t>5</a:t>
            </a:r>
            <a:endParaRPr lang="zh-CN" altLang="en-US" sz="2400" b="1" dirty="0">
              <a:solidFill>
                <a:schemeClr val="bg1"/>
              </a:solidFill>
            </a:endParaRPr>
          </a:p>
        </p:txBody>
      </p:sp>
      <p:cxnSp>
        <p:nvCxnSpPr>
          <p:cNvPr id="34" name="直接连接符 33"/>
          <p:cNvCxnSpPr/>
          <p:nvPr/>
        </p:nvCxnSpPr>
        <p:spPr>
          <a:xfrm>
            <a:off x="566361" y="1549613"/>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1131590"/>
            <a:ext cx="1569660"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做好场地安排</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6" name="矩形 35"/>
          <p:cNvSpPr/>
          <p:nvPr/>
        </p:nvSpPr>
        <p:spPr>
          <a:xfrm>
            <a:off x="566361" y="1861104"/>
            <a:ext cx="1893099"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58968" y="1855561"/>
            <a:ext cx="1338828"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赛场安排：</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2552066" y="1854699"/>
            <a:ext cx="5836357" cy="1061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比赛场地划分，具体房间号，工位安排，赛场示意图； 赛场内外布置相关指示、引导标识。赛场指示条幅、宣传海报、各种场地门贴、工位号牌等；赛场工作人员、服务人员、志愿者服装统一。</a:t>
            </a:r>
          </a:p>
        </p:txBody>
      </p:sp>
      <p:cxnSp>
        <p:nvCxnSpPr>
          <p:cNvPr id="16" name="直接连接符 15"/>
          <p:cNvCxnSpPr/>
          <p:nvPr/>
        </p:nvCxnSpPr>
        <p:spPr>
          <a:xfrm>
            <a:off x="2552066" y="3003798"/>
            <a:ext cx="605238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6361" y="3157309"/>
            <a:ext cx="1893099"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58968" y="3151766"/>
            <a:ext cx="18004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相关场地安排：</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14" name="矩形 13"/>
          <p:cNvSpPr/>
          <p:nvPr/>
        </p:nvSpPr>
        <p:spPr>
          <a:xfrm>
            <a:off x="2552066" y="3150904"/>
            <a:ext cx="5836357"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辅助场地安排，包括赛项说明会、领队会、休息室、候考室、裁判会议室、备用考场、</a:t>
            </a:r>
            <a:r>
              <a:rPr lang="zh-CN" altLang="en-US" sz="1400" b="1" dirty="0">
                <a:latin typeface="微软雅黑" panose="020B0503020204020204" pitchFamily="34" charset="-122"/>
                <a:ea typeface="微软雅黑" panose="020B0503020204020204" pitchFamily="34" charset="-122"/>
              </a:rPr>
              <a:t>加密室</a:t>
            </a:r>
            <a:r>
              <a:rPr lang="zh-CN" altLang="en-US" sz="1400" dirty="0">
                <a:latin typeface="微软雅黑" panose="020B0503020204020204" pitchFamily="34" charset="-122"/>
                <a:ea typeface="微软雅黑" panose="020B0503020204020204" pitchFamily="34" charset="-122"/>
              </a:rPr>
              <a:t>等。各个场地负责人、赛场内外服务教师及学生等。</a:t>
            </a:r>
          </a:p>
        </p:txBody>
      </p:sp>
      <p:cxnSp>
        <p:nvCxnSpPr>
          <p:cNvPr id="15" name="直接连接符 14"/>
          <p:cNvCxnSpPr/>
          <p:nvPr/>
        </p:nvCxnSpPr>
        <p:spPr>
          <a:xfrm>
            <a:off x="2552066" y="4300003"/>
            <a:ext cx="605238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459652"/>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455365"/>
            <a:ext cx="356188" cy="461665"/>
          </a:xfrm>
          <a:prstGeom prst="rect">
            <a:avLst/>
          </a:prstGeom>
          <a:noFill/>
        </p:spPr>
        <p:txBody>
          <a:bodyPr wrap="none" rtlCol="0">
            <a:spAutoFit/>
          </a:bodyPr>
          <a:lstStyle/>
          <a:p>
            <a:r>
              <a:rPr lang="en-US" altLang="zh-CN" sz="2400" b="1" dirty="0" smtClean="0">
                <a:solidFill>
                  <a:schemeClr val="bg1"/>
                </a:solidFill>
              </a:rPr>
              <a:t>6</a:t>
            </a:r>
            <a:endParaRPr lang="zh-CN" altLang="en-US" sz="2400" b="1" dirty="0">
              <a:solidFill>
                <a:schemeClr val="bg1"/>
              </a:solidFill>
            </a:endParaRPr>
          </a:p>
        </p:txBody>
      </p:sp>
      <p:cxnSp>
        <p:nvCxnSpPr>
          <p:cNvPr id="34" name="直接连接符 33"/>
          <p:cNvCxnSpPr/>
          <p:nvPr/>
        </p:nvCxnSpPr>
        <p:spPr>
          <a:xfrm>
            <a:off x="566361" y="873388"/>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455365"/>
            <a:ext cx="1569660"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做好观摩安排</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6" name="矩形 35"/>
          <p:cNvSpPr/>
          <p:nvPr/>
        </p:nvSpPr>
        <p:spPr>
          <a:xfrm>
            <a:off x="566362" y="891630"/>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81999" y="886087"/>
            <a:ext cx="9460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98639" y="917030"/>
            <a:ext cx="688978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以不影响选手竞赛为前提， 分现场观摩和大屏幕观摩两种方式，明确地点和时间。可安排参观校园，要有具体接待人，明确工作任务和职责。</a:t>
            </a:r>
          </a:p>
        </p:txBody>
      </p:sp>
      <p:sp>
        <p:nvSpPr>
          <p:cNvPr id="10" name="矩形 9"/>
          <p:cNvSpPr/>
          <p:nvPr/>
        </p:nvSpPr>
        <p:spPr>
          <a:xfrm>
            <a:off x="566362" y="1687420"/>
            <a:ext cx="861730" cy="426436"/>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02476" y="1683133"/>
            <a:ext cx="356188" cy="461665"/>
          </a:xfrm>
          <a:prstGeom prst="rect">
            <a:avLst/>
          </a:prstGeom>
          <a:noFill/>
        </p:spPr>
        <p:txBody>
          <a:bodyPr wrap="none" rtlCol="0">
            <a:spAutoFit/>
          </a:bodyPr>
          <a:lstStyle/>
          <a:p>
            <a:r>
              <a:rPr lang="en-US" altLang="zh-CN" sz="2400" b="1" dirty="0" smtClean="0">
                <a:solidFill>
                  <a:schemeClr val="bg1"/>
                </a:solidFill>
              </a:rPr>
              <a:t>7</a:t>
            </a:r>
            <a:endParaRPr lang="zh-CN" altLang="en-US" sz="2400" b="1" dirty="0">
              <a:solidFill>
                <a:schemeClr val="bg1"/>
              </a:solidFill>
            </a:endParaRPr>
          </a:p>
        </p:txBody>
      </p:sp>
      <p:cxnSp>
        <p:nvCxnSpPr>
          <p:cNvPr id="12" name="直接连接符 11"/>
          <p:cNvCxnSpPr/>
          <p:nvPr/>
        </p:nvCxnSpPr>
        <p:spPr>
          <a:xfrm>
            <a:off x="566361" y="2101156"/>
            <a:ext cx="8038087" cy="0"/>
          </a:xfrm>
          <a:prstGeom prst="line">
            <a:avLst/>
          </a:prstGeom>
          <a:ln>
            <a:solidFill>
              <a:srgbClr val="901C83"/>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464206" y="1683133"/>
            <a:ext cx="1569660" cy="416589"/>
          </a:xfrm>
          <a:prstGeom prst="rect">
            <a:avLst/>
          </a:prstGeom>
        </p:spPr>
        <p:txBody>
          <a:bodyPr wrap="none">
            <a:spAutoFit/>
          </a:bodyPr>
          <a:lstStyle/>
          <a:p>
            <a:pPr>
              <a:lnSpc>
                <a:spcPts val="2800"/>
              </a:lnSpc>
            </a:pPr>
            <a:r>
              <a:rPr lang="zh-CN" altLang="en-US"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rPr>
              <a:t>做好接待安排</a:t>
            </a:r>
            <a:endParaRPr lang="zh-CN" altLang="zh-CN"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14" name="矩形 13"/>
          <p:cNvSpPr/>
          <p:nvPr/>
        </p:nvSpPr>
        <p:spPr>
          <a:xfrm>
            <a:off x="566362" y="2119398"/>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81999" y="2113855"/>
            <a:ext cx="946093" cy="416589"/>
          </a:xfrm>
          <a:prstGeom prst="rect">
            <a:avLst/>
          </a:prstGeom>
        </p:spPr>
        <p:txBody>
          <a:bodyPr wrap="none">
            <a:spAutoFit/>
          </a:bodyPr>
          <a:lstStyle/>
          <a:p>
            <a:pPr>
              <a:lnSpc>
                <a:spcPts val="2800"/>
              </a:lnSpc>
            </a:pPr>
            <a:r>
              <a:rPr lang="zh-CN" altLang="en-US"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16" name="矩形 15"/>
          <p:cNvSpPr/>
          <p:nvPr/>
        </p:nvSpPr>
        <p:spPr>
          <a:xfrm>
            <a:off x="1498639" y="2144798"/>
            <a:ext cx="6889785"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每赛项安排裁判、领队、指导教师及参赛选手就餐（标准</a:t>
            </a:r>
            <a:r>
              <a:rPr lang="en-US" altLang="zh-CN" sz="1400" dirty="0">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元）。 安排外地参赛选手住宿（费用由参赛单位自理）。出现考试交叉，安排好错时、封闭就餐问题。提供必要的饮水等服务。</a:t>
            </a:r>
          </a:p>
        </p:txBody>
      </p:sp>
      <p:sp>
        <p:nvSpPr>
          <p:cNvPr id="17" name="矩形 16"/>
          <p:cNvSpPr/>
          <p:nvPr/>
        </p:nvSpPr>
        <p:spPr>
          <a:xfrm>
            <a:off x="566362" y="3201486"/>
            <a:ext cx="861730" cy="426436"/>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02476" y="3197199"/>
            <a:ext cx="356188" cy="461665"/>
          </a:xfrm>
          <a:prstGeom prst="rect">
            <a:avLst/>
          </a:prstGeom>
          <a:noFill/>
        </p:spPr>
        <p:txBody>
          <a:bodyPr wrap="none" rtlCol="0">
            <a:spAutoFit/>
          </a:bodyPr>
          <a:lstStyle/>
          <a:p>
            <a:r>
              <a:rPr lang="en-US" altLang="zh-CN" sz="2400" b="1" dirty="0" smtClean="0">
                <a:solidFill>
                  <a:schemeClr val="bg1"/>
                </a:solidFill>
              </a:rPr>
              <a:t>8</a:t>
            </a:r>
            <a:endParaRPr lang="zh-CN" altLang="en-US" sz="2400" b="1" dirty="0">
              <a:solidFill>
                <a:schemeClr val="bg1"/>
              </a:solidFill>
            </a:endParaRPr>
          </a:p>
        </p:txBody>
      </p:sp>
      <p:cxnSp>
        <p:nvCxnSpPr>
          <p:cNvPr id="19" name="直接连接符 18"/>
          <p:cNvCxnSpPr/>
          <p:nvPr/>
        </p:nvCxnSpPr>
        <p:spPr>
          <a:xfrm>
            <a:off x="566361" y="3615222"/>
            <a:ext cx="8038087" cy="0"/>
          </a:xfrm>
          <a:prstGeom prst="line">
            <a:avLst/>
          </a:prstGeom>
          <a:ln>
            <a:solidFill>
              <a:srgbClr val="EC9A12"/>
            </a:solidFill>
            <a:prstDash val="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464206" y="3197199"/>
            <a:ext cx="2723823" cy="416589"/>
          </a:xfrm>
          <a:prstGeom prst="rect">
            <a:avLst/>
          </a:prstGeom>
        </p:spPr>
        <p:txBody>
          <a:bodyPr wrap="none">
            <a:spAutoFit/>
          </a:bodyPr>
          <a:lstStyle/>
          <a:p>
            <a:pPr>
              <a:lnSpc>
                <a:spcPts val="2800"/>
              </a:lnSpc>
            </a:pPr>
            <a:r>
              <a:rPr lang="zh-CN" altLang="en-US" b="1" kern="100" dirty="0">
                <a:solidFill>
                  <a:srgbClr val="EC9A12"/>
                </a:solidFill>
                <a:latin typeface="微软雅黑" panose="020B0503020204020204" pitchFamily="34" charset="-122"/>
                <a:ea typeface="微软雅黑" panose="020B0503020204020204" pitchFamily="34" charset="-122"/>
                <a:cs typeface="仿宋" panose="02010609060101010101" pitchFamily="49" charset="-122"/>
              </a:rPr>
              <a:t>做好作品及影音资料安排</a:t>
            </a:r>
            <a:endParaRPr lang="zh-CN" altLang="zh-CN" b="1" kern="100" dirty="0">
              <a:solidFill>
                <a:srgbClr val="EC9A12"/>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21" name="矩形 20"/>
          <p:cNvSpPr/>
          <p:nvPr/>
        </p:nvSpPr>
        <p:spPr>
          <a:xfrm>
            <a:off x="566362" y="3633464"/>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81999" y="3627921"/>
            <a:ext cx="946093" cy="416589"/>
          </a:xfrm>
          <a:prstGeom prst="rect">
            <a:avLst/>
          </a:prstGeom>
        </p:spPr>
        <p:txBody>
          <a:bodyPr wrap="none">
            <a:spAutoFit/>
          </a:bodyPr>
          <a:lstStyle/>
          <a:p>
            <a:pPr>
              <a:lnSpc>
                <a:spcPts val="2800"/>
              </a:lnSpc>
            </a:pPr>
            <a:r>
              <a:rPr lang="zh-CN" altLang="en-US" b="1" kern="100" dirty="0">
                <a:solidFill>
                  <a:srgbClr val="EC9A12"/>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EC9A12"/>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23" name="矩形 22"/>
          <p:cNvSpPr/>
          <p:nvPr/>
        </p:nvSpPr>
        <p:spPr>
          <a:xfrm>
            <a:off x="1498639" y="3658864"/>
            <a:ext cx="6889785"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各赛项优秀作品进行回收。 比赛现场全程录像、提供高清晰度精彩瞬间照片（</a:t>
            </a:r>
            <a:r>
              <a:rPr lang="zh-CN" altLang="en-US" sz="1400" b="1" dirty="0">
                <a:latin typeface="微软雅黑" panose="020B0503020204020204" pitchFamily="34" charset="-122"/>
                <a:ea typeface="微软雅黑" panose="020B0503020204020204" pitchFamily="34" charset="-122"/>
              </a:rPr>
              <a:t>照片长边</a:t>
            </a:r>
            <a:r>
              <a:rPr lang="en-US" altLang="zh-CN" sz="1400" b="1" dirty="0">
                <a:latin typeface="微软雅黑" panose="020B0503020204020204" pitchFamily="34" charset="-122"/>
                <a:ea typeface="微软雅黑" panose="020B0503020204020204" pitchFamily="34" charset="-122"/>
              </a:rPr>
              <a:t>3000</a:t>
            </a:r>
            <a:r>
              <a:rPr lang="zh-CN" altLang="en-US" sz="1400" dirty="0">
                <a:latin typeface="微软雅黑" panose="020B0503020204020204" pitchFamily="34" charset="-122"/>
                <a:ea typeface="微软雅黑" panose="020B0503020204020204" pitchFamily="34" charset="-122"/>
              </a:rPr>
              <a:t>）。赛项结束第二天，承办校要将录像原始资料用移动硬盘拷贝上交大赛办。相关资料及作品赛后一周内上交大赛办。</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1207885"/>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1203598"/>
            <a:ext cx="356188" cy="461665"/>
          </a:xfrm>
          <a:prstGeom prst="rect">
            <a:avLst/>
          </a:prstGeom>
          <a:noFill/>
        </p:spPr>
        <p:txBody>
          <a:bodyPr wrap="none" rtlCol="0">
            <a:spAutoFit/>
          </a:bodyPr>
          <a:lstStyle/>
          <a:p>
            <a:r>
              <a:rPr lang="en-US" altLang="zh-CN" sz="2400" b="1" dirty="0" smtClean="0">
                <a:solidFill>
                  <a:schemeClr val="bg1"/>
                </a:solidFill>
              </a:rPr>
              <a:t>9</a:t>
            </a:r>
            <a:endParaRPr lang="zh-CN" altLang="en-US" sz="2400" b="1" dirty="0">
              <a:solidFill>
                <a:schemeClr val="bg1"/>
              </a:solidFill>
            </a:endParaRPr>
          </a:p>
        </p:txBody>
      </p:sp>
      <p:cxnSp>
        <p:nvCxnSpPr>
          <p:cNvPr id="34" name="直接连接符 33"/>
          <p:cNvCxnSpPr/>
          <p:nvPr/>
        </p:nvCxnSpPr>
        <p:spPr>
          <a:xfrm>
            <a:off x="566361" y="1621621"/>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1203598"/>
            <a:ext cx="1569660"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做好资源转化</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6" name="矩形 35"/>
          <p:cNvSpPr/>
          <p:nvPr/>
        </p:nvSpPr>
        <p:spPr>
          <a:xfrm>
            <a:off x="566362" y="1639863"/>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81999" y="1634320"/>
            <a:ext cx="946093" cy="416589"/>
          </a:xfrm>
          <a:prstGeom prst="rect">
            <a:avLst/>
          </a:prstGeom>
        </p:spPr>
        <p:txBody>
          <a:bodyPr wrap="none">
            <a:spAutoFit/>
          </a:bodyPr>
          <a:lstStyle/>
          <a:p>
            <a:pPr>
              <a:lnSpc>
                <a:spcPts val="2800"/>
              </a:lnSpc>
            </a:pP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98639" y="1665263"/>
            <a:ext cx="6889785" cy="700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安排专人负责，将大赛的资料收集整理，按照</a:t>
            </a:r>
            <a:r>
              <a:rPr lang="en-US" altLang="zh-CN" sz="1400" dirty="0">
                <a:latin typeface="微软雅黑" panose="020B0503020204020204" pitchFamily="34" charset="-122"/>
                <a:ea typeface="微软雅黑" panose="020B0503020204020204" pitchFamily="34" charset="-122"/>
              </a:rPr>
              <a:t>2016</a:t>
            </a:r>
            <a:r>
              <a:rPr lang="zh-CN" altLang="en-US" sz="1400" dirty="0">
                <a:latin typeface="微软雅黑" panose="020B0503020204020204" pitchFamily="34" charset="-122"/>
                <a:ea typeface="微软雅黑" panose="020B0503020204020204" pitchFamily="34" charset="-122"/>
              </a:rPr>
              <a:t>年度沈阳职业院校技能大赛资源转化管理办法，将其转化成教学资源。</a:t>
            </a:r>
          </a:p>
        </p:txBody>
      </p:sp>
      <p:sp>
        <p:nvSpPr>
          <p:cNvPr id="10" name="矩形 9"/>
          <p:cNvSpPr/>
          <p:nvPr/>
        </p:nvSpPr>
        <p:spPr>
          <a:xfrm>
            <a:off x="566362" y="2579669"/>
            <a:ext cx="861730" cy="426436"/>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02476" y="2575382"/>
            <a:ext cx="527709" cy="461665"/>
          </a:xfrm>
          <a:prstGeom prst="rect">
            <a:avLst/>
          </a:prstGeom>
          <a:noFill/>
        </p:spPr>
        <p:txBody>
          <a:bodyPr wrap="none" rtlCol="0">
            <a:spAutoFit/>
          </a:bodyPr>
          <a:lstStyle/>
          <a:p>
            <a:r>
              <a:rPr lang="en-US" altLang="zh-CN" sz="2400" b="1" dirty="0" smtClean="0">
                <a:solidFill>
                  <a:schemeClr val="bg1"/>
                </a:solidFill>
              </a:rPr>
              <a:t>10</a:t>
            </a:r>
            <a:endParaRPr lang="zh-CN" altLang="en-US" sz="2400" b="1" dirty="0">
              <a:solidFill>
                <a:schemeClr val="bg1"/>
              </a:solidFill>
            </a:endParaRPr>
          </a:p>
        </p:txBody>
      </p:sp>
      <p:cxnSp>
        <p:nvCxnSpPr>
          <p:cNvPr id="12" name="直接连接符 11"/>
          <p:cNvCxnSpPr/>
          <p:nvPr/>
        </p:nvCxnSpPr>
        <p:spPr>
          <a:xfrm>
            <a:off x="566361" y="2993405"/>
            <a:ext cx="8038087" cy="0"/>
          </a:xfrm>
          <a:prstGeom prst="line">
            <a:avLst/>
          </a:prstGeom>
          <a:ln>
            <a:solidFill>
              <a:srgbClr val="901C83"/>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464206" y="2575382"/>
            <a:ext cx="3383280" cy="447040"/>
          </a:xfrm>
          <a:prstGeom prst="rect">
            <a:avLst/>
          </a:prstGeom>
        </p:spPr>
        <p:txBody>
          <a:bodyPr wrap="none">
            <a:spAutoFit/>
          </a:bodyPr>
          <a:lstStyle/>
          <a:p>
            <a:pPr>
              <a:lnSpc>
                <a:spcPts val="2800"/>
              </a:lnSpc>
            </a:pPr>
            <a:r>
              <a:rPr lang="zh-CN" altLang="en-US"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rPr>
              <a:t>做好大赛媒体宣传及新闻稿报送</a:t>
            </a:r>
            <a:endParaRPr lang="zh-CN" altLang="zh-CN"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14" name="矩形 13"/>
          <p:cNvSpPr/>
          <p:nvPr/>
        </p:nvSpPr>
        <p:spPr>
          <a:xfrm>
            <a:off x="566362" y="3011647"/>
            <a:ext cx="861730" cy="4264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81999" y="3006104"/>
            <a:ext cx="946093" cy="416589"/>
          </a:xfrm>
          <a:prstGeom prst="rect">
            <a:avLst/>
          </a:prstGeom>
        </p:spPr>
        <p:txBody>
          <a:bodyPr wrap="none">
            <a:spAutoFit/>
          </a:bodyPr>
          <a:lstStyle/>
          <a:p>
            <a:pPr>
              <a:lnSpc>
                <a:spcPts val="2800"/>
              </a:lnSpc>
            </a:pPr>
            <a:r>
              <a:rPr lang="zh-CN" altLang="en-US"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rPr>
              <a:t> 要求：</a:t>
            </a:r>
            <a:endParaRPr lang="zh-CN" altLang="zh-CN"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16" name="矩形 15"/>
          <p:cNvSpPr/>
          <p:nvPr/>
        </p:nvSpPr>
        <p:spPr>
          <a:xfrm>
            <a:off x="1498639" y="3037047"/>
            <a:ext cx="6889785"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承办学校自行安排赛项指南、媒体宣传等工作，各赛项负责人在开赛后第二天将比赛的音像资料及文字新闻稿件报送大赛办，报送邮箱地址：</a:t>
            </a:r>
            <a:r>
              <a:rPr lang="en-US" altLang="zh-CN" sz="1400" dirty="0">
                <a:latin typeface="微软雅黑" panose="020B0503020204020204" pitchFamily="34" charset="-122"/>
                <a:ea typeface="微软雅黑" panose="020B0503020204020204" pitchFamily="34" charset="-122"/>
              </a:rPr>
              <a:t>syzjxc@126.com</a:t>
            </a:r>
            <a:r>
              <a:rPr lang="zh-CN" altLang="en-US" sz="1400" dirty="0">
                <a:latin typeface="微软雅黑" panose="020B0503020204020204" pitchFamily="34" charset="-122"/>
                <a:ea typeface="微软雅黑" panose="020B0503020204020204" pitchFamily="34" charset="-122"/>
              </a:rPr>
              <a:t>，由大赛办负责人审阅后，报送市教育局审批，最后发送到信息平台发布。</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承办</a:t>
            </a:r>
            <a:r>
              <a:rPr lang="zh-CN" altLang="en-US" b="1" spc="300" dirty="0">
                <a:solidFill>
                  <a:schemeClr val="bg1"/>
                </a:solidFill>
                <a:latin typeface="微软雅黑" panose="020B0503020204020204" pitchFamily="34" charset="-122"/>
                <a:ea typeface="微软雅黑" panose="020B0503020204020204" pitchFamily="34" charset="-122"/>
              </a:rPr>
              <a:t>学校工作</a:t>
            </a:r>
          </a:p>
        </p:txBody>
      </p:sp>
      <p:sp>
        <p:nvSpPr>
          <p:cNvPr id="4" name="矩形 3"/>
          <p:cNvSpPr/>
          <p:nvPr/>
        </p:nvSpPr>
        <p:spPr>
          <a:xfrm>
            <a:off x="566362" y="1063869"/>
            <a:ext cx="861730" cy="426436"/>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2476" y="1059582"/>
            <a:ext cx="510717" cy="461665"/>
          </a:xfrm>
          <a:prstGeom prst="rect">
            <a:avLst/>
          </a:prstGeom>
          <a:noFill/>
        </p:spPr>
        <p:txBody>
          <a:bodyPr wrap="none" rtlCol="0">
            <a:spAutoFit/>
          </a:bodyPr>
          <a:lstStyle/>
          <a:p>
            <a:r>
              <a:rPr lang="en-US" altLang="zh-CN" sz="2400" b="1" dirty="0" smtClean="0">
                <a:solidFill>
                  <a:schemeClr val="bg1"/>
                </a:solidFill>
              </a:rPr>
              <a:t>11</a:t>
            </a:r>
            <a:endParaRPr lang="zh-CN" altLang="en-US" sz="2400" b="1" dirty="0">
              <a:solidFill>
                <a:schemeClr val="bg1"/>
              </a:solidFill>
            </a:endParaRPr>
          </a:p>
        </p:txBody>
      </p:sp>
      <p:cxnSp>
        <p:nvCxnSpPr>
          <p:cNvPr id="34" name="直接连接符 33"/>
          <p:cNvCxnSpPr/>
          <p:nvPr/>
        </p:nvCxnSpPr>
        <p:spPr>
          <a:xfrm>
            <a:off x="566361" y="1477605"/>
            <a:ext cx="8038087"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64206" y="1059582"/>
            <a:ext cx="1569660" cy="416589"/>
          </a:xfrm>
          <a:prstGeom prst="rect">
            <a:avLst/>
          </a:prstGeom>
        </p:spPr>
        <p:txBody>
          <a:bodyPr wrap="none">
            <a:spAutoFit/>
          </a:bodyPr>
          <a:lstStyle/>
          <a:p>
            <a:pPr>
              <a:lnSpc>
                <a:spcPts val="2800"/>
              </a:lnSpc>
            </a:pPr>
            <a:r>
              <a:rPr lang="zh-CN" altLang="en-US" b="1" kern="100" dirty="0" smtClean="0">
                <a:solidFill>
                  <a:srgbClr val="00679F"/>
                </a:solidFill>
                <a:latin typeface="微软雅黑" panose="020B0503020204020204" pitchFamily="34" charset="-122"/>
                <a:ea typeface="微软雅黑" panose="020B0503020204020204" pitchFamily="34" charset="-122"/>
                <a:cs typeface="仿宋" panose="02010609060101010101" pitchFamily="49" charset="-122"/>
              </a:rPr>
              <a:t>做好</a:t>
            </a:r>
            <a:r>
              <a:rPr lang="zh-CN" altLang="en-US"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rPr>
              <a:t>赛项预算</a:t>
            </a:r>
            <a:endParaRPr lang="zh-CN" altLang="zh-CN" b="1" kern="100" dirty="0">
              <a:solidFill>
                <a:srgbClr val="00679F"/>
              </a:solidFill>
              <a:latin typeface="微软雅黑" panose="020B0503020204020204" pitchFamily="34" charset="-122"/>
              <a:ea typeface="微软雅黑" panose="020B0503020204020204" pitchFamily="34" charset="-122"/>
              <a:cs typeface="仿宋" panose="02010609060101010101" pitchFamily="49" charset="-122"/>
            </a:endParaRPr>
          </a:p>
        </p:txBody>
      </p:sp>
      <p:sp>
        <p:nvSpPr>
          <p:cNvPr id="38" name="矩形 37"/>
          <p:cNvSpPr/>
          <p:nvPr/>
        </p:nvSpPr>
        <p:spPr>
          <a:xfrm>
            <a:off x="1498639" y="1521247"/>
            <a:ext cx="6889785" cy="1708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根据实际需要做好赛项耗材和</a:t>
            </a:r>
            <a:r>
              <a:rPr lang="zh-CN" altLang="en-US" sz="1400" dirty="0" smtClean="0">
                <a:latin typeface="微软雅黑" panose="020B0503020204020204" pitchFamily="34" charset="-122"/>
                <a:ea typeface="微软雅黑" panose="020B0503020204020204" pitchFamily="34" charset="-122"/>
              </a:rPr>
              <a:t>备品、工作人员、餐费等大赛</a:t>
            </a:r>
            <a:r>
              <a:rPr lang="zh-CN" altLang="en-US" sz="1400" dirty="0" smtClean="0">
                <a:latin typeface="微软雅黑" panose="020B0503020204020204" pitchFamily="34" charset="-122"/>
                <a:ea typeface="微软雅黑" panose="020B0503020204020204" pitchFamily="34" charset="-122"/>
              </a:rPr>
              <a:t>办统一拨付预算</a:t>
            </a:r>
            <a:r>
              <a:rPr lang="zh-CN" altLang="en-US" sz="1400" dirty="0">
                <a:latin typeface="微软雅黑" panose="020B0503020204020204" pitchFamily="34" charset="-122"/>
                <a:ea typeface="微软雅黑" panose="020B0503020204020204" pitchFamily="34" charset="-122"/>
              </a:rPr>
              <a:t>，避免虚报少报等现象，影响赛事的</a:t>
            </a:r>
            <a:r>
              <a:rPr lang="zh-CN" altLang="en-US" sz="1400" dirty="0" smtClean="0">
                <a:latin typeface="微软雅黑" panose="020B0503020204020204" pitchFamily="34" charset="-122"/>
                <a:ea typeface="微软雅黑" panose="020B0503020204020204" pitchFamily="34" charset="-122"/>
              </a:rPr>
              <a:t>安排。</a:t>
            </a:r>
            <a:r>
              <a:rPr lang="zh-CN" altLang="en-US" sz="1400" b="1" dirty="0" smtClean="0">
                <a:latin typeface="微软雅黑" panose="020B0503020204020204" pitchFamily="34" charset="-122"/>
                <a:ea typeface="微软雅黑" panose="020B0503020204020204" pitchFamily="34" charset="-122"/>
              </a:rPr>
              <a:t>人员费用标准，工作人员每天</a:t>
            </a:r>
            <a:r>
              <a:rPr lang="en-US" altLang="zh-CN" sz="1400" b="1" dirty="0" smtClean="0">
                <a:latin typeface="微软雅黑" panose="020B0503020204020204" pitchFamily="34" charset="-122"/>
                <a:ea typeface="微软雅黑" panose="020B0503020204020204" pitchFamily="34" charset="-122"/>
              </a:rPr>
              <a:t>100</a:t>
            </a:r>
            <a:r>
              <a:rPr lang="zh-CN" altLang="en-US" sz="1400" b="1" dirty="0" smtClean="0">
                <a:latin typeface="微软雅黑" panose="020B0503020204020204" pitchFamily="34" charset="-122"/>
                <a:ea typeface="微软雅黑" panose="020B0503020204020204" pitchFamily="34" charset="-122"/>
              </a:rPr>
              <a:t>元，午餐费每人每天</a:t>
            </a:r>
            <a:r>
              <a:rPr lang="en-US" altLang="zh-CN" sz="1400" b="1" dirty="0" smtClean="0">
                <a:latin typeface="微软雅黑" panose="020B0503020204020204" pitchFamily="34" charset="-122"/>
                <a:ea typeface="微软雅黑" panose="020B0503020204020204" pitchFamily="34" charset="-122"/>
              </a:rPr>
              <a:t>20</a:t>
            </a:r>
            <a:r>
              <a:rPr lang="zh-CN" altLang="en-US" sz="1400" b="1" dirty="0" smtClean="0">
                <a:latin typeface="微软雅黑" panose="020B0503020204020204" pitchFamily="34" charset="-122"/>
                <a:ea typeface="微软雅黑" panose="020B0503020204020204" pitchFamily="34" charset="-122"/>
              </a:rPr>
              <a:t>元。裁判员每天</a:t>
            </a:r>
            <a:r>
              <a:rPr lang="en-US" altLang="zh-CN" sz="1400" b="1" dirty="0" smtClean="0">
                <a:latin typeface="微软雅黑" panose="020B0503020204020204" pitchFamily="34" charset="-122"/>
                <a:ea typeface="微软雅黑" panose="020B0503020204020204" pitchFamily="34" charset="-122"/>
              </a:rPr>
              <a:t>500</a:t>
            </a:r>
            <a:r>
              <a:rPr lang="zh-CN" altLang="en-US" sz="1400" b="1" dirty="0" smtClean="0">
                <a:latin typeface="微软雅黑" panose="020B0503020204020204" pitchFamily="34" charset="-122"/>
                <a:ea typeface="微软雅黑" panose="020B0503020204020204" pitchFamily="34" charset="-122"/>
              </a:rPr>
              <a:t>元，制表由大赛办提供，承办校支付费用。</a:t>
            </a:r>
          </a:p>
          <a:p>
            <a:pPr algn="just">
              <a:lnSpc>
                <a:spcPct val="150000"/>
              </a:lnSpc>
            </a:pPr>
            <a:r>
              <a:rPr lang="zh-CN" altLang="en-US" sz="1400" dirty="0" smtClean="0">
                <a:latin typeface="微软雅黑" panose="020B0503020204020204" pitchFamily="34" charset="-122"/>
                <a:ea typeface="微软雅黑" panose="020B0503020204020204" pitchFamily="34" charset="-122"/>
              </a:rPr>
              <a:t>要求</a:t>
            </a:r>
            <a:r>
              <a:rPr lang="zh-CN" altLang="en-US" sz="1400" dirty="0">
                <a:latin typeface="微软雅黑" panose="020B0503020204020204" pitchFamily="34" charset="-122"/>
                <a:ea typeface="微软雅黑" panose="020B0503020204020204" pitchFamily="34" charset="-122"/>
              </a:rPr>
              <a:t>于</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31</a:t>
            </a:r>
            <a:r>
              <a:rPr lang="zh-CN" altLang="en-US" sz="1400" dirty="0">
                <a:latin typeface="微软雅黑" panose="020B0503020204020204" pitchFamily="34" charset="-122"/>
                <a:ea typeface="微软雅黑" panose="020B0503020204020204" pitchFamily="34" charset="-122"/>
              </a:rPr>
              <a:t>日下班前报送到大赛办公室，报送邮箱地址</a:t>
            </a:r>
            <a:r>
              <a:rPr lang="zh-CN" altLang="en-US" sz="1400" dirty="0" smtClean="0">
                <a:latin typeface="微软雅黑" panose="020B0503020204020204" pitchFamily="34" charset="-122"/>
                <a:ea typeface="微软雅黑" panose="020B0503020204020204" pitchFamily="34" charset="-122"/>
              </a:rPr>
              <a:t>：</a:t>
            </a:r>
            <a:r>
              <a:rPr lang="en-US" sz="1400" dirty="0" smtClean="0">
                <a:solidFill>
                  <a:srgbClr val="FF0000"/>
                </a:solidFill>
              </a:rPr>
              <a:t>156626160 </a:t>
            </a:r>
            <a:r>
              <a:rPr lang="en-US" sz="1400" dirty="0" smtClean="0">
                <a:solidFill>
                  <a:srgbClr val="FF0000"/>
                </a:solidFill>
              </a:rPr>
              <a:t>@</a:t>
            </a:r>
            <a:r>
              <a:rPr lang="en-US" sz="1400" dirty="0" err="1" smtClean="0">
                <a:solidFill>
                  <a:srgbClr val="FF0000"/>
                </a:solidFill>
              </a:rPr>
              <a:t>qq.com</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由大赛办负责人审阅后，报送市教育局审批</a:t>
            </a:r>
            <a:r>
              <a:rPr lang="zh-CN" altLang="en-US" sz="1400" dirty="0" smtClean="0">
                <a:latin typeface="微软雅黑" panose="020B0503020204020204" pitchFamily="34" charset="-122"/>
                <a:ea typeface="微软雅黑" panose="020B0503020204020204" pitchFamily="34" charset="-122"/>
              </a:rPr>
              <a:t>。</a:t>
            </a:r>
            <a:r>
              <a:rPr lang="en-US" sz="1400" dirty="0" smtClean="0"/>
              <a:t> </a:t>
            </a:r>
            <a:endParaRPr lang="zh-CN" altLang="en-US" sz="1400" dirty="0">
              <a:latin typeface="微软雅黑" panose="020B0503020204020204" pitchFamily="34" charset="-122"/>
              <a:ea typeface="微软雅黑" panose="020B0503020204020204" pitchFamily="34" charset="-122"/>
            </a:endParaRPr>
          </a:p>
        </p:txBody>
      </p:sp>
      <p:sp>
        <p:nvSpPr>
          <p:cNvPr id="10" name="矩形 9"/>
          <p:cNvSpPr/>
          <p:nvPr/>
        </p:nvSpPr>
        <p:spPr>
          <a:xfrm>
            <a:off x="500034" y="3143254"/>
            <a:ext cx="861730" cy="426436"/>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14348" y="3143254"/>
            <a:ext cx="527709" cy="461665"/>
          </a:xfrm>
          <a:prstGeom prst="rect">
            <a:avLst/>
          </a:prstGeom>
          <a:noFill/>
        </p:spPr>
        <p:txBody>
          <a:bodyPr wrap="none" rtlCol="0">
            <a:spAutoFit/>
          </a:bodyPr>
          <a:lstStyle/>
          <a:p>
            <a:r>
              <a:rPr lang="en-US" altLang="zh-CN" sz="2400" b="1" dirty="0" smtClean="0">
                <a:solidFill>
                  <a:schemeClr val="bg1"/>
                </a:solidFill>
              </a:rPr>
              <a:t>12</a:t>
            </a:r>
            <a:endParaRPr lang="zh-CN" altLang="en-US" sz="2400" b="1" dirty="0">
              <a:solidFill>
                <a:schemeClr val="bg1"/>
              </a:solidFill>
            </a:endParaRPr>
          </a:p>
        </p:txBody>
      </p:sp>
      <p:cxnSp>
        <p:nvCxnSpPr>
          <p:cNvPr id="12" name="直接连接符 11"/>
          <p:cNvCxnSpPr/>
          <p:nvPr/>
        </p:nvCxnSpPr>
        <p:spPr>
          <a:xfrm>
            <a:off x="642910" y="3214692"/>
            <a:ext cx="8038087" cy="0"/>
          </a:xfrm>
          <a:prstGeom prst="line">
            <a:avLst/>
          </a:prstGeom>
          <a:ln>
            <a:solidFill>
              <a:srgbClr val="901C83"/>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500166" y="3214692"/>
            <a:ext cx="1097280" cy="447040"/>
          </a:xfrm>
          <a:prstGeom prst="rect">
            <a:avLst/>
          </a:prstGeom>
        </p:spPr>
        <p:txBody>
          <a:bodyPr wrap="none">
            <a:spAutoFit/>
          </a:bodyPr>
          <a:lstStyle/>
          <a:p>
            <a:pPr algn="l">
              <a:lnSpc>
                <a:spcPts val="2800"/>
              </a:lnSpc>
            </a:pPr>
            <a:r>
              <a:rPr lang="zh-CN" altLang="en-US" b="1" kern="100" dirty="0">
                <a:solidFill>
                  <a:srgbClr val="901C83"/>
                </a:solidFill>
                <a:latin typeface="微软雅黑" panose="020B0503020204020204" pitchFamily="34" charset="-122"/>
                <a:ea typeface="微软雅黑" panose="020B0503020204020204" pitchFamily="34" charset="-122"/>
                <a:cs typeface="仿宋" panose="02010609060101010101" pitchFamily="49" charset="-122"/>
              </a:rPr>
              <a:t>安全预案</a:t>
            </a:r>
          </a:p>
        </p:txBody>
      </p:sp>
      <p:sp>
        <p:nvSpPr>
          <p:cNvPr id="16" name="矩形 15"/>
          <p:cNvSpPr/>
          <p:nvPr/>
        </p:nvSpPr>
        <p:spPr>
          <a:xfrm>
            <a:off x="1500166" y="3429006"/>
            <a:ext cx="6889785" cy="1023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承办</a:t>
            </a:r>
            <a:r>
              <a:rPr lang="zh-CN" altLang="en-US" sz="1400" dirty="0">
                <a:latin typeface="微软雅黑" panose="020B0503020204020204" pitchFamily="34" charset="-122"/>
                <a:ea typeface="微软雅黑" panose="020B0503020204020204" pitchFamily="34" charset="-122"/>
              </a:rPr>
              <a:t>学校要安排专人负责安全，做好安保工作，制定相关安全预案，报送技能大赛办公室备案（与赛项实施方案于</a:t>
            </a:r>
            <a:r>
              <a:rPr lang="en-US" altLang="zh-CN" sz="1400" b="1" dirty="0">
                <a:latin typeface="微软雅黑" panose="020B0503020204020204" pitchFamily="34" charset="-122"/>
                <a:ea typeface="微软雅黑" panose="020B0503020204020204" pitchFamily="34" charset="-122"/>
              </a:rPr>
              <a:t>8</a:t>
            </a:r>
            <a:r>
              <a:rPr lang="zh-CN" altLang="en-US" sz="1400" b="1" dirty="0">
                <a:latin typeface="微软雅黑" panose="020B0503020204020204" pitchFamily="34" charset="-122"/>
                <a:ea typeface="微软雅黑" panose="020B0503020204020204" pitchFamily="34" charset="-122"/>
              </a:rPr>
              <a:t>月</a:t>
            </a:r>
            <a:r>
              <a:rPr lang="en-US" altLang="zh-CN" sz="1400" b="1" dirty="0">
                <a:latin typeface="微软雅黑" panose="020B0503020204020204" pitchFamily="34" charset="-122"/>
                <a:ea typeface="微软雅黑" panose="020B0503020204020204" pitchFamily="34" charset="-122"/>
              </a:rPr>
              <a:t>31</a:t>
            </a:r>
            <a:r>
              <a:rPr lang="zh-CN" altLang="en-US" sz="1400" b="1" dirty="0">
                <a:latin typeface="微软雅黑" panose="020B0503020204020204" pitchFamily="34" charset="-122"/>
                <a:ea typeface="微软雅黑" panose="020B0503020204020204" pitchFamily="34" charset="-122"/>
              </a:rPr>
              <a:t>日</a:t>
            </a:r>
            <a:r>
              <a:rPr lang="zh-CN" altLang="en-US" sz="1400" dirty="0">
                <a:latin typeface="微软雅黑" panose="020B0503020204020204" pitchFamily="34" charset="-122"/>
                <a:ea typeface="微软雅黑" panose="020B0503020204020204" pitchFamily="34" charset="-122"/>
              </a:rPr>
              <a:t>同时上报）。</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3270" y="1218648"/>
            <a:ext cx="7488832" cy="7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863269" y="1981121"/>
            <a:ext cx="7488833"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403648" y="1203598"/>
            <a:ext cx="6872808"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zh-CN" sz="1400" dirty="0">
                <a:latin typeface="微软雅黑" panose="020B0503020204020204" pitchFamily="34" charset="-122"/>
                <a:ea typeface="微软雅黑" panose="020B0503020204020204" pitchFamily="34" charset="-122"/>
              </a:rPr>
              <a:t>大赛办统一做全部裁判员、服务人员、参赛选手的胸卡、海报、易拉宝、吉祥物等。承办学校做横额、条幅、</a:t>
            </a:r>
            <a:r>
              <a:rPr lang="zh-CN" altLang="zh-CN" sz="1400" b="1" dirty="0">
                <a:latin typeface="微软雅黑" panose="020B0503020204020204" pitchFamily="34" charset="-122"/>
                <a:ea typeface="微软雅黑" panose="020B0503020204020204" pitchFamily="34" charset="-122"/>
              </a:rPr>
              <a:t>选手顺序</a:t>
            </a:r>
            <a:r>
              <a:rPr lang="zh-CN" altLang="zh-CN" sz="1400" b="1" dirty="0" smtClean="0">
                <a:latin typeface="微软雅黑" panose="020B0503020204020204" pitchFamily="34" charset="-122"/>
                <a:ea typeface="微软雅黑" panose="020B0503020204020204" pitchFamily="34" charset="-122"/>
              </a:rPr>
              <a:t>号</a:t>
            </a:r>
            <a:r>
              <a:rPr lang="en-US" altLang="zh-CN" sz="1400" b="1" dirty="0" smtClean="0">
                <a:latin typeface="微软雅黑" panose="020B0503020204020204" pitchFamily="34" charset="-122"/>
                <a:ea typeface="微软雅黑" panose="020B0503020204020204" pitchFamily="34" charset="-122"/>
              </a:rPr>
              <a:t>(12cm</a:t>
            </a:r>
            <a:r>
              <a:rPr lang="zh-CN" altLang="en-US" sz="1400" b="1" dirty="0" smtClean="0">
                <a:latin typeface="微软雅黑" panose="020B0503020204020204" pitchFamily="34" charset="-122"/>
                <a:ea typeface="微软雅黑" panose="020B0503020204020204" pitchFamily="34" charset="-122"/>
              </a:rPr>
              <a:t>直径</a:t>
            </a: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、加密号（根据赛项需要，学校设定）</a:t>
            </a:r>
            <a:endParaRPr lang="zh-CN" altLang="zh-CN" sz="1400" dirty="0">
              <a:latin typeface="微软雅黑" panose="020B0503020204020204" pitchFamily="34" charset="-122"/>
              <a:ea typeface="微软雅黑" panose="020B0503020204020204" pitchFamily="34" charset="-122"/>
            </a:endParaRPr>
          </a:p>
        </p:txBody>
      </p:sp>
      <p:sp>
        <p:nvSpPr>
          <p:cNvPr id="20" name="矩形 19"/>
          <p:cNvSpPr/>
          <p:nvPr/>
        </p:nvSpPr>
        <p:spPr>
          <a:xfrm>
            <a:off x="863270" y="2185626"/>
            <a:ext cx="7488832"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863269" y="2617674"/>
            <a:ext cx="7488833"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403648" y="2182453"/>
            <a:ext cx="6872808" cy="377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各承办单位允许企业赞助。</a:t>
            </a:r>
            <a:endParaRPr lang="zh-CN" altLang="zh-CN" sz="1400" dirty="0">
              <a:latin typeface="微软雅黑" panose="020B0503020204020204" pitchFamily="34" charset="-122"/>
              <a:ea typeface="微软雅黑" panose="020B0503020204020204" pitchFamily="34" charset="-122"/>
            </a:endParaRPr>
          </a:p>
        </p:txBody>
      </p:sp>
      <p:sp>
        <p:nvSpPr>
          <p:cNvPr id="25" name="矩形 24"/>
          <p:cNvSpPr/>
          <p:nvPr/>
        </p:nvSpPr>
        <p:spPr>
          <a:xfrm>
            <a:off x="863270" y="2848506"/>
            <a:ext cx="7488832"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863269" y="3280554"/>
            <a:ext cx="7488833" cy="0"/>
          </a:xfrm>
          <a:prstGeom prst="line">
            <a:avLst/>
          </a:prstGeom>
          <a:ln>
            <a:solidFill>
              <a:srgbClr val="00A0E9"/>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403648" y="2845333"/>
            <a:ext cx="6872808" cy="411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为确保公平参赛，有些赛项需为参赛选手提供</a:t>
            </a:r>
            <a:r>
              <a:rPr lang="zh-CN" altLang="en-US" sz="1400" dirty="0">
                <a:latin typeface="微软雅黑" panose="020B0503020204020204" pitchFamily="34" charset="-122"/>
                <a:ea typeface="微软雅黑" panose="020B0503020204020204" pitchFamily="34" charset="-122"/>
                <a:sym typeface="+mn-ea"/>
              </a:rPr>
              <a:t>统一</a:t>
            </a:r>
            <a:r>
              <a:rPr lang="zh-CN" altLang="en-US" sz="1400" dirty="0">
                <a:latin typeface="微软雅黑" panose="020B0503020204020204" pitchFamily="34" charset="-122"/>
                <a:ea typeface="微软雅黑" panose="020B0503020204020204" pitchFamily="34" charset="-122"/>
              </a:rPr>
              <a:t>服装，屏蔽参赛选手信息。</a:t>
            </a:r>
            <a:endParaRPr lang="zh-CN" altLang="zh-CN" sz="1400" dirty="0">
              <a:latin typeface="微软雅黑" panose="020B0503020204020204" pitchFamily="34" charset="-122"/>
              <a:ea typeface="微软雅黑" panose="020B0503020204020204" pitchFamily="34" charset="-122"/>
            </a:endParaRPr>
          </a:p>
        </p:txBody>
      </p:sp>
      <p:sp>
        <p:nvSpPr>
          <p:cNvPr id="30" name="矩形 29"/>
          <p:cNvSpPr/>
          <p:nvPr/>
        </p:nvSpPr>
        <p:spPr>
          <a:xfrm>
            <a:off x="863270" y="3496578"/>
            <a:ext cx="7488832"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863269" y="3928626"/>
            <a:ext cx="7488833" cy="0"/>
          </a:xfrm>
          <a:prstGeom prst="line">
            <a:avLst/>
          </a:prstGeom>
          <a:ln>
            <a:solidFill>
              <a:srgbClr val="EC9A12"/>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403648" y="3493405"/>
            <a:ext cx="6948454"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学校需撰写赛</a:t>
            </a:r>
            <a:r>
              <a:rPr lang="zh-CN" altLang="en-US" sz="1400" dirty="0" smtClean="0">
                <a:latin typeface="微软雅黑" panose="020B0503020204020204" pitchFamily="34" charset="-122"/>
                <a:ea typeface="微软雅黑" panose="020B0503020204020204" pitchFamily="34" charset="-122"/>
              </a:rPr>
              <a:t>项</a:t>
            </a:r>
            <a:r>
              <a:rPr lang="zh-CN" altLang="en-US" sz="1400" dirty="0" smtClean="0">
                <a:latin typeface="微软雅黑" panose="020B0503020204020204" pitchFamily="34" charset="-122"/>
                <a:ea typeface="微软雅黑" panose="020B0503020204020204" pitchFamily="34" charset="-122"/>
              </a:rPr>
              <a:t>培训</a:t>
            </a:r>
            <a:r>
              <a:rPr lang="zh-CN" altLang="en-US" sz="1400" dirty="0" smtClean="0">
                <a:latin typeface="微软雅黑" panose="020B0503020204020204" pitchFamily="34" charset="-122"/>
                <a:ea typeface="微软雅黑" panose="020B0503020204020204" pitchFamily="34" charset="-122"/>
              </a:rPr>
              <a:t>说明</a:t>
            </a:r>
            <a:r>
              <a:rPr lang="zh-CN" altLang="en-US" sz="1400" dirty="0">
                <a:latin typeface="微软雅黑" panose="020B0503020204020204" pitchFamily="34" charset="-122"/>
                <a:ea typeface="微软雅黑" panose="020B0503020204020204" pitchFamily="34" charset="-122"/>
              </a:rPr>
              <a:t>会、领队会通知，上交大赛办统一发布至沈阳职业院校大赛网。</a:t>
            </a:r>
            <a:endParaRPr lang="zh-CN" altLang="zh-CN" sz="1400" dirty="0">
              <a:latin typeface="微软雅黑" panose="020B0503020204020204" pitchFamily="34" charset="-122"/>
              <a:ea typeface="微软雅黑" panose="020B0503020204020204" pitchFamily="34" charset="-122"/>
            </a:endParaRPr>
          </a:p>
        </p:txBody>
      </p:sp>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注意</a:t>
            </a:r>
            <a:r>
              <a:rPr lang="zh-CN" altLang="en-US" b="1" spc="300" dirty="0">
                <a:solidFill>
                  <a:schemeClr val="bg1"/>
                </a:solidFill>
                <a:latin typeface="微软雅黑" panose="020B0503020204020204" pitchFamily="34" charset="-122"/>
                <a:ea typeface="微软雅黑" panose="020B0503020204020204" pitchFamily="34" charset="-122"/>
              </a:rPr>
              <a:t>事项</a:t>
            </a:r>
          </a:p>
        </p:txBody>
      </p:sp>
      <p:sp>
        <p:nvSpPr>
          <p:cNvPr id="5" name="矩形 4"/>
          <p:cNvSpPr/>
          <p:nvPr/>
        </p:nvSpPr>
        <p:spPr>
          <a:xfrm>
            <a:off x="863268" y="1218648"/>
            <a:ext cx="432049" cy="432049"/>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16006" y="1203840"/>
            <a:ext cx="356188" cy="461665"/>
          </a:xfrm>
          <a:prstGeom prst="rect">
            <a:avLst/>
          </a:prstGeom>
          <a:noFill/>
        </p:spPr>
        <p:txBody>
          <a:bodyPr wrap="none" rtlCol="0">
            <a:spAutoFit/>
          </a:bodyPr>
          <a:lstStyle/>
          <a:p>
            <a:r>
              <a:rPr lang="en-US" altLang="zh-CN" sz="2400" b="1" dirty="0" smtClean="0">
                <a:solidFill>
                  <a:schemeClr val="bg1"/>
                </a:solidFill>
              </a:rPr>
              <a:t>1</a:t>
            </a:r>
            <a:endParaRPr lang="zh-CN" altLang="en-US" sz="2400" b="1" dirty="0">
              <a:solidFill>
                <a:schemeClr val="bg1"/>
              </a:solidFill>
            </a:endParaRPr>
          </a:p>
        </p:txBody>
      </p:sp>
      <p:sp>
        <p:nvSpPr>
          <p:cNvPr id="21" name="矩形 20"/>
          <p:cNvSpPr/>
          <p:nvPr/>
        </p:nvSpPr>
        <p:spPr>
          <a:xfrm>
            <a:off x="863268" y="2185625"/>
            <a:ext cx="432049" cy="43204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16006" y="2170817"/>
            <a:ext cx="356188" cy="461665"/>
          </a:xfrm>
          <a:prstGeom prst="rect">
            <a:avLst/>
          </a:prstGeom>
          <a:noFill/>
        </p:spPr>
        <p:txBody>
          <a:bodyPr wrap="none" rtlCol="0">
            <a:spAutoFit/>
          </a:bodyPr>
          <a:lstStyle/>
          <a:p>
            <a:r>
              <a:rPr lang="en-US" altLang="zh-CN" sz="2400" b="1" dirty="0" smtClean="0">
                <a:solidFill>
                  <a:schemeClr val="bg1"/>
                </a:solidFill>
              </a:rPr>
              <a:t>2</a:t>
            </a:r>
            <a:endParaRPr lang="zh-CN" altLang="en-US" sz="2400" b="1" dirty="0">
              <a:solidFill>
                <a:schemeClr val="bg1"/>
              </a:solidFill>
            </a:endParaRPr>
          </a:p>
        </p:txBody>
      </p:sp>
      <p:sp>
        <p:nvSpPr>
          <p:cNvPr id="26" name="矩形 25"/>
          <p:cNvSpPr/>
          <p:nvPr/>
        </p:nvSpPr>
        <p:spPr>
          <a:xfrm>
            <a:off x="863268" y="2848505"/>
            <a:ext cx="432049" cy="432049"/>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16006" y="2833697"/>
            <a:ext cx="356188" cy="461665"/>
          </a:xfrm>
          <a:prstGeom prst="rect">
            <a:avLst/>
          </a:prstGeom>
          <a:noFill/>
        </p:spPr>
        <p:txBody>
          <a:bodyPr wrap="none" rtlCol="0">
            <a:spAutoFit/>
          </a:bodyPr>
          <a:lstStyle/>
          <a:p>
            <a:r>
              <a:rPr lang="en-US" altLang="zh-CN" sz="2400" b="1" dirty="0" smtClean="0">
                <a:solidFill>
                  <a:schemeClr val="bg1"/>
                </a:solidFill>
              </a:rPr>
              <a:t>3</a:t>
            </a:r>
            <a:endParaRPr lang="zh-CN" altLang="en-US" sz="2400" b="1" dirty="0">
              <a:solidFill>
                <a:schemeClr val="bg1"/>
              </a:solidFill>
            </a:endParaRPr>
          </a:p>
        </p:txBody>
      </p:sp>
      <p:sp>
        <p:nvSpPr>
          <p:cNvPr id="31" name="矩形 30"/>
          <p:cNvSpPr/>
          <p:nvPr/>
        </p:nvSpPr>
        <p:spPr>
          <a:xfrm>
            <a:off x="863268" y="3496577"/>
            <a:ext cx="432049" cy="432049"/>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16006" y="3481769"/>
            <a:ext cx="356188" cy="461665"/>
          </a:xfrm>
          <a:prstGeom prst="rect">
            <a:avLst/>
          </a:prstGeom>
          <a:noFill/>
        </p:spPr>
        <p:txBody>
          <a:bodyPr wrap="none" rtlCol="0">
            <a:spAutoFit/>
          </a:bodyPr>
          <a:lstStyle/>
          <a:p>
            <a:r>
              <a:rPr lang="en-US" altLang="zh-CN" sz="2400" b="1" dirty="0" smtClean="0">
                <a:solidFill>
                  <a:schemeClr val="bg1"/>
                </a:solidFill>
              </a:rPr>
              <a:t>4</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3270" y="1218648"/>
            <a:ext cx="7488832" cy="7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863269" y="1981121"/>
            <a:ext cx="7488833"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403648" y="1203598"/>
            <a:ext cx="6872808" cy="731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b="1" dirty="0">
                <a:latin typeface="微软雅黑" panose="020B0503020204020204" pitchFamily="34" charset="-122"/>
                <a:ea typeface="微软雅黑" panose="020B0503020204020204" pitchFamily="34" charset="-122"/>
              </a:rPr>
              <a:t>会后各承办学校上报一名大赛负责人，负责与大赛办协调完成比赛及赛事承办相关协调工作。上报人员要求：个人素质高，有组织协调能力，懂业务的人员担任。</a:t>
            </a:r>
            <a:endParaRPr lang="zh-CN" altLang="zh-CN" sz="1400" b="1" dirty="0">
              <a:latin typeface="微软雅黑" panose="020B0503020204020204" pitchFamily="34" charset="-122"/>
              <a:ea typeface="微软雅黑" panose="020B0503020204020204" pitchFamily="34" charset="-122"/>
            </a:endParaRPr>
          </a:p>
        </p:txBody>
      </p:sp>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注意</a:t>
            </a:r>
            <a:r>
              <a:rPr lang="zh-CN" altLang="en-US" b="1" spc="300" dirty="0">
                <a:solidFill>
                  <a:schemeClr val="bg1"/>
                </a:solidFill>
                <a:latin typeface="微软雅黑" panose="020B0503020204020204" pitchFamily="34" charset="-122"/>
                <a:ea typeface="微软雅黑" panose="020B0503020204020204" pitchFamily="34" charset="-122"/>
              </a:rPr>
              <a:t>事项</a:t>
            </a:r>
          </a:p>
        </p:txBody>
      </p:sp>
      <p:sp>
        <p:nvSpPr>
          <p:cNvPr id="5" name="矩形 4"/>
          <p:cNvSpPr/>
          <p:nvPr/>
        </p:nvSpPr>
        <p:spPr>
          <a:xfrm>
            <a:off x="863268" y="1218648"/>
            <a:ext cx="432049" cy="432049"/>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16006" y="1203840"/>
            <a:ext cx="356188" cy="461665"/>
          </a:xfrm>
          <a:prstGeom prst="rect">
            <a:avLst/>
          </a:prstGeom>
          <a:noFill/>
        </p:spPr>
        <p:txBody>
          <a:bodyPr wrap="none" rtlCol="0">
            <a:spAutoFit/>
          </a:bodyPr>
          <a:lstStyle/>
          <a:p>
            <a:r>
              <a:rPr lang="en-US" altLang="zh-CN" sz="2400" b="1" dirty="0" smtClean="0">
                <a:solidFill>
                  <a:schemeClr val="bg1"/>
                </a:solidFill>
              </a:rPr>
              <a:t>5</a:t>
            </a:r>
            <a:endParaRPr lang="zh-CN" altLang="en-US" sz="2400" b="1" dirty="0">
              <a:solidFill>
                <a:schemeClr val="bg1"/>
              </a:solidFill>
            </a:endParaRPr>
          </a:p>
        </p:txBody>
      </p:sp>
      <p:sp>
        <p:nvSpPr>
          <p:cNvPr id="33" name="矩形 32"/>
          <p:cNvSpPr/>
          <p:nvPr/>
        </p:nvSpPr>
        <p:spPr>
          <a:xfrm>
            <a:off x="863270" y="2232078"/>
            <a:ext cx="7488832" cy="7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863269" y="2994551"/>
            <a:ext cx="7488833"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03648" y="2217028"/>
            <a:ext cx="6872808" cy="731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b="1" dirty="0">
                <a:latin typeface="微软雅黑" panose="020B0503020204020204" pitchFamily="34" charset="-122"/>
                <a:ea typeface="微软雅黑" panose="020B0503020204020204" pitchFamily="34" charset="-122"/>
              </a:rPr>
              <a:t>严格按照大赛文件要求组织参赛，如：参赛人数、指导教师人数及更换、团体赛报名及指导教师报名等。</a:t>
            </a:r>
            <a:endParaRPr lang="zh-CN" altLang="zh-CN" sz="1400" b="1" dirty="0">
              <a:latin typeface="微软雅黑" panose="020B0503020204020204" pitchFamily="34" charset="-122"/>
              <a:ea typeface="微软雅黑" panose="020B0503020204020204" pitchFamily="34" charset="-122"/>
            </a:endParaRPr>
          </a:p>
        </p:txBody>
      </p:sp>
      <p:sp>
        <p:nvSpPr>
          <p:cNvPr id="38" name="矩形 37"/>
          <p:cNvSpPr/>
          <p:nvPr/>
        </p:nvSpPr>
        <p:spPr>
          <a:xfrm>
            <a:off x="863268" y="2232078"/>
            <a:ext cx="432049" cy="43204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916006" y="2217270"/>
            <a:ext cx="356188" cy="461665"/>
          </a:xfrm>
          <a:prstGeom prst="rect">
            <a:avLst/>
          </a:prstGeom>
          <a:noFill/>
        </p:spPr>
        <p:txBody>
          <a:bodyPr wrap="none" rtlCol="0">
            <a:spAutoFit/>
          </a:bodyPr>
          <a:lstStyle/>
          <a:p>
            <a:r>
              <a:rPr lang="en-US" altLang="zh-CN" sz="2400" b="1" dirty="0" smtClean="0">
                <a:solidFill>
                  <a:schemeClr val="bg1"/>
                </a:solidFill>
              </a:rPr>
              <a:t>6</a:t>
            </a:r>
            <a:endParaRPr lang="zh-CN" altLang="en-US" sz="2400" b="1" dirty="0">
              <a:solidFill>
                <a:schemeClr val="bg1"/>
              </a:solidFill>
            </a:endParaRPr>
          </a:p>
        </p:txBody>
      </p:sp>
      <p:sp>
        <p:nvSpPr>
          <p:cNvPr id="40" name="矩形 39"/>
          <p:cNvSpPr/>
          <p:nvPr/>
        </p:nvSpPr>
        <p:spPr>
          <a:xfrm>
            <a:off x="863270" y="3260557"/>
            <a:ext cx="7488832" cy="7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863269" y="4023030"/>
            <a:ext cx="7488833" cy="0"/>
          </a:xfrm>
          <a:prstGeom prst="line">
            <a:avLst/>
          </a:prstGeom>
          <a:ln>
            <a:solidFill>
              <a:srgbClr val="EC9A12"/>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403648" y="3245507"/>
            <a:ext cx="6872808" cy="731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b="1" dirty="0">
                <a:latin typeface="微软雅黑" panose="020B0503020204020204" pitchFamily="34" charset="-122"/>
                <a:ea typeface="微软雅黑" panose="020B0503020204020204" pitchFamily="34" charset="-122"/>
              </a:rPr>
              <a:t>认真研读赛项规程，避免与赛程禁止操作的事情出现，如：携带比赛用具、通讯用具、用书、操作规范、操作安全等。</a:t>
            </a:r>
            <a:endParaRPr lang="zh-CN" altLang="zh-CN" sz="1400" b="1" dirty="0">
              <a:latin typeface="微软雅黑" panose="020B0503020204020204" pitchFamily="34" charset="-122"/>
              <a:ea typeface="微软雅黑" panose="020B0503020204020204" pitchFamily="34" charset="-122"/>
            </a:endParaRPr>
          </a:p>
        </p:txBody>
      </p:sp>
      <p:sp>
        <p:nvSpPr>
          <p:cNvPr id="43" name="矩形 42"/>
          <p:cNvSpPr/>
          <p:nvPr/>
        </p:nvSpPr>
        <p:spPr>
          <a:xfrm>
            <a:off x="863268" y="3260557"/>
            <a:ext cx="432049" cy="432049"/>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916006" y="3245749"/>
            <a:ext cx="356188" cy="461665"/>
          </a:xfrm>
          <a:prstGeom prst="rect">
            <a:avLst/>
          </a:prstGeom>
          <a:noFill/>
        </p:spPr>
        <p:txBody>
          <a:bodyPr wrap="none" rtlCol="0">
            <a:spAutoFit/>
          </a:bodyPr>
          <a:lstStyle/>
          <a:p>
            <a:r>
              <a:rPr lang="en-US" altLang="zh-CN" sz="2400" b="1" dirty="0" smtClean="0">
                <a:solidFill>
                  <a:schemeClr val="bg1"/>
                </a:solidFill>
              </a:rPr>
              <a:t>7</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28662" y="1428742"/>
            <a:ext cx="7488833"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2" name="矩形 16384"/>
          <p:cNvSpPr>
            <a:spLocks noChangeArrowheads="1"/>
          </p:cNvSpPr>
          <p:nvPr/>
        </p:nvSpPr>
        <p:spPr bwMode="auto">
          <a:xfrm>
            <a:off x="395536" y="-20538"/>
            <a:ext cx="40486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spc="300" dirty="0" smtClean="0">
                <a:solidFill>
                  <a:schemeClr val="bg1"/>
                </a:solidFill>
                <a:latin typeface="微软雅黑" panose="020B0503020204020204" pitchFamily="34" charset="-122"/>
                <a:ea typeface="微软雅黑" panose="020B0503020204020204" pitchFamily="34" charset="-122"/>
              </a:rPr>
              <a:t>注意</a:t>
            </a:r>
            <a:r>
              <a:rPr lang="zh-CN" altLang="en-US" b="1" spc="300" dirty="0">
                <a:solidFill>
                  <a:schemeClr val="bg1"/>
                </a:solidFill>
                <a:latin typeface="微软雅黑" panose="020B0503020204020204" pitchFamily="34" charset="-122"/>
                <a:ea typeface="微软雅黑" panose="020B0503020204020204" pitchFamily="34" charset="-122"/>
              </a:rPr>
              <a:t>事项</a:t>
            </a:r>
          </a:p>
        </p:txBody>
      </p:sp>
      <p:sp>
        <p:nvSpPr>
          <p:cNvPr id="33" name="矩形 32"/>
          <p:cNvSpPr/>
          <p:nvPr/>
        </p:nvSpPr>
        <p:spPr>
          <a:xfrm>
            <a:off x="714348" y="2000246"/>
            <a:ext cx="7488832" cy="7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863269" y="3723878"/>
            <a:ext cx="7488833"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214414" y="2071684"/>
            <a:ext cx="6872808" cy="731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b="1" dirty="0">
                <a:latin typeface="微软雅黑" panose="020B0503020204020204" pitchFamily="34" charset="-122"/>
                <a:ea typeface="微软雅黑" panose="020B0503020204020204" pitchFamily="34" charset="-122"/>
              </a:rPr>
              <a:t>工作人员和志愿者的风貌体现学校的管理水平和学校风采。如：接待选手、嘉宾、裁判专家等。</a:t>
            </a:r>
          </a:p>
        </p:txBody>
      </p:sp>
      <p:sp>
        <p:nvSpPr>
          <p:cNvPr id="38" name="矩形 37"/>
          <p:cNvSpPr/>
          <p:nvPr/>
        </p:nvSpPr>
        <p:spPr>
          <a:xfrm>
            <a:off x="857224" y="2143122"/>
            <a:ext cx="432049" cy="43204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sp>
        <p:nvSpPr>
          <p:cNvPr id="39" name="矩形 38"/>
          <p:cNvSpPr/>
          <p:nvPr/>
        </p:nvSpPr>
        <p:spPr>
          <a:xfrm>
            <a:off x="916006" y="2946597"/>
            <a:ext cx="356188" cy="461665"/>
          </a:xfrm>
          <a:prstGeom prst="rect">
            <a:avLst/>
          </a:prstGeom>
          <a:noFill/>
        </p:spPr>
        <p:txBody>
          <a:bodyPr wrap="none" rtlCol="0">
            <a:spAutoFit/>
          </a:bodyPr>
          <a:lstStyle/>
          <a:p>
            <a:r>
              <a:rPr lang="en-US" altLang="zh-CN" sz="2400" b="1" dirty="0" smtClean="0">
                <a:solidFill>
                  <a:schemeClr val="bg1"/>
                </a:solidFill>
              </a:rPr>
              <a:t>9</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标准化</a:t>
            </a:r>
          </a:p>
        </p:txBody>
      </p:sp>
      <p:pic>
        <p:nvPicPr>
          <p:cNvPr id="4" name="图片 3"/>
          <p:cNvPicPr>
            <a:picLocks noChangeAspect="1"/>
          </p:cNvPicPr>
          <p:nvPr/>
        </p:nvPicPr>
        <p:blipFill rotWithShape="1">
          <a:blip r:embed="rId2" cstate="print">
            <a:extLst>
              <a:ext uri="{28A0092B-C50C-407E-A947-70E740481C1C}">
                <a14:useLocalDpi xmlns="" xmlns:a14="http://schemas.microsoft.com/office/drawing/2010/main" val="0"/>
              </a:ext>
            </a:extLst>
          </a:blip>
          <a:srcRect t="16800" r="54641" b="16001"/>
          <a:stretch>
            <a:fillRect/>
          </a:stretch>
        </p:blipFill>
        <p:spPr>
          <a:xfrm>
            <a:off x="2331068" y="763584"/>
            <a:ext cx="5664215" cy="1573393"/>
          </a:xfrm>
          <a:prstGeom prst="rect">
            <a:avLst/>
          </a:prstGeom>
        </p:spPr>
      </p:pic>
      <p:pic>
        <p:nvPicPr>
          <p:cNvPr id="5" name="图片 4"/>
          <p:cNvPicPr>
            <a:picLocks noChangeAspect="1"/>
          </p:cNvPicPr>
          <p:nvPr/>
        </p:nvPicPr>
        <p:blipFill rotWithShape="1">
          <a:blip r:embed="rId2" cstate="print">
            <a:extLst>
              <a:ext uri="{28A0092B-C50C-407E-A947-70E740481C1C}">
                <a14:useLocalDpi xmlns="" xmlns:a14="http://schemas.microsoft.com/office/drawing/2010/main" val="0"/>
              </a:ext>
            </a:extLst>
          </a:blip>
          <a:srcRect l="45359" t="16800" b="16001"/>
          <a:stretch>
            <a:fillRect/>
          </a:stretch>
        </p:blipFill>
        <p:spPr>
          <a:xfrm>
            <a:off x="316378" y="2627982"/>
            <a:ext cx="6823205" cy="1573393"/>
          </a:xfrm>
          <a:prstGeom prst="rect">
            <a:avLst/>
          </a:prstGeom>
        </p:spPr>
      </p:pic>
      <p:sp>
        <p:nvSpPr>
          <p:cNvPr id="6" name="矩形 5"/>
          <p:cNvSpPr/>
          <p:nvPr/>
        </p:nvSpPr>
        <p:spPr>
          <a:xfrm>
            <a:off x="179512" y="977234"/>
            <a:ext cx="1656184" cy="1096194"/>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1770509" y="1473647"/>
            <a:ext cx="216024" cy="134724"/>
          </a:xfrm>
          <a:prstGeom prst="triangle">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20485" y="1085106"/>
            <a:ext cx="1338828" cy="369332"/>
          </a:xfrm>
          <a:prstGeom prst="rect">
            <a:avLst/>
          </a:prstGeom>
          <a:noFill/>
        </p:spPr>
        <p:txBody>
          <a:bodyPr wrap="none" rtlCol="0">
            <a:spAutoFit/>
          </a:bodyPr>
          <a:lstStyle/>
          <a:p>
            <a:r>
              <a:rPr lang="zh-CN" altLang="en-US" dirty="0" smtClean="0">
                <a:solidFill>
                  <a:schemeClr val="bg1"/>
                </a:solidFill>
              </a:rPr>
              <a:t>大赛吉祥物</a:t>
            </a:r>
            <a:endParaRPr lang="zh-CN" altLang="en-US" dirty="0">
              <a:solidFill>
                <a:schemeClr val="bg1"/>
              </a:solidFill>
            </a:endParaRPr>
          </a:p>
        </p:txBody>
      </p:sp>
      <p:grpSp>
        <p:nvGrpSpPr>
          <p:cNvPr id="8" name="组合 11"/>
          <p:cNvGrpSpPr/>
          <p:nvPr/>
        </p:nvGrpSpPr>
        <p:grpSpPr>
          <a:xfrm>
            <a:off x="349675" y="1603163"/>
            <a:ext cx="274452" cy="160770"/>
            <a:chOff x="553132" y="1902845"/>
            <a:chExt cx="445689" cy="261078"/>
          </a:xfrm>
        </p:grpSpPr>
        <p:sp>
          <p:nvSpPr>
            <p:cNvPr id="10" name="任意多边形 9"/>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3270" y="1722704"/>
            <a:ext cx="7488832" cy="7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863269" y="2485177"/>
            <a:ext cx="7488833"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403648" y="1707654"/>
            <a:ext cx="6872808" cy="731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仲裁申诉，要在规定的有效时间内（赛后</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个小时），按照要求进行申诉，过后不接受申诉。</a:t>
            </a:r>
            <a:endParaRPr lang="zh-CN" altLang="zh-CN" sz="1400" dirty="0">
              <a:latin typeface="微软雅黑" panose="020B0503020204020204" pitchFamily="34" charset="-122"/>
              <a:ea typeface="微软雅黑" panose="020B0503020204020204" pitchFamily="34" charset="-122"/>
            </a:endParaRPr>
          </a:p>
        </p:txBody>
      </p:sp>
      <p:sp>
        <p:nvSpPr>
          <p:cNvPr id="2" name="矩形 16384"/>
          <p:cNvSpPr>
            <a:spLocks noChangeArrowheads="1"/>
          </p:cNvSpPr>
          <p:nvPr/>
        </p:nvSpPr>
        <p:spPr bwMode="auto">
          <a:xfrm>
            <a:off x="395536" y="-20538"/>
            <a:ext cx="40486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400" b="1" spc="300" dirty="0" smtClean="0">
                <a:solidFill>
                  <a:schemeClr val="bg1"/>
                </a:solidFill>
                <a:latin typeface="微软雅黑" panose="020B0503020204020204" pitchFamily="34" charset="-122"/>
                <a:ea typeface="微软雅黑" panose="020B0503020204020204" pitchFamily="34" charset="-122"/>
              </a:rPr>
              <a:t> </a:t>
            </a:r>
            <a:r>
              <a:rPr lang="zh-CN" altLang="en-US" b="1" spc="300" dirty="0" smtClean="0">
                <a:solidFill>
                  <a:schemeClr val="bg1"/>
                </a:solidFill>
                <a:latin typeface="微软雅黑" panose="020B0503020204020204" pitchFamily="34" charset="-122"/>
                <a:ea typeface="微软雅黑" panose="020B0503020204020204" pitchFamily="34" charset="-122"/>
              </a:rPr>
              <a:t>注意</a:t>
            </a:r>
            <a:r>
              <a:rPr lang="zh-CN" altLang="en-US" b="1" spc="300" dirty="0">
                <a:solidFill>
                  <a:schemeClr val="bg1"/>
                </a:solidFill>
                <a:latin typeface="微软雅黑" panose="020B0503020204020204" pitchFamily="34" charset="-122"/>
                <a:ea typeface="微软雅黑" panose="020B0503020204020204" pitchFamily="34" charset="-122"/>
              </a:rPr>
              <a:t>事项</a:t>
            </a:r>
          </a:p>
        </p:txBody>
      </p:sp>
      <p:sp>
        <p:nvSpPr>
          <p:cNvPr id="5" name="矩形 4"/>
          <p:cNvSpPr/>
          <p:nvPr/>
        </p:nvSpPr>
        <p:spPr>
          <a:xfrm>
            <a:off x="863268" y="1722704"/>
            <a:ext cx="432049" cy="432049"/>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00293" y="1707896"/>
            <a:ext cx="441146" cy="461665"/>
          </a:xfrm>
          <a:prstGeom prst="rect">
            <a:avLst/>
          </a:prstGeom>
          <a:noFill/>
        </p:spPr>
        <p:txBody>
          <a:bodyPr wrap="none" rtlCol="0">
            <a:spAutoFit/>
          </a:bodyPr>
          <a:lstStyle/>
          <a:p>
            <a:r>
              <a:rPr lang="en-US" altLang="zh-CN" sz="2400" b="1" dirty="0" smtClean="0">
                <a:solidFill>
                  <a:schemeClr val="bg1"/>
                </a:solidFill>
              </a:rPr>
              <a:t> 9</a:t>
            </a:r>
            <a:endParaRPr lang="zh-CN" altLang="en-US" sz="2400" b="1" dirty="0">
              <a:solidFill>
                <a:schemeClr val="bg1"/>
              </a:solidFill>
            </a:endParaRPr>
          </a:p>
        </p:txBody>
      </p:sp>
      <p:sp>
        <p:nvSpPr>
          <p:cNvPr id="33" name="矩形 32"/>
          <p:cNvSpPr/>
          <p:nvPr/>
        </p:nvSpPr>
        <p:spPr>
          <a:xfrm>
            <a:off x="863270" y="2788533"/>
            <a:ext cx="7488832" cy="1426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0510" algn="just">
              <a:lnSpc>
                <a:spcPts val="2800"/>
              </a:lnSpc>
            </a:pPr>
            <a:r>
              <a:rPr lang="en-US" altLang="zh-CN" kern="100" dirty="0" smtClean="0">
                <a:solidFill>
                  <a:schemeClr val="tx1"/>
                </a:solidFill>
                <a:latin typeface="+mj-ea"/>
                <a:cs typeface="仿宋" panose="02010609060101010101" pitchFamily="49" charset="-122"/>
              </a:rPr>
              <a:t> </a:t>
            </a:r>
            <a:r>
              <a:rPr lang="en-US" altLang="zh-CN" kern="100" dirty="0" smtClean="0">
                <a:solidFill>
                  <a:schemeClr val="tx1"/>
                </a:solidFill>
                <a:latin typeface="+mj-ea"/>
                <a:cs typeface="仿宋" panose="02010609060101010101" pitchFamily="49" charset="-122"/>
              </a:rPr>
              <a:t>   1.</a:t>
            </a:r>
            <a:r>
              <a:rPr lang="zh-CN" altLang="en-US" kern="100" dirty="0" smtClean="0">
                <a:solidFill>
                  <a:schemeClr val="tx1"/>
                </a:solidFill>
                <a:latin typeface="+mj-ea"/>
                <a:cs typeface="仿宋" panose="02010609060101010101" pitchFamily="49" charset="-122"/>
              </a:rPr>
              <a:t>赛</a:t>
            </a:r>
            <a:r>
              <a:rPr lang="zh-CN" altLang="en-US" kern="100" dirty="0" smtClean="0">
                <a:solidFill>
                  <a:schemeClr val="tx1"/>
                </a:solidFill>
                <a:latin typeface="+mj-ea"/>
                <a:cs typeface="仿宋" panose="02010609060101010101" pitchFamily="49" charset="-122"/>
              </a:rPr>
              <a:t>项</a:t>
            </a:r>
            <a:r>
              <a:rPr lang="zh-CN" altLang="en-US" kern="100" dirty="0" smtClean="0">
                <a:solidFill>
                  <a:schemeClr val="tx1"/>
                </a:solidFill>
                <a:latin typeface="+mj-ea"/>
                <a:cs typeface="仿宋" panose="02010609060101010101" pitchFamily="49" charset="-122"/>
              </a:rPr>
              <a:t>规程有调整的；</a:t>
            </a:r>
            <a:endParaRPr lang="en-US" altLang="zh-CN" kern="100" dirty="0" smtClean="0">
              <a:solidFill>
                <a:schemeClr val="tx1"/>
              </a:solidFill>
              <a:latin typeface="+mj-ea"/>
              <a:cs typeface="仿宋" panose="02010609060101010101" pitchFamily="49" charset="-122"/>
            </a:endParaRPr>
          </a:p>
          <a:p>
            <a:pPr indent="270510" algn="just">
              <a:lnSpc>
                <a:spcPts val="2800"/>
              </a:lnSpc>
            </a:pPr>
            <a:r>
              <a:rPr lang="en-US" altLang="zh-CN" kern="100" dirty="0" smtClean="0">
                <a:solidFill>
                  <a:schemeClr val="tx1"/>
                </a:solidFill>
                <a:latin typeface="+mj-ea"/>
                <a:cs typeface="仿宋" panose="02010609060101010101" pitchFamily="49" charset="-122"/>
              </a:rPr>
              <a:t> </a:t>
            </a:r>
            <a:r>
              <a:rPr lang="en-US" altLang="zh-CN" kern="100" dirty="0" smtClean="0">
                <a:solidFill>
                  <a:schemeClr val="tx1"/>
                </a:solidFill>
                <a:latin typeface="+mj-ea"/>
                <a:cs typeface="仿宋" panose="02010609060101010101" pitchFamily="49" charset="-122"/>
              </a:rPr>
              <a:t>   2.</a:t>
            </a:r>
            <a:r>
              <a:rPr lang="zh-CN" altLang="en-US" kern="100" dirty="0" smtClean="0">
                <a:solidFill>
                  <a:schemeClr val="tx1"/>
                </a:solidFill>
                <a:latin typeface="+mj-ea"/>
                <a:cs typeface="仿宋" panose="02010609060101010101" pitchFamily="49" charset="-122"/>
              </a:rPr>
              <a:t> 比赛</a:t>
            </a:r>
            <a:r>
              <a:rPr lang="zh-CN" altLang="en-US" kern="100" dirty="0" smtClean="0">
                <a:solidFill>
                  <a:schemeClr val="tx1"/>
                </a:solidFill>
                <a:latin typeface="+mj-ea"/>
                <a:cs typeface="仿宋" panose="02010609060101010101" pitchFamily="49" charset="-122"/>
              </a:rPr>
              <a:t>日期</a:t>
            </a:r>
            <a:r>
              <a:rPr lang="zh-CN" altLang="en-US" kern="100" dirty="0" smtClean="0">
                <a:solidFill>
                  <a:schemeClr val="tx1"/>
                </a:solidFill>
                <a:latin typeface="+mj-ea"/>
                <a:cs typeface="仿宋" panose="02010609060101010101" pitchFamily="49" charset="-122"/>
              </a:rPr>
              <a:t>有调整的；</a:t>
            </a:r>
            <a:endParaRPr lang="en-US" altLang="zh-CN" kern="100" dirty="0" smtClean="0">
              <a:solidFill>
                <a:schemeClr val="tx1"/>
              </a:solidFill>
              <a:latin typeface="+mj-ea"/>
              <a:cs typeface="仿宋" panose="02010609060101010101" pitchFamily="49" charset="-122"/>
            </a:endParaRPr>
          </a:p>
          <a:p>
            <a:pPr indent="270510" algn="just">
              <a:lnSpc>
                <a:spcPts val="2800"/>
              </a:lnSpc>
            </a:pPr>
            <a:r>
              <a:rPr lang="en-US" altLang="zh-CN" kern="100" dirty="0" smtClean="0">
                <a:solidFill>
                  <a:schemeClr val="tx1"/>
                </a:solidFill>
                <a:latin typeface="+mj-ea"/>
                <a:cs typeface="仿宋" panose="02010609060101010101" pitchFamily="49" charset="-122"/>
              </a:rPr>
              <a:t>  </a:t>
            </a:r>
            <a:r>
              <a:rPr lang="en-US" altLang="zh-CN" kern="100" dirty="0" smtClean="0">
                <a:solidFill>
                  <a:schemeClr val="tx1"/>
                </a:solidFill>
                <a:latin typeface="+mj-ea"/>
                <a:cs typeface="仿宋" panose="02010609060101010101" pitchFamily="49" charset="-122"/>
              </a:rPr>
              <a:t>  3.</a:t>
            </a:r>
            <a:r>
              <a:rPr lang="zh-CN" altLang="en-US" kern="100" dirty="0" smtClean="0">
                <a:solidFill>
                  <a:schemeClr val="tx1"/>
                </a:solidFill>
                <a:latin typeface="+mj-ea"/>
                <a:cs typeface="仿宋" panose="02010609060101010101" pitchFamily="49" charset="-122"/>
              </a:rPr>
              <a:t> 大赛手册中学校</a:t>
            </a:r>
            <a:r>
              <a:rPr lang="zh-CN" altLang="en-US" kern="100" dirty="0" smtClean="0">
                <a:solidFill>
                  <a:schemeClr val="tx1"/>
                </a:solidFill>
                <a:latin typeface="+mj-ea"/>
                <a:cs typeface="仿宋" panose="02010609060101010101" pitchFamily="49" charset="-122"/>
              </a:rPr>
              <a:t>风采</a:t>
            </a:r>
            <a:r>
              <a:rPr lang="zh-CN" altLang="en-US" kern="100" dirty="0" smtClean="0">
                <a:solidFill>
                  <a:schemeClr val="tx1"/>
                </a:solidFill>
                <a:latin typeface="+mj-ea"/>
                <a:cs typeface="仿宋" panose="02010609060101010101" pitchFamily="49" charset="-122"/>
              </a:rPr>
              <a:t>部分有调整的（新</a:t>
            </a:r>
            <a:r>
              <a:rPr lang="zh-CN" altLang="en-US" kern="100" dirty="0" smtClean="0">
                <a:solidFill>
                  <a:schemeClr val="tx1"/>
                </a:solidFill>
                <a:latin typeface="+mj-ea"/>
                <a:cs typeface="仿宋" panose="02010609060101010101" pitchFamily="49" charset="-122"/>
              </a:rPr>
              <a:t>加入的承办院校，需于</a:t>
            </a:r>
            <a:r>
              <a:rPr lang="en-US" altLang="zh-CN" kern="100" dirty="0" smtClean="0">
                <a:solidFill>
                  <a:schemeClr val="tx1"/>
                </a:solidFill>
                <a:latin typeface="+mj-ea"/>
                <a:cs typeface="仿宋" panose="02010609060101010101" pitchFamily="49" charset="-122"/>
              </a:rPr>
              <a:t>8</a:t>
            </a:r>
            <a:r>
              <a:rPr lang="zh-CN" altLang="en-US" kern="100" dirty="0" smtClean="0">
                <a:solidFill>
                  <a:schemeClr val="tx1"/>
                </a:solidFill>
                <a:latin typeface="+mj-ea"/>
                <a:cs typeface="仿宋" panose="02010609060101010101" pitchFamily="49" charset="-122"/>
              </a:rPr>
              <a:t>月</a:t>
            </a:r>
            <a:r>
              <a:rPr lang="en-US" altLang="zh-CN" kern="100" dirty="0" smtClean="0">
                <a:solidFill>
                  <a:schemeClr val="tx1"/>
                </a:solidFill>
                <a:latin typeface="+mj-ea"/>
                <a:cs typeface="仿宋" panose="02010609060101010101" pitchFamily="49" charset="-122"/>
              </a:rPr>
              <a:t>18</a:t>
            </a:r>
            <a:r>
              <a:rPr lang="zh-CN" altLang="en-US" kern="100" dirty="0" smtClean="0">
                <a:solidFill>
                  <a:schemeClr val="tx1"/>
                </a:solidFill>
                <a:latin typeface="+mj-ea"/>
                <a:cs typeface="仿宋" panose="02010609060101010101" pitchFamily="49" charset="-122"/>
              </a:rPr>
              <a:t>日前将学校风采</a:t>
            </a:r>
            <a:r>
              <a:rPr lang="zh-CN" altLang="en-US" kern="100" dirty="0" smtClean="0">
                <a:solidFill>
                  <a:schemeClr val="tx1"/>
                </a:solidFill>
                <a:latin typeface="+mj-ea"/>
                <a:cs typeface="仿宋" panose="02010609060101010101" pitchFamily="49" charset="-122"/>
              </a:rPr>
              <a:t>内容上交大赛办）。 </a:t>
            </a:r>
            <a:endParaRPr lang="zh-CN" altLang="en-US" kern="100" dirty="0">
              <a:solidFill>
                <a:schemeClr val="tx1"/>
              </a:solidFill>
              <a:latin typeface="+mj-ea"/>
              <a:cs typeface="仿宋" panose="02010609060101010101" pitchFamily="49" charset="-122"/>
            </a:endParaRPr>
          </a:p>
        </p:txBody>
      </p:sp>
      <p:cxnSp>
        <p:nvCxnSpPr>
          <p:cNvPr id="34" name="直接连接符 33"/>
          <p:cNvCxnSpPr/>
          <p:nvPr/>
        </p:nvCxnSpPr>
        <p:spPr>
          <a:xfrm>
            <a:off x="863269" y="3551006"/>
            <a:ext cx="7488833" cy="0"/>
          </a:xfrm>
          <a:prstGeom prst="line">
            <a:avLst/>
          </a:prstGeom>
          <a:ln>
            <a:solidFill>
              <a:srgbClr val="901C83"/>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63268" y="2788533"/>
            <a:ext cx="432049" cy="432049"/>
          </a:xfrm>
          <a:prstGeom prst="rect">
            <a:avLst/>
          </a:prstGeom>
          <a:solidFill>
            <a:srgbClr val="901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17285" y="2773725"/>
            <a:ext cx="527709" cy="461665"/>
          </a:xfrm>
          <a:prstGeom prst="rect">
            <a:avLst/>
          </a:prstGeom>
          <a:noFill/>
        </p:spPr>
        <p:txBody>
          <a:bodyPr wrap="none" rtlCol="0">
            <a:spAutoFit/>
          </a:bodyPr>
          <a:lstStyle/>
          <a:p>
            <a:r>
              <a:rPr lang="en-US" altLang="zh-CN" sz="2400" b="1" dirty="0" smtClean="0">
                <a:solidFill>
                  <a:schemeClr val="bg1"/>
                </a:solidFill>
              </a:rPr>
              <a:t>10</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58888" y="1572122"/>
            <a:ext cx="3289972" cy="1169551"/>
          </a:xfrm>
          <a:prstGeom prst="rect">
            <a:avLst/>
          </a:prstGeom>
        </p:spPr>
        <p:txBody>
          <a:bodyPr wrap="square">
            <a:spAutoFit/>
          </a:bodyPr>
          <a:lstStyle/>
          <a:p>
            <a:pPr indent="270510">
              <a:lnSpc>
                <a:spcPts val="2800"/>
              </a:lnSpc>
            </a:pPr>
            <a:r>
              <a:rPr lang="zh-CN" altLang="zh-CN" sz="1400" kern="100" dirty="0">
                <a:latin typeface="+mj-ea"/>
                <a:ea typeface="+mj-ea"/>
                <a:cs typeface="仿宋" panose="02010609060101010101" pitchFamily="49" charset="-122"/>
              </a:rPr>
              <a:t>组长：（校长）</a:t>
            </a:r>
            <a:endParaRPr lang="zh-CN" altLang="zh-CN" sz="1400" kern="100" dirty="0">
              <a:latin typeface="+mj-ea"/>
              <a:ea typeface="+mj-ea"/>
            </a:endParaRPr>
          </a:p>
          <a:p>
            <a:pPr indent="270510">
              <a:lnSpc>
                <a:spcPts val="2800"/>
              </a:lnSpc>
            </a:pPr>
            <a:r>
              <a:rPr lang="zh-CN" altLang="zh-CN" sz="1400" kern="100" dirty="0">
                <a:latin typeface="+mj-ea"/>
                <a:ea typeface="+mj-ea"/>
                <a:cs typeface="仿宋" panose="02010609060101010101" pitchFamily="49" charset="-122"/>
              </a:rPr>
              <a:t>副组长：（原则上教学副校长）</a:t>
            </a:r>
            <a:endParaRPr lang="zh-CN" altLang="zh-CN" sz="1400" kern="100" dirty="0">
              <a:latin typeface="+mj-ea"/>
              <a:ea typeface="+mj-ea"/>
            </a:endParaRPr>
          </a:p>
          <a:p>
            <a:pPr indent="270510">
              <a:lnSpc>
                <a:spcPts val="2800"/>
              </a:lnSpc>
            </a:pPr>
            <a:r>
              <a:rPr lang="zh-CN" altLang="zh-CN" sz="1400" kern="100" dirty="0">
                <a:latin typeface="+mj-ea"/>
                <a:ea typeface="+mj-ea"/>
                <a:cs typeface="仿宋" panose="02010609060101010101" pitchFamily="49" charset="-122"/>
              </a:rPr>
              <a:t>成员：（系部主任、服务教师等）</a:t>
            </a:r>
            <a:endParaRPr lang="zh-CN" altLang="zh-CN" sz="1400" kern="100" dirty="0">
              <a:effectLst/>
              <a:latin typeface="+mj-ea"/>
              <a:ea typeface="+mj-ea"/>
            </a:endParaRPr>
          </a:p>
        </p:txBody>
      </p:sp>
      <p:sp>
        <p:nvSpPr>
          <p:cNvPr id="12" name="矩形 11"/>
          <p:cNvSpPr/>
          <p:nvPr/>
        </p:nvSpPr>
        <p:spPr>
          <a:xfrm>
            <a:off x="1226788" y="1072937"/>
            <a:ext cx="1579278" cy="369332"/>
          </a:xfrm>
          <a:prstGeom prst="rect">
            <a:avLst/>
          </a:prstGeom>
        </p:spPr>
        <p:txBody>
          <a:bodyPr wrap="none">
            <a:spAutoFit/>
          </a:bodyPr>
          <a:lstStyle/>
          <a:p>
            <a:r>
              <a:rPr lang="zh-CN" altLang="en-US" b="1" kern="100" dirty="0" smtClean="0">
                <a:latin typeface="+mn-ea"/>
                <a:cs typeface="黑体" panose="02010609060101010101" pitchFamily="49" charset="-122"/>
              </a:rPr>
              <a:t>一、</a:t>
            </a:r>
            <a:r>
              <a:rPr lang="zh-CN" altLang="zh-CN" b="1" kern="100" dirty="0" smtClean="0">
                <a:latin typeface="+mn-ea"/>
                <a:cs typeface="黑体" panose="02010609060101010101" pitchFamily="49" charset="-122"/>
              </a:rPr>
              <a:t>组织</a:t>
            </a:r>
            <a:r>
              <a:rPr lang="zh-CN" altLang="zh-CN" b="1" kern="100" dirty="0">
                <a:latin typeface="+mn-ea"/>
                <a:cs typeface="黑体" panose="02010609060101010101" pitchFamily="49" charset="-122"/>
              </a:rPr>
              <a:t>机构</a:t>
            </a:r>
            <a:endParaRPr lang="zh-CN" altLang="en-US" dirty="0">
              <a:latin typeface="+mn-ea"/>
            </a:endParaRPr>
          </a:p>
        </p:txBody>
      </p:sp>
      <p:sp>
        <p:nvSpPr>
          <p:cNvPr id="13" name="直角三角形 12"/>
          <p:cNvSpPr/>
          <p:nvPr/>
        </p:nvSpPr>
        <p:spPr>
          <a:xfrm>
            <a:off x="4788024"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03304" y="1572122"/>
            <a:ext cx="3289972" cy="447040"/>
          </a:xfrm>
          <a:prstGeom prst="rect">
            <a:avLst/>
          </a:prstGeom>
        </p:spPr>
        <p:txBody>
          <a:bodyPr wrap="square">
            <a:spAutoFit/>
          </a:bodyPr>
          <a:lstStyle/>
          <a:p>
            <a:pPr indent="270510">
              <a:lnSpc>
                <a:spcPts val="2800"/>
              </a:lnSpc>
            </a:pPr>
            <a:r>
              <a:rPr lang="zh-CN" altLang="en-US" sz="1400" kern="100" dirty="0">
                <a:latin typeface="+mj-ea"/>
                <a:ea typeface="+mj-ea"/>
                <a:cs typeface="仿宋" panose="02010609060101010101" pitchFamily="49" charset="-122"/>
              </a:rPr>
              <a:t>（年、月、日）</a:t>
            </a:r>
            <a:endParaRPr lang="zh-CN" altLang="zh-CN" sz="1400" kern="100" dirty="0">
              <a:effectLst/>
              <a:latin typeface="+mj-ea"/>
              <a:ea typeface="+mj-ea"/>
            </a:endParaRPr>
          </a:p>
        </p:txBody>
      </p:sp>
      <p:sp>
        <p:nvSpPr>
          <p:cNvPr id="16" name="矩形 15"/>
          <p:cNvSpPr/>
          <p:nvPr/>
        </p:nvSpPr>
        <p:spPr>
          <a:xfrm>
            <a:off x="4971204" y="1072937"/>
            <a:ext cx="1579278" cy="369332"/>
          </a:xfrm>
          <a:prstGeom prst="rect">
            <a:avLst/>
          </a:prstGeom>
        </p:spPr>
        <p:txBody>
          <a:bodyPr wrap="none">
            <a:spAutoFit/>
          </a:bodyPr>
          <a:lstStyle/>
          <a:p>
            <a:r>
              <a:rPr lang="zh-CN" altLang="en-US" b="1" kern="100" dirty="0">
                <a:latin typeface="+mn-ea"/>
                <a:cs typeface="黑体" panose="02010609060101010101" pitchFamily="49" charset="-122"/>
              </a:rPr>
              <a:t>二、比赛时间</a:t>
            </a:r>
            <a:endParaRPr lang="zh-CN" altLang="en-US" dirty="0">
              <a:latin typeface="+mn-ea"/>
            </a:endParaRPr>
          </a:p>
        </p:txBody>
      </p:sp>
      <p:sp>
        <p:nvSpPr>
          <p:cNvPr id="20" name="直角三角形 19"/>
          <p:cNvSpPr/>
          <p:nvPr/>
        </p:nvSpPr>
        <p:spPr>
          <a:xfrm>
            <a:off x="1043608" y="3324675"/>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a:stCxn id="20" idx="2"/>
          </p:cNvCxnSpPr>
          <p:nvPr/>
        </p:nvCxnSpPr>
        <p:spPr>
          <a:xfrm>
            <a:off x="1043608" y="3507855"/>
            <a:ext cx="7049668"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226788" y="3089162"/>
            <a:ext cx="1579278" cy="369332"/>
          </a:xfrm>
          <a:prstGeom prst="rect">
            <a:avLst/>
          </a:prstGeom>
        </p:spPr>
        <p:txBody>
          <a:bodyPr wrap="none">
            <a:spAutoFit/>
          </a:bodyPr>
          <a:lstStyle/>
          <a:p>
            <a:r>
              <a:rPr lang="zh-CN" altLang="en-US" b="1" kern="100" dirty="0">
                <a:latin typeface="+mn-ea"/>
                <a:cs typeface="黑体" panose="02010609060101010101" pitchFamily="49" charset="-122"/>
              </a:rPr>
              <a:t>三、参赛选手</a:t>
            </a:r>
            <a:endParaRPr lang="zh-CN" altLang="en-US" dirty="0">
              <a:latin typeface="+mn-ea"/>
            </a:endParaRPr>
          </a:p>
        </p:txBody>
      </p:sp>
      <p:sp>
        <p:nvSpPr>
          <p:cNvPr id="24" name="矩形 23"/>
          <p:cNvSpPr/>
          <p:nvPr/>
        </p:nvSpPr>
        <p:spPr>
          <a:xfrm>
            <a:off x="1058888" y="3507854"/>
            <a:ext cx="7034388" cy="404341"/>
          </a:xfrm>
          <a:prstGeom prst="rect">
            <a:avLst/>
          </a:prstGeom>
        </p:spPr>
        <p:txBody>
          <a:bodyPr wrap="square">
            <a:spAutoFit/>
          </a:bodyPr>
          <a:lstStyle/>
          <a:p>
            <a:pPr indent="270510">
              <a:lnSpc>
                <a:spcPts val="2800"/>
              </a:lnSpc>
            </a:pPr>
            <a:r>
              <a:rPr lang="zh-CN" altLang="en-US" sz="1400" kern="100" dirty="0">
                <a:latin typeface="+mj-ea"/>
                <a:ea typeface="+mj-ea"/>
                <a:cs typeface="仿宋" panose="02010609060101010101" pitchFamily="49" charset="-122"/>
              </a:rPr>
              <a:t>本次参赛教师人数，学生参赛人数，比赛场次安排，每场次人数等。</a:t>
            </a:r>
            <a:endParaRPr lang="zh-CN" altLang="zh-CN" sz="1400" kern="100" dirty="0">
              <a:effectLst/>
              <a:latin typeface="+mj-ea"/>
              <a:ea typeface="+mj-ea"/>
            </a:endParaRPr>
          </a:p>
        </p:txBody>
      </p:sp>
      <p:sp>
        <p:nvSpPr>
          <p:cNvPr id="26" name="文本框 25"/>
          <p:cNvSpPr txBox="1"/>
          <p:nvPr/>
        </p:nvSpPr>
        <p:spPr>
          <a:xfrm>
            <a:off x="352189" y="21110"/>
            <a:ext cx="1749197" cy="369332"/>
          </a:xfrm>
          <a:prstGeom prst="rect">
            <a:avLst/>
          </a:prstGeom>
          <a:noFill/>
        </p:spPr>
        <p:txBody>
          <a:bodyPr wrap="none" rtlCol="0">
            <a:spAutoFit/>
          </a:bodyPr>
          <a:lstStyle/>
          <a:p>
            <a:r>
              <a:rPr lang="en-US" altLang="zh-CN" b="1" dirty="0">
                <a:solidFill>
                  <a:schemeClr val="bg1"/>
                </a:solidFill>
              </a:rPr>
              <a:t>**</a:t>
            </a:r>
            <a:r>
              <a:rPr lang="zh-CN" altLang="zh-CN" b="1" dirty="0">
                <a:solidFill>
                  <a:schemeClr val="bg1"/>
                </a:solidFill>
              </a:rPr>
              <a:t>赛项实施</a:t>
            </a:r>
            <a:r>
              <a:rPr lang="zh-CN" altLang="zh-CN" b="1" dirty="0" smtClean="0">
                <a:solidFill>
                  <a:schemeClr val="bg1"/>
                </a:solidFill>
              </a:rPr>
              <a:t>方案</a:t>
            </a:r>
            <a:endParaRPr lang="zh-CN" altLang="zh-CN"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58888" y="1572122"/>
            <a:ext cx="3289972" cy="1840632"/>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  比赛场</a:t>
            </a:r>
            <a:r>
              <a:rPr lang="zh-CN" altLang="en-US" sz="1400" kern="100" dirty="0">
                <a:latin typeface="+mj-ea"/>
                <a:ea typeface="+mj-ea"/>
                <a:cs typeface="仿宋" panose="02010609060101010101" pitchFamily="49" charset="-122"/>
              </a:rPr>
              <a:t>地划分，具体房间号，工位安排，赛场示意图； 赛场内外布置相关指示、引导标识。赛场宣传条幅、海报、各种场地门贴、工位号牌等；赛场工作人员、服务人员、志愿者服装统一。</a:t>
            </a:r>
            <a:endParaRPr lang="zh-CN" altLang="zh-CN" sz="1400" kern="100" dirty="0">
              <a:effectLst/>
              <a:latin typeface="+mj-ea"/>
              <a:ea typeface="+mj-ea"/>
            </a:endParaRPr>
          </a:p>
        </p:txBody>
      </p:sp>
      <p:sp>
        <p:nvSpPr>
          <p:cNvPr id="12" name="矩形 11"/>
          <p:cNvSpPr/>
          <p:nvPr/>
        </p:nvSpPr>
        <p:spPr>
          <a:xfrm>
            <a:off x="1226788" y="1072937"/>
            <a:ext cx="2492990" cy="369332"/>
          </a:xfrm>
          <a:prstGeom prst="rect">
            <a:avLst/>
          </a:prstGeom>
        </p:spPr>
        <p:txBody>
          <a:bodyPr wrap="none">
            <a:spAutoFit/>
          </a:bodyPr>
          <a:lstStyle/>
          <a:p>
            <a:r>
              <a:rPr lang="zh-CN" altLang="en-US" b="1" kern="100" dirty="0">
                <a:latin typeface="+mn-ea"/>
                <a:cs typeface="黑体" panose="02010609060101010101" pitchFamily="49" charset="-122"/>
              </a:rPr>
              <a:t>四、比赛相关场地安排</a:t>
            </a:r>
            <a:endParaRPr lang="zh-CN" altLang="en-US" dirty="0">
              <a:latin typeface="+mn-ea"/>
            </a:endParaRPr>
          </a:p>
        </p:txBody>
      </p:sp>
      <p:sp>
        <p:nvSpPr>
          <p:cNvPr id="13" name="直角三角形 12"/>
          <p:cNvSpPr/>
          <p:nvPr/>
        </p:nvSpPr>
        <p:spPr>
          <a:xfrm>
            <a:off x="4788024"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03304" y="1572122"/>
            <a:ext cx="3289972" cy="2199705"/>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  确定</a:t>
            </a:r>
            <a:r>
              <a:rPr lang="zh-CN" altLang="en-US" sz="1400" kern="100" dirty="0">
                <a:latin typeface="+mj-ea"/>
                <a:ea typeface="+mj-ea"/>
                <a:cs typeface="仿宋" panose="02010609060101010101" pitchFamily="49" charset="-122"/>
              </a:rPr>
              <a:t>负责人、主持人、召开时间、开会地点、联络人（负责沟通参赛队伍）等信息。（赛项说明会主要内容包括介绍比赛规程、比赛总体安排、比赛须知、赛事答疑等，比赛环境有变化的要予以特殊说明。）</a:t>
            </a:r>
            <a:endParaRPr lang="zh-CN" altLang="zh-CN" sz="1400" kern="100" dirty="0">
              <a:effectLst/>
              <a:latin typeface="+mj-ea"/>
              <a:ea typeface="+mj-ea"/>
            </a:endParaRPr>
          </a:p>
        </p:txBody>
      </p:sp>
      <p:sp>
        <p:nvSpPr>
          <p:cNvPr id="16" name="矩形 15"/>
          <p:cNvSpPr/>
          <p:nvPr/>
        </p:nvSpPr>
        <p:spPr>
          <a:xfrm>
            <a:off x="4971204" y="1072937"/>
            <a:ext cx="2262158" cy="369332"/>
          </a:xfrm>
          <a:prstGeom prst="rect">
            <a:avLst/>
          </a:prstGeom>
        </p:spPr>
        <p:txBody>
          <a:bodyPr wrap="none">
            <a:spAutoFit/>
          </a:bodyPr>
          <a:lstStyle/>
          <a:p>
            <a:r>
              <a:rPr lang="zh-CN" altLang="en-US" b="1" kern="100" dirty="0">
                <a:latin typeface="+mn-ea"/>
                <a:cs typeface="黑体" panose="02010609060101010101" pitchFamily="49" charset="-122"/>
              </a:rPr>
              <a:t>五、赛项说明会安排</a:t>
            </a:r>
            <a:endParaRPr lang="zh-CN" altLang="en-US" dirty="0">
              <a:latin typeface="+mn-ea"/>
            </a:endParaRPr>
          </a:p>
        </p:txBody>
      </p:sp>
      <p:sp>
        <p:nvSpPr>
          <p:cNvPr id="17" name="文本框 16"/>
          <p:cNvSpPr txBox="1"/>
          <p:nvPr/>
        </p:nvSpPr>
        <p:spPr>
          <a:xfrm>
            <a:off x="352189" y="21110"/>
            <a:ext cx="1749197" cy="369332"/>
          </a:xfrm>
          <a:prstGeom prst="rect">
            <a:avLst/>
          </a:prstGeom>
          <a:noFill/>
        </p:spPr>
        <p:txBody>
          <a:bodyPr wrap="none" rtlCol="0">
            <a:spAutoFit/>
          </a:bodyPr>
          <a:lstStyle/>
          <a:p>
            <a:r>
              <a:rPr lang="en-US" altLang="zh-CN" b="1" dirty="0">
                <a:solidFill>
                  <a:schemeClr val="bg1"/>
                </a:solidFill>
              </a:rPr>
              <a:t>**</a:t>
            </a:r>
            <a:r>
              <a:rPr lang="zh-CN" altLang="zh-CN" b="1" dirty="0">
                <a:solidFill>
                  <a:schemeClr val="bg1"/>
                </a:solidFill>
              </a:rPr>
              <a:t>赛项实施</a:t>
            </a:r>
            <a:r>
              <a:rPr lang="zh-CN" altLang="zh-CN" b="1" dirty="0" smtClean="0">
                <a:solidFill>
                  <a:schemeClr val="bg1"/>
                </a:solidFill>
              </a:rPr>
              <a:t>方案</a:t>
            </a:r>
            <a:endParaRPr lang="zh-CN" altLang="zh-CN"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2892626"/>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3075806"/>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58888" y="3156298"/>
            <a:ext cx="3289972" cy="1122487"/>
          </a:xfrm>
          <a:prstGeom prst="rect">
            <a:avLst/>
          </a:prstGeom>
        </p:spPr>
        <p:txBody>
          <a:bodyPr wrap="square">
            <a:spAutoFit/>
          </a:bodyPr>
          <a:lstStyle/>
          <a:p>
            <a:pPr indent="270510">
              <a:lnSpc>
                <a:spcPts val="2800"/>
              </a:lnSpc>
            </a:pPr>
            <a:r>
              <a:rPr lang="zh-CN" altLang="en-US" sz="1400" kern="100" dirty="0">
                <a:latin typeface="+mj-ea"/>
                <a:ea typeface="+mj-ea"/>
                <a:cs typeface="仿宋" panose="02010609060101010101" pitchFamily="49" charset="-122"/>
              </a:rPr>
              <a:t>包括入场、检查身份、开始比赛、结束比赛时间、负责教师等，表格形式描述。</a:t>
            </a:r>
            <a:endParaRPr lang="zh-CN" altLang="zh-CN" sz="1400" kern="100" dirty="0">
              <a:effectLst/>
              <a:latin typeface="+mj-ea"/>
              <a:ea typeface="+mj-ea"/>
            </a:endParaRPr>
          </a:p>
        </p:txBody>
      </p:sp>
      <p:sp>
        <p:nvSpPr>
          <p:cNvPr id="12" name="矩形 11"/>
          <p:cNvSpPr/>
          <p:nvPr/>
        </p:nvSpPr>
        <p:spPr>
          <a:xfrm>
            <a:off x="1226788" y="2657113"/>
            <a:ext cx="2492990" cy="369332"/>
          </a:xfrm>
          <a:prstGeom prst="rect">
            <a:avLst/>
          </a:prstGeom>
        </p:spPr>
        <p:txBody>
          <a:bodyPr wrap="none">
            <a:spAutoFit/>
          </a:bodyPr>
          <a:lstStyle/>
          <a:p>
            <a:r>
              <a:rPr lang="zh-CN" altLang="en-US" b="1" kern="100" dirty="0">
                <a:latin typeface="+mn-ea"/>
                <a:cs typeface="黑体" panose="02010609060101010101" pitchFamily="49" charset="-122"/>
              </a:rPr>
              <a:t>七、赛程具体时间安排</a:t>
            </a:r>
            <a:endParaRPr lang="zh-CN" altLang="en-US" dirty="0">
              <a:latin typeface="+mn-ea"/>
            </a:endParaRPr>
          </a:p>
        </p:txBody>
      </p:sp>
      <p:sp>
        <p:nvSpPr>
          <p:cNvPr id="13" name="直角三角形 12"/>
          <p:cNvSpPr/>
          <p:nvPr/>
        </p:nvSpPr>
        <p:spPr>
          <a:xfrm>
            <a:off x="4788024" y="2892626"/>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3075806"/>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03304" y="3156298"/>
            <a:ext cx="3289972" cy="1122487"/>
          </a:xfrm>
          <a:prstGeom prst="rect">
            <a:avLst/>
          </a:prstGeom>
        </p:spPr>
        <p:txBody>
          <a:bodyPr wrap="square">
            <a:spAutoFit/>
          </a:bodyPr>
          <a:lstStyle/>
          <a:p>
            <a:pPr indent="270510">
              <a:lnSpc>
                <a:spcPts val="2800"/>
              </a:lnSpc>
            </a:pPr>
            <a:r>
              <a:rPr lang="zh-CN" altLang="en-US" sz="1400" kern="100" dirty="0">
                <a:latin typeface="+mj-ea"/>
                <a:ea typeface="+mj-ea"/>
                <a:cs typeface="仿宋" panose="02010609060101010101" pitchFamily="49" charset="-122"/>
              </a:rPr>
              <a:t>确定负责人，明确赛场观摩的地点、时间及注意事项等。可安排对学校进行参观，明确参观路线。</a:t>
            </a:r>
            <a:endParaRPr lang="zh-CN" altLang="zh-CN" sz="1400" kern="100" dirty="0">
              <a:effectLst/>
              <a:latin typeface="+mj-ea"/>
              <a:ea typeface="+mj-ea"/>
            </a:endParaRPr>
          </a:p>
        </p:txBody>
      </p:sp>
      <p:sp>
        <p:nvSpPr>
          <p:cNvPr id="16" name="矩形 15"/>
          <p:cNvSpPr/>
          <p:nvPr/>
        </p:nvSpPr>
        <p:spPr>
          <a:xfrm>
            <a:off x="4971204" y="2657113"/>
            <a:ext cx="1579278" cy="369332"/>
          </a:xfrm>
          <a:prstGeom prst="rect">
            <a:avLst/>
          </a:prstGeom>
        </p:spPr>
        <p:txBody>
          <a:bodyPr wrap="none">
            <a:spAutoFit/>
          </a:bodyPr>
          <a:lstStyle/>
          <a:p>
            <a:r>
              <a:rPr lang="zh-CN" altLang="en-US" b="1" kern="100" dirty="0">
                <a:latin typeface="+mn-ea"/>
                <a:cs typeface="黑体" panose="02010609060101010101" pitchFamily="49" charset="-122"/>
              </a:rPr>
              <a:t>八、观摩安排</a:t>
            </a:r>
            <a:endParaRPr lang="zh-CN" altLang="en-US" dirty="0">
              <a:latin typeface="+mn-ea"/>
            </a:endParaRPr>
          </a:p>
        </p:txBody>
      </p:sp>
      <p:sp>
        <p:nvSpPr>
          <p:cNvPr id="20" name="直角三角形 19"/>
          <p:cNvSpPr/>
          <p:nvPr/>
        </p:nvSpPr>
        <p:spPr>
          <a:xfrm>
            <a:off x="1043608" y="1227959"/>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a:stCxn id="20" idx="2"/>
          </p:cNvCxnSpPr>
          <p:nvPr/>
        </p:nvCxnSpPr>
        <p:spPr>
          <a:xfrm>
            <a:off x="1043608" y="1411139"/>
            <a:ext cx="7049668"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226788" y="992446"/>
            <a:ext cx="1800493" cy="369332"/>
          </a:xfrm>
          <a:prstGeom prst="rect">
            <a:avLst/>
          </a:prstGeom>
        </p:spPr>
        <p:txBody>
          <a:bodyPr wrap="none">
            <a:spAutoFit/>
          </a:bodyPr>
          <a:lstStyle/>
          <a:p>
            <a:r>
              <a:rPr lang="zh-CN" altLang="en-US" b="1" kern="100" dirty="0">
                <a:latin typeface="+mn-ea"/>
                <a:cs typeface="黑体" panose="02010609060101010101" pitchFamily="49" charset="-122"/>
              </a:rPr>
              <a:t>六、领队会安排</a:t>
            </a:r>
            <a:endParaRPr lang="zh-CN" altLang="en-US" dirty="0">
              <a:latin typeface="+mn-ea"/>
            </a:endParaRPr>
          </a:p>
        </p:txBody>
      </p:sp>
      <p:sp>
        <p:nvSpPr>
          <p:cNvPr id="24" name="矩形 23"/>
          <p:cNvSpPr/>
          <p:nvPr/>
        </p:nvSpPr>
        <p:spPr>
          <a:xfrm>
            <a:off x="1058888" y="1411138"/>
            <a:ext cx="7034388" cy="1122487"/>
          </a:xfrm>
          <a:prstGeom prst="rect">
            <a:avLst/>
          </a:prstGeom>
        </p:spPr>
        <p:txBody>
          <a:bodyPr wrap="square">
            <a:spAutoFit/>
          </a:bodyPr>
          <a:lstStyle/>
          <a:p>
            <a:pPr indent="270510">
              <a:lnSpc>
                <a:spcPts val="2800"/>
              </a:lnSpc>
            </a:pPr>
            <a:r>
              <a:rPr lang="zh-CN" altLang="en-US" sz="1400" kern="100" dirty="0">
                <a:latin typeface="+mj-ea"/>
                <a:ea typeface="+mj-ea"/>
                <a:cs typeface="仿宋" panose="02010609060101010101" pitchFamily="49" charset="-122"/>
              </a:rPr>
              <a:t>确定负责人，明确领队会时间，地点等。会议内容主要包括：明确比赛整体时间安排，注意事项等，完成大赛手册、参赛胸卡发放</a:t>
            </a:r>
            <a:r>
              <a:rPr lang="en-US" altLang="zh-CN" sz="1400" kern="100" dirty="0">
                <a:latin typeface="+mj-ea"/>
                <a:ea typeface="+mj-ea"/>
                <a:cs typeface="仿宋" panose="02010609060101010101" pitchFamily="49" charset="-122"/>
              </a:rPr>
              <a:t>,</a:t>
            </a:r>
            <a:r>
              <a:rPr lang="zh-CN" altLang="en-US" sz="1400" kern="100" dirty="0">
                <a:latin typeface="+mj-ea"/>
                <a:ea typeface="+mj-ea"/>
                <a:cs typeface="仿宋" panose="02010609060101010101" pitchFamily="49" charset="-122"/>
              </a:rPr>
              <a:t>进行抽签等赛前准备工作。（对于简单赛项，领队会可在开赛当日早上举行）</a:t>
            </a:r>
            <a:endParaRPr lang="zh-CN" altLang="zh-CN" sz="1400" kern="100" dirty="0">
              <a:effectLst/>
              <a:latin typeface="+mj-ea"/>
              <a:ea typeface="+mj-ea"/>
            </a:endParaRPr>
          </a:p>
        </p:txBody>
      </p:sp>
      <p:sp>
        <p:nvSpPr>
          <p:cNvPr id="19" name="文本框 18"/>
          <p:cNvSpPr txBox="1"/>
          <p:nvPr/>
        </p:nvSpPr>
        <p:spPr>
          <a:xfrm>
            <a:off x="352189" y="21110"/>
            <a:ext cx="1749197" cy="369332"/>
          </a:xfrm>
          <a:prstGeom prst="rect">
            <a:avLst/>
          </a:prstGeom>
          <a:noFill/>
        </p:spPr>
        <p:txBody>
          <a:bodyPr wrap="none" rtlCol="0">
            <a:spAutoFit/>
          </a:bodyPr>
          <a:lstStyle/>
          <a:p>
            <a:r>
              <a:rPr lang="en-US" altLang="zh-CN" b="1" dirty="0">
                <a:solidFill>
                  <a:schemeClr val="bg1"/>
                </a:solidFill>
              </a:rPr>
              <a:t>**</a:t>
            </a:r>
            <a:r>
              <a:rPr lang="zh-CN" altLang="zh-CN" b="1" dirty="0">
                <a:solidFill>
                  <a:schemeClr val="bg1"/>
                </a:solidFill>
              </a:rPr>
              <a:t>赛项实施</a:t>
            </a:r>
            <a:r>
              <a:rPr lang="zh-CN" altLang="zh-CN" b="1" dirty="0" smtClean="0">
                <a:solidFill>
                  <a:schemeClr val="bg1"/>
                </a:solidFill>
              </a:rPr>
              <a:t>方案</a:t>
            </a:r>
            <a:endParaRPr lang="zh-CN" altLang="zh-CN"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799151"/>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982331"/>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58888" y="2062823"/>
            <a:ext cx="3289972" cy="1528624"/>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  确定</a:t>
            </a:r>
            <a:r>
              <a:rPr lang="zh-CN" altLang="en-US" sz="1400" kern="100" dirty="0">
                <a:latin typeface="+mj-ea"/>
                <a:ea typeface="+mj-ea"/>
                <a:cs typeface="仿宋" panose="02010609060101010101" pitchFamily="49" charset="-122"/>
              </a:rPr>
              <a:t>负责人，明确中午就餐时间、地点及就餐方式（中餐标准</a:t>
            </a:r>
            <a:r>
              <a:rPr lang="en-US" altLang="zh-CN" sz="1400" kern="100" dirty="0">
                <a:latin typeface="+mj-ea"/>
                <a:ea typeface="+mj-ea"/>
                <a:cs typeface="仿宋" panose="02010609060101010101" pitchFamily="49" charset="-122"/>
              </a:rPr>
              <a:t>20</a:t>
            </a:r>
            <a:r>
              <a:rPr lang="zh-CN" altLang="en-US" sz="1400" kern="100" dirty="0">
                <a:latin typeface="+mj-ea"/>
                <a:ea typeface="+mj-ea"/>
                <a:cs typeface="仿宋" panose="02010609060101010101" pitchFamily="49" charset="-122"/>
              </a:rPr>
              <a:t>元）。为参赛学校提供住宿安排信息。（住宿费用由参赛单位自理）。</a:t>
            </a:r>
            <a:endParaRPr lang="zh-CN" altLang="zh-CN" sz="1400" kern="100" dirty="0">
              <a:effectLst/>
              <a:latin typeface="+mj-ea"/>
              <a:ea typeface="+mj-ea"/>
            </a:endParaRPr>
          </a:p>
        </p:txBody>
      </p:sp>
      <p:sp>
        <p:nvSpPr>
          <p:cNvPr id="12" name="矩形 11"/>
          <p:cNvSpPr/>
          <p:nvPr/>
        </p:nvSpPr>
        <p:spPr>
          <a:xfrm>
            <a:off x="1226788" y="1563638"/>
            <a:ext cx="1569660" cy="369332"/>
          </a:xfrm>
          <a:prstGeom prst="rect">
            <a:avLst/>
          </a:prstGeom>
        </p:spPr>
        <p:txBody>
          <a:bodyPr wrap="none">
            <a:spAutoFit/>
          </a:bodyPr>
          <a:lstStyle/>
          <a:p>
            <a:r>
              <a:rPr lang="zh-CN" altLang="en-US" b="1" kern="100" dirty="0">
                <a:latin typeface="+mn-ea"/>
                <a:cs typeface="黑体" panose="02010609060101010101" pitchFamily="49" charset="-122"/>
              </a:rPr>
              <a:t>九、接待安排</a:t>
            </a:r>
            <a:endParaRPr lang="zh-CN" altLang="en-US" dirty="0">
              <a:latin typeface="+mn-ea"/>
            </a:endParaRPr>
          </a:p>
        </p:txBody>
      </p:sp>
      <p:sp>
        <p:nvSpPr>
          <p:cNvPr id="13" name="直角三角形 12"/>
          <p:cNvSpPr/>
          <p:nvPr/>
        </p:nvSpPr>
        <p:spPr>
          <a:xfrm>
            <a:off x="4788024" y="1799151"/>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1982331"/>
            <a:ext cx="3672408"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03304" y="2062823"/>
            <a:ext cx="3657128" cy="1122487"/>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  确定</a:t>
            </a:r>
            <a:r>
              <a:rPr lang="zh-CN" altLang="en-US" sz="1400" kern="100" dirty="0">
                <a:latin typeface="+mj-ea"/>
                <a:ea typeface="+mj-ea"/>
                <a:cs typeface="仿宋" panose="02010609060101010101" pitchFamily="49" charset="-122"/>
              </a:rPr>
              <a:t>负责人，优秀作品回收保存。每个赛场全程录像，存放至移动硬盘上交大赛办。照片清晰度要符合大赛办要求。</a:t>
            </a:r>
            <a:endParaRPr lang="zh-CN" altLang="zh-CN" sz="1400" kern="100" dirty="0">
              <a:effectLst/>
              <a:latin typeface="+mj-ea"/>
              <a:ea typeface="+mj-ea"/>
            </a:endParaRPr>
          </a:p>
        </p:txBody>
      </p:sp>
      <p:sp>
        <p:nvSpPr>
          <p:cNvPr id="16" name="矩形 15"/>
          <p:cNvSpPr/>
          <p:nvPr/>
        </p:nvSpPr>
        <p:spPr>
          <a:xfrm>
            <a:off x="4892242" y="1563638"/>
            <a:ext cx="3647152" cy="369332"/>
          </a:xfrm>
          <a:prstGeom prst="rect">
            <a:avLst/>
          </a:prstGeom>
        </p:spPr>
        <p:txBody>
          <a:bodyPr wrap="none">
            <a:spAutoFit/>
          </a:bodyPr>
          <a:lstStyle/>
          <a:p>
            <a:r>
              <a:rPr lang="zh-CN" altLang="en-US" b="1" kern="100" dirty="0">
                <a:latin typeface="+mn-ea"/>
                <a:cs typeface="黑体" panose="02010609060101010101" pitchFamily="49" charset="-122"/>
              </a:rPr>
              <a:t>十、作品回收及赛场照、录像安排</a:t>
            </a:r>
            <a:endParaRPr lang="zh-CN" altLang="en-US" dirty="0">
              <a:latin typeface="+mn-ea"/>
            </a:endParaRPr>
          </a:p>
        </p:txBody>
      </p:sp>
      <p:sp>
        <p:nvSpPr>
          <p:cNvPr id="17" name="文本框 16"/>
          <p:cNvSpPr txBox="1"/>
          <p:nvPr/>
        </p:nvSpPr>
        <p:spPr>
          <a:xfrm>
            <a:off x="352189" y="21110"/>
            <a:ext cx="1749197" cy="369332"/>
          </a:xfrm>
          <a:prstGeom prst="rect">
            <a:avLst/>
          </a:prstGeom>
          <a:noFill/>
        </p:spPr>
        <p:txBody>
          <a:bodyPr wrap="none" rtlCol="0">
            <a:spAutoFit/>
          </a:bodyPr>
          <a:lstStyle/>
          <a:p>
            <a:r>
              <a:rPr lang="en-US" altLang="zh-CN" b="1" dirty="0">
                <a:solidFill>
                  <a:schemeClr val="bg1"/>
                </a:solidFill>
              </a:rPr>
              <a:t>**</a:t>
            </a:r>
            <a:r>
              <a:rPr lang="zh-CN" altLang="zh-CN" b="1" dirty="0">
                <a:solidFill>
                  <a:schemeClr val="bg1"/>
                </a:solidFill>
              </a:rPr>
              <a:t>赛项实施</a:t>
            </a:r>
            <a:r>
              <a:rPr lang="zh-CN" altLang="zh-CN" b="1" dirty="0" smtClean="0">
                <a:solidFill>
                  <a:schemeClr val="bg1"/>
                </a:solidFill>
              </a:rPr>
              <a:t>方案</a:t>
            </a:r>
            <a:endParaRPr lang="zh-CN" altLang="zh-CN"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58888" y="1572122"/>
            <a:ext cx="3289972" cy="1887696"/>
          </a:xfrm>
          <a:prstGeom prst="rect">
            <a:avLst/>
          </a:prstGeom>
        </p:spPr>
        <p:txBody>
          <a:bodyPr wrap="square">
            <a:spAutoFit/>
          </a:bodyPr>
          <a:lstStyle/>
          <a:p>
            <a:pPr indent="270510" algn="just">
              <a:lnSpc>
                <a:spcPts val="2800"/>
              </a:lnSpc>
            </a:pPr>
            <a:r>
              <a:rPr lang="zh-CN" altLang="en-US" sz="1400" kern="100" dirty="0">
                <a:latin typeface="+mj-ea"/>
                <a:ea typeface="+mj-ea"/>
                <a:cs typeface="仿宋" panose="02010609060101010101" pitchFamily="49" charset="-122"/>
              </a:rPr>
              <a:t>确定负责人，撰写并于开赛后第二天将新闻稿件报送大赛办</a:t>
            </a:r>
            <a:r>
              <a:rPr lang="zh-CN" altLang="en-US" sz="1400" kern="100" dirty="0" smtClean="0">
                <a:latin typeface="+mj-ea"/>
                <a:ea typeface="+mj-ea"/>
                <a:cs typeface="仿宋" panose="02010609060101010101" pitchFamily="49" charset="-122"/>
              </a:rPr>
              <a:t>。</a:t>
            </a:r>
            <a:endParaRPr lang="en-US" altLang="zh-CN" sz="1400" kern="100" dirty="0" smtClean="0">
              <a:latin typeface="+mj-ea"/>
              <a:ea typeface="+mj-ea"/>
              <a:cs typeface="仿宋" panose="02010609060101010101" pitchFamily="49" charset="-122"/>
            </a:endParaRPr>
          </a:p>
          <a:p>
            <a:pPr indent="270510" algn="just">
              <a:lnSpc>
                <a:spcPts val="2800"/>
              </a:lnSpc>
            </a:pPr>
            <a:r>
              <a:rPr lang="zh-CN" altLang="en-US" sz="1400" kern="100" dirty="0" smtClean="0">
                <a:latin typeface="+mj-ea"/>
                <a:ea typeface="+mj-ea"/>
                <a:cs typeface="仿宋" panose="02010609060101010101" pitchFamily="49" charset="-122"/>
              </a:rPr>
              <a:t>（</a:t>
            </a:r>
            <a:r>
              <a:rPr lang="zh-CN" altLang="en-US" sz="1400" kern="100" dirty="0">
                <a:latin typeface="+mj-ea"/>
                <a:ea typeface="+mj-ea"/>
                <a:cs typeface="仿宋" panose="02010609060101010101" pitchFamily="49" charset="-122"/>
              </a:rPr>
              <a:t>报送邮箱地址：</a:t>
            </a:r>
            <a:r>
              <a:rPr lang="en-US" altLang="zh-CN" sz="1400" kern="100" dirty="0">
                <a:latin typeface="+mj-ea"/>
                <a:ea typeface="+mj-ea"/>
                <a:cs typeface="仿宋" panose="02010609060101010101" pitchFamily="49" charset="-122"/>
              </a:rPr>
              <a:t>syzjxc@126.com</a:t>
            </a:r>
            <a:r>
              <a:rPr lang="zh-CN" altLang="en-US" sz="1400" kern="100" dirty="0">
                <a:latin typeface="+mj-ea"/>
                <a:ea typeface="+mj-ea"/>
                <a:cs typeface="仿宋" panose="02010609060101010101" pitchFamily="49" charset="-122"/>
              </a:rPr>
              <a:t>，由大赛办负责人审阅后，报送市教育局审批，最后发送到教育平台发布。）</a:t>
            </a:r>
            <a:endParaRPr lang="zh-CN" altLang="zh-CN" sz="1400" kern="100" dirty="0">
              <a:effectLst/>
              <a:latin typeface="+mj-ea"/>
              <a:ea typeface="+mj-ea"/>
            </a:endParaRPr>
          </a:p>
        </p:txBody>
      </p:sp>
      <p:sp>
        <p:nvSpPr>
          <p:cNvPr id="12" name="矩形 11"/>
          <p:cNvSpPr/>
          <p:nvPr/>
        </p:nvSpPr>
        <p:spPr>
          <a:xfrm>
            <a:off x="1226788" y="1072937"/>
            <a:ext cx="1800493" cy="369332"/>
          </a:xfrm>
          <a:prstGeom prst="rect">
            <a:avLst/>
          </a:prstGeom>
        </p:spPr>
        <p:txBody>
          <a:bodyPr wrap="none">
            <a:spAutoFit/>
          </a:bodyPr>
          <a:lstStyle/>
          <a:p>
            <a:r>
              <a:rPr lang="zh-CN" altLang="en-US" b="1" kern="100" dirty="0">
                <a:latin typeface="+mn-ea"/>
                <a:cs typeface="黑体" panose="02010609060101010101" pitchFamily="49" charset="-122"/>
              </a:rPr>
              <a:t>十一、新闻稿件</a:t>
            </a:r>
            <a:endParaRPr lang="zh-CN" altLang="en-US" dirty="0">
              <a:latin typeface="+mn-ea"/>
            </a:endParaRPr>
          </a:p>
        </p:txBody>
      </p:sp>
      <p:sp>
        <p:nvSpPr>
          <p:cNvPr id="13" name="直角三角形 12"/>
          <p:cNvSpPr/>
          <p:nvPr/>
        </p:nvSpPr>
        <p:spPr>
          <a:xfrm>
            <a:off x="4788024"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03304" y="1572122"/>
            <a:ext cx="3289972" cy="763414"/>
          </a:xfrm>
          <a:prstGeom prst="rect">
            <a:avLst/>
          </a:prstGeom>
        </p:spPr>
        <p:txBody>
          <a:bodyPr wrap="square">
            <a:spAutoFit/>
          </a:bodyPr>
          <a:lstStyle/>
          <a:p>
            <a:pPr indent="270510" algn="just">
              <a:lnSpc>
                <a:spcPts val="2800"/>
              </a:lnSpc>
            </a:pPr>
            <a:r>
              <a:rPr lang="zh-CN" altLang="en-US" sz="1400" kern="100" dirty="0">
                <a:latin typeface="+mj-ea"/>
                <a:ea typeface="+mj-ea"/>
                <a:cs typeface="仿宋" panose="02010609060101010101" pitchFamily="49" charset="-122"/>
              </a:rPr>
              <a:t>确定具体负责人和资源转化的形式和内容。</a:t>
            </a:r>
            <a:endParaRPr lang="zh-CN" altLang="zh-CN" sz="1400" kern="100" dirty="0">
              <a:effectLst/>
              <a:latin typeface="+mj-ea"/>
              <a:ea typeface="+mj-ea"/>
            </a:endParaRPr>
          </a:p>
        </p:txBody>
      </p:sp>
      <p:sp>
        <p:nvSpPr>
          <p:cNvPr id="16" name="矩形 15"/>
          <p:cNvSpPr/>
          <p:nvPr/>
        </p:nvSpPr>
        <p:spPr>
          <a:xfrm>
            <a:off x="4971204" y="1072937"/>
            <a:ext cx="2262158" cy="369332"/>
          </a:xfrm>
          <a:prstGeom prst="rect">
            <a:avLst/>
          </a:prstGeom>
        </p:spPr>
        <p:txBody>
          <a:bodyPr wrap="none">
            <a:spAutoFit/>
          </a:bodyPr>
          <a:lstStyle/>
          <a:p>
            <a:r>
              <a:rPr lang="zh-CN" altLang="en-US" b="1" kern="100" dirty="0">
                <a:latin typeface="+mn-ea"/>
                <a:cs typeface="黑体" panose="02010609060101010101" pitchFamily="49" charset="-122"/>
              </a:rPr>
              <a:t>十二、资源转化安排</a:t>
            </a:r>
            <a:endParaRPr lang="zh-CN" altLang="en-US" dirty="0">
              <a:latin typeface="+mn-ea"/>
            </a:endParaRPr>
          </a:p>
        </p:txBody>
      </p:sp>
      <p:sp>
        <p:nvSpPr>
          <p:cNvPr id="17" name="直角三角形 16"/>
          <p:cNvSpPr/>
          <p:nvPr/>
        </p:nvSpPr>
        <p:spPr>
          <a:xfrm>
            <a:off x="4788024" y="274861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stCxn id="17" idx="2"/>
          </p:cNvCxnSpPr>
          <p:nvPr/>
        </p:nvCxnSpPr>
        <p:spPr>
          <a:xfrm>
            <a:off x="4788024" y="293179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803304" y="3012282"/>
            <a:ext cx="3289972" cy="802640"/>
          </a:xfrm>
          <a:prstGeom prst="rect">
            <a:avLst/>
          </a:prstGeom>
        </p:spPr>
        <p:txBody>
          <a:bodyPr wrap="square">
            <a:spAutoFit/>
          </a:bodyPr>
          <a:lstStyle/>
          <a:p>
            <a:pPr indent="270510" algn="just">
              <a:lnSpc>
                <a:spcPts val="2800"/>
              </a:lnSpc>
            </a:pPr>
            <a:r>
              <a:rPr lang="zh-CN" altLang="en-US" sz="1400" kern="100" dirty="0">
                <a:latin typeface="+mj-ea"/>
                <a:ea typeface="+mj-ea"/>
                <a:cs typeface="仿宋" panose="02010609060101010101" pitchFamily="49" charset="-122"/>
              </a:rPr>
              <a:t>附大赛办下发的参赛人员统计表</a:t>
            </a:r>
            <a:r>
              <a:rPr lang="en-US" altLang="zh-CN" sz="1400" kern="100" dirty="0">
                <a:latin typeface="+mj-ea"/>
                <a:ea typeface="+mj-ea"/>
                <a:cs typeface="仿宋" panose="02010609060101010101" pitchFamily="49" charset="-122"/>
              </a:rPr>
              <a:t>(</a:t>
            </a:r>
            <a:r>
              <a:rPr lang="zh-CN" altLang="zh-CN" sz="1400" kern="100" dirty="0">
                <a:latin typeface="+mj-ea"/>
                <a:ea typeface="+mj-ea"/>
                <a:cs typeface="仿宋" panose="02010609060101010101" pitchFamily="49" charset="-122"/>
              </a:rPr>
              <a:t>选手报名信息）</a:t>
            </a:r>
            <a:endParaRPr lang="zh-CN" altLang="zh-CN" sz="1400" kern="100" dirty="0">
              <a:effectLst/>
              <a:latin typeface="+mj-ea"/>
              <a:ea typeface="+mj-ea"/>
              <a:cs typeface="仿宋" panose="02010609060101010101" pitchFamily="49" charset="-122"/>
            </a:endParaRPr>
          </a:p>
        </p:txBody>
      </p:sp>
      <p:sp>
        <p:nvSpPr>
          <p:cNvPr id="20" name="矩形 19"/>
          <p:cNvSpPr/>
          <p:nvPr/>
        </p:nvSpPr>
        <p:spPr>
          <a:xfrm>
            <a:off x="4971204" y="2513097"/>
            <a:ext cx="2561920" cy="369332"/>
          </a:xfrm>
          <a:prstGeom prst="rect">
            <a:avLst/>
          </a:prstGeom>
        </p:spPr>
        <p:txBody>
          <a:bodyPr wrap="none">
            <a:spAutoFit/>
          </a:bodyPr>
          <a:lstStyle/>
          <a:p>
            <a:r>
              <a:rPr lang="zh-CN" altLang="en-US" b="1" kern="100" dirty="0">
                <a:latin typeface="+mn-ea"/>
                <a:cs typeface="黑体" panose="02010609060101010101" pitchFamily="49" charset="-122"/>
              </a:rPr>
              <a:t> 十三、参赛人员统计表</a:t>
            </a:r>
            <a:endParaRPr lang="zh-CN" altLang="en-US" dirty="0">
              <a:latin typeface="+mn-ea"/>
            </a:endParaRPr>
          </a:p>
        </p:txBody>
      </p:sp>
      <p:sp>
        <p:nvSpPr>
          <p:cNvPr id="21" name="文本框 20"/>
          <p:cNvSpPr txBox="1"/>
          <p:nvPr/>
        </p:nvSpPr>
        <p:spPr>
          <a:xfrm>
            <a:off x="352189" y="21110"/>
            <a:ext cx="1749197" cy="369332"/>
          </a:xfrm>
          <a:prstGeom prst="rect">
            <a:avLst/>
          </a:prstGeom>
          <a:noFill/>
        </p:spPr>
        <p:txBody>
          <a:bodyPr wrap="none" rtlCol="0">
            <a:spAutoFit/>
          </a:bodyPr>
          <a:lstStyle/>
          <a:p>
            <a:r>
              <a:rPr lang="en-US" altLang="zh-CN" b="1" dirty="0">
                <a:solidFill>
                  <a:schemeClr val="bg1"/>
                </a:solidFill>
              </a:rPr>
              <a:t>**</a:t>
            </a:r>
            <a:r>
              <a:rPr lang="zh-CN" altLang="zh-CN" b="1" dirty="0">
                <a:solidFill>
                  <a:schemeClr val="bg1"/>
                </a:solidFill>
              </a:rPr>
              <a:t>赛项实施</a:t>
            </a:r>
            <a:r>
              <a:rPr lang="zh-CN" altLang="zh-CN" b="1" dirty="0" smtClean="0">
                <a:solidFill>
                  <a:schemeClr val="bg1"/>
                </a:solidFill>
              </a:rPr>
              <a:t>方案</a:t>
            </a:r>
            <a:endParaRPr lang="zh-CN" altLang="zh-CN"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43013" y="1965822"/>
            <a:ext cx="3289972" cy="447040"/>
          </a:xfrm>
          <a:prstGeom prst="rect">
            <a:avLst/>
          </a:prstGeom>
        </p:spPr>
        <p:txBody>
          <a:bodyPr wrap="square">
            <a:spAutoFit/>
          </a:bodyPr>
          <a:lstStyle/>
          <a:p>
            <a:pPr indent="270510" algn="just">
              <a:lnSpc>
                <a:spcPts val="2800"/>
              </a:lnSpc>
            </a:pPr>
            <a:r>
              <a:rPr lang="zh-CN" altLang="en-US" sz="1400" kern="100" dirty="0" smtClean="0">
                <a:latin typeface="+mj-ea"/>
                <a:ea typeface="+mj-ea"/>
                <a:cs typeface="仿宋" panose="02010609060101010101" pitchFamily="49" charset="-122"/>
              </a:rPr>
              <a:t>201</a:t>
            </a:r>
            <a:r>
              <a:rPr lang="en-US" altLang="zh-CN" sz="1400" kern="100" dirty="0" smtClean="0">
                <a:latin typeface="+mj-ea"/>
                <a:ea typeface="+mj-ea"/>
                <a:cs typeface="仿宋" panose="02010609060101010101" pitchFamily="49" charset="-122"/>
              </a:rPr>
              <a:t>7</a:t>
            </a:r>
            <a:r>
              <a:rPr lang="zh-CN" altLang="en-US" sz="1400" kern="100" dirty="0" smtClean="0">
                <a:latin typeface="+mj-ea"/>
                <a:ea typeface="+mj-ea"/>
                <a:cs typeface="仿宋" panose="02010609060101010101" pitchFamily="49" charset="-122"/>
              </a:rPr>
              <a:t>年沈阳</a:t>
            </a:r>
            <a:r>
              <a:rPr lang="zh-CN" altLang="en-US" sz="1400" kern="100" dirty="0">
                <a:latin typeface="+mj-ea"/>
                <a:ea typeface="+mj-ea"/>
                <a:cs typeface="仿宋" panose="02010609060101010101" pitchFamily="49" charset="-122"/>
              </a:rPr>
              <a:t>职业院校技能大赛</a:t>
            </a:r>
          </a:p>
        </p:txBody>
      </p:sp>
      <p:sp>
        <p:nvSpPr>
          <p:cNvPr id="12" name="矩形 11"/>
          <p:cNvSpPr/>
          <p:nvPr/>
        </p:nvSpPr>
        <p:spPr>
          <a:xfrm>
            <a:off x="1226788" y="1072937"/>
            <a:ext cx="2468880" cy="384810"/>
          </a:xfrm>
          <a:prstGeom prst="rect">
            <a:avLst/>
          </a:prstGeom>
        </p:spPr>
        <p:txBody>
          <a:bodyPr wrap="none">
            <a:spAutoFit/>
          </a:bodyPr>
          <a:lstStyle/>
          <a:p>
            <a:pPr algn="l"/>
            <a:r>
              <a:rPr lang="zh-CN" altLang="en-US" b="1" kern="100" dirty="0">
                <a:latin typeface="+mn-ea"/>
                <a:cs typeface="黑体" panose="02010609060101010101" pitchFamily="49" charset="-122"/>
              </a:rPr>
              <a:t>一、使用大赛统一名称</a:t>
            </a:r>
          </a:p>
        </p:txBody>
      </p:sp>
      <p:sp>
        <p:nvSpPr>
          <p:cNvPr id="13" name="直角三角形 12"/>
          <p:cNvSpPr/>
          <p:nvPr/>
        </p:nvSpPr>
        <p:spPr>
          <a:xfrm>
            <a:off x="4788024"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03304" y="1572122"/>
            <a:ext cx="3289972" cy="4358640"/>
          </a:xfrm>
          <a:prstGeom prst="rect">
            <a:avLst/>
          </a:prstGeom>
        </p:spPr>
        <p:txBody>
          <a:bodyPr wrap="square">
            <a:spAutoFit/>
          </a:bodyPr>
          <a:lstStyle/>
          <a:p>
            <a:pPr indent="270510" algn="just">
              <a:lnSpc>
                <a:spcPts val="2800"/>
              </a:lnSpc>
            </a:pPr>
            <a:r>
              <a:rPr lang="zh-CN" altLang="en-US" sz="1000" kern="100" dirty="0">
                <a:latin typeface="+mj-ea"/>
                <a:ea typeface="+mj-ea"/>
                <a:cs typeface="仿宋" panose="02010609060101010101" pitchFamily="49" charset="-122"/>
              </a:rPr>
              <a:t>（一）标题</a:t>
            </a:r>
          </a:p>
          <a:p>
            <a:pPr indent="270510" algn="just">
              <a:lnSpc>
                <a:spcPts val="2800"/>
              </a:lnSpc>
            </a:pPr>
            <a:r>
              <a:rPr lang="zh-CN" altLang="en-US" sz="1000" kern="100" dirty="0">
                <a:latin typeface="+mj-ea"/>
                <a:ea typeface="+mj-ea"/>
                <a:cs typeface="仿宋" panose="02010609060101010101" pitchFamily="49" charset="-122"/>
              </a:rPr>
              <a:t>用2号小标宋体字，加黑，分一行或多行居中排布；回行时，要做到词意完整，排列对称，长短适宜，间距恰当，标题排列应当使用梯形或菱形。</a:t>
            </a:r>
          </a:p>
          <a:p>
            <a:pPr indent="270510" algn="just">
              <a:lnSpc>
                <a:spcPts val="2800"/>
              </a:lnSpc>
            </a:pPr>
            <a:r>
              <a:rPr lang="zh-CN" altLang="en-US" sz="1000" kern="100" dirty="0">
                <a:latin typeface="+mj-ea"/>
                <a:ea typeface="+mj-ea"/>
                <a:cs typeface="仿宋" panose="02010609060101010101" pitchFamily="49" charset="-122"/>
              </a:rPr>
              <a:t>（二）正文</a:t>
            </a:r>
          </a:p>
          <a:p>
            <a:pPr indent="270510" algn="just">
              <a:lnSpc>
                <a:spcPts val="2800"/>
              </a:lnSpc>
            </a:pPr>
            <a:r>
              <a:rPr lang="zh-CN" altLang="en-US" sz="1000" kern="100" dirty="0">
                <a:latin typeface="+mj-ea"/>
                <a:ea typeface="+mj-ea"/>
                <a:cs typeface="仿宋" panose="02010609060101010101" pitchFamily="49" charset="-122"/>
              </a:rPr>
              <a:t>一般用3号仿宋体字，每个自然段左空二字，回行顶格。文中结构层次序数依次可以用“一、”“（一）”“1.”“（1）”标注；第一层用黑体字、第二层用楷体字第三层和第四层用仿宋体字标注。</a:t>
            </a:r>
          </a:p>
          <a:p>
            <a:pPr indent="270510" algn="just">
              <a:lnSpc>
                <a:spcPts val="2800"/>
              </a:lnSpc>
            </a:pPr>
            <a:endParaRPr lang="zh-CN" altLang="en-US" sz="1000" kern="100" dirty="0">
              <a:latin typeface="+mj-ea"/>
              <a:ea typeface="+mj-ea"/>
              <a:cs typeface="仿宋" panose="02010609060101010101" pitchFamily="49" charset="-122"/>
            </a:endParaRPr>
          </a:p>
          <a:p>
            <a:pPr indent="270510" algn="just">
              <a:lnSpc>
                <a:spcPts val="2800"/>
              </a:lnSpc>
            </a:pPr>
            <a:endParaRPr lang="zh-CN" altLang="en-US" sz="1400" kern="100" dirty="0">
              <a:latin typeface="+mj-ea"/>
              <a:ea typeface="+mj-ea"/>
              <a:cs typeface="仿宋" panose="02010609060101010101" pitchFamily="49" charset="-122"/>
            </a:endParaRPr>
          </a:p>
          <a:p>
            <a:pPr indent="270510" algn="just">
              <a:lnSpc>
                <a:spcPts val="2800"/>
              </a:lnSpc>
            </a:pPr>
            <a:endParaRPr lang="zh-CN" altLang="en-US" sz="1400" kern="100" dirty="0">
              <a:latin typeface="+mj-ea"/>
              <a:ea typeface="+mj-ea"/>
              <a:cs typeface="仿宋" panose="02010609060101010101" pitchFamily="49" charset="-122"/>
            </a:endParaRPr>
          </a:p>
        </p:txBody>
      </p:sp>
      <p:sp>
        <p:nvSpPr>
          <p:cNvPr id="16" name="矩形 15"/>
          <p:cNvSpPr/>
          <p:nvPr/>
        </p:nvSpPr>
        <p:spPr>
          <a:xfrm>
            <a:off x="4971204" y="1072937"/>
            <a:ext cx="2011680" cy="384810"/>
          </a:xfrm>
          <a:prstGeom prst="rect">
            <a:avLst/>
          </a:prstGeom>
        </p:spPr>
        <p:txBody>
          <a:bodyPr wrap="none">
            <a:spAutoFit/>
          </a:bodyPr>
          <a:lstStyle/>
          <a:p>
            <a:pPr algn="l"/>
            <a:r>
              <a:rPr lang="zh-CN" altLang="en-US" b="1" kern="100" dirty="0">
                <a:latin typeface="+mn-ea"/>
                <a:cs typeface="黑体" panose="02010609060101010101" pitchFamily="49" charset="-122"/>
              </a:rPr>
              <a:t>二、具体行文要求</a:t>
            </a:r>
          </a:p>
        </p:txBody>
      </p:sp>
      <p:sp>
        <p:nvSpPr>
          <p:cNvPr id="21" name="文本框 20"/>
          <p:cNvSpPr txBox="1"/>
          <p:nvPr/>
        </p:nvSpPr>
        <p:spPr>
          <a:xfrm>
            <a:off x="352189" y="21110"/>
            <a:ext cx="2011680" cy="384810"/>
          </a:xfrm>
          <a:prstGeom prst="rect">
            <a:avLst/>
          </a:prstGeom>
          <a:noFill/>
        </p:spPr>
        <p:txBody>
          <a:bodyPr wrap="none" rtlCol="0">
            <a:spAutoFit/>
          </a:bodyPr>
          <a:lstStyle/>
          <a:p>
            <a:r>
              <a:rPr lang="zh-CN" altLang="zh-CN" b="1" dirty="0">
                <a:solidFill>
                  <a:schemeClr val="bg1"/>
                </a:solidFill>
              </a:rPr>
              <a:t>大赛相关行文要求</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43013" y="1457822"/>
            <a:ext cx="3289972" cy="2580640"/>
          </a:xfrm>
          <a:prstGeom prst="rect">
            <a:avLst/>
          </a:prstGeom>
        </p:spPr>
        <p:txBody>
          <a:bodyPr wrap="square">
            <a:spAutoFit/>
          </a:bodyPr>
          <a:lstStyle/>
          <a:p>
            <a:pPr indent="270510" algn="just">
              <a:lnSpc>
                <a:spcPts val="2800"/>
              </a:lnSpc>
            </a:pPr>
            <a:r>
              <a:rPr lang="zh-CN" altLang="en-US" sz="1200" kern="100" dirty="0">
                <a:latin typeface="+mj-ea"/>
                <a:ea typeface="+mj-ea"/>
                <a:cs typeface="仿宋" panose="02010609060101010101" pitchFamily="49" charset="-122"/>
              </a:rPr>
              <a:t>（三）附件</a:t>
            </a:r>
          </a:p>
          <a:p>
            <a:pPr indent="270510" algn="just">
              <a:lnSpc>
                <a:spcPts val="2800"/>
              </a:lnSpc>
            </a:pPr>
            <a:r>
              <a:rPr lang="zh-CN" altLang="en-US" sz="1200" kern="100" dirty="0">
                <a:latin typeface="+mj-ea"/>
                <a:ea typeface="+mj-ea"/>
                <a:cs typeface="仿宋" panose="02010609060101010101" pitchFamily="49" charset="-122"/>
              </a:rPr>
              <a:t>如有附件，在正文下空一行左空二字编排“附件”二字，后标全角冒号和附件名称。如有多个附件，使用阿拉伯数字标注附件顺序号（如“附件：1. XXXXX”）；附件名称后不加标点符号。附件名称较长需回行时，应当与上一行附件名称的首字对齐。</a:t>
            </a:r>
          </a:p>
        </p:txBody>
      </p:sp>
      <p:sp>
        <p:nvSpPr>
          <p:cNvPr id="12" name="矩形 11"/>
          <p:cNvSpPr/>
          <p:nvPr/>
        </p:nvSpPr>
        <p:spPr>
          <a:xfrm>
            <a:off x="1226788" y="1072937"/>
            <a:ext cx="2011680" cy="384810"/>
          </a:xfrm>
          <a:prstGeom prst="rect">
            <a:avLst/>
          </a:prstGeom>
        </p:spPr>
        <p:txBody>
          <a:bodyPr wrap="none">
            <a:spAutoFit/>
          </a:bodyPr>
          <a:lstStyle/>
          <a:p>
            <a:pPr algn="l"/>
            <a:r>
              <a:rPr lang="zh-CN" altLang="en-US" b="1" kern="100" dirty="0">
                <a:latin typeface="+mn-ea"/>
                <a:cs typeface="黑体" panose="02010609060101010101" pitchFamily="49" charset="-122"/>
                <a:sym typeface="+mn-ea"/>
              </a:rPr>
              <a:t>二、具体行文要求</a:t>
            </a:r>
            <a:endParaRPr lang="zh-CN" altLang="en-US" b="1" kern="100" dirty="0">
              <a:latin typeface="+mn-ea"/>
              <a:cs typeface="黑体" panose="02010609060101010101" pitchFamily="49" charset="-122"/>
            </a:endParaRPr>
          </a:p>
        </p:txBody>
      </p:sp>
      <p:sp>
        <p:nvSpPr>
          <p:cNvPr id="13" name="直角三角形 12"/>
          <p:cNvSpPr/>
          <p:nvPr/>
        </p:nvSpPr>
        <p:spPr>
          <a:xfrm>
            <a:off x="4788024"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2"/>
          </p:cNvCxnSpPr>
          <p:nvPr/>
        </p:nvCxnSpPr>
        <p:spPr>
          <a:xfrm>
            <a:off x="4788024"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795684" y="1308597"/>
            <a:ext cx="3289972" cy="4358640"/>
          </a:xfrm>
          <a:prstGeom prst="rect">
            <a:avLst/>
          </a:prstGeom>
        </p:spPr>
        <p:txBody>
          <a:bodyPr wrap="square">
            <a:spAutoFit/>
          </a:bodyPr>
          <a:lstStyle/>
          <a:p>
            <a:pPr indent="270510" algn="just">
              <a:lnSpc>
                <a:spcPts val="2800"/>
              </a:lnSpc>
            </a:pPr>
            <a:r>
              <a:rPr lang="zh-CN" altLang="en-US" sz="1200" kern="100" dirty="0">
                <a:latin typeface="+mj-ea"/>
                <a:ea typeface="+mj-ea"/>
                <a:cs typeface="仿宋" panose="02010609060101010101" pitchFamily="49" charset="-122"/>
              </a:rPr>
              <a:t>(四)落款 </a:t>
            </a:r>
          </a:p>
          <a:p>
            <a:pPr indent="270510" algn="just">
              <a:lnSpc>
                <a:spcPts val="2800"/>
              </a:lnSpc>
            </a:pPr>
            <a:r>
              <a:rPr lang="zh-CN" altLang="en-US" sz="1200" kern="100" dirty="0">
                <a:latin typeface="+mj-ea"/>
                <a:ea typeface="+mj-ea"/>
                <a:cs typeface="仿宋" panose="02010609060101010101" pitchFamily="49" charset="-122"/>
              </a:rPr>
              <a:t>发文机关署名：在正文（或附件说明）下空一行右空二字编排发文机关署名，在发文机关署名下一行编排成文日期，首字比发文机关署名首字右移二字，如成文日期长于发文机关署名，应当使成文日期右空二字编排，并相应增加发文机关署名右空字数。</a:t>
            </a:r>
          </a:p>
          <a:p>
            <a:pPr indent="270510" algn="just">
              <a:lnSpc>
                <a:spcPts val="2800"/>
              </a:lnSpc>
            </a:pPr>
            <a:r>
              <a:rPr lang="zh-CN" altLang="en-US" sz="1200" kern="100" dirty="0">
                <a:latin typeface="+mj-ea"/>
                <a:ea typeface="+mj-ea"/>
                <a:cs typeface="仿宋" panose="02010609060101010101" pitchFamily="49" charset="-122"/>
              </a:rPr>
              <a:t>成文日期右空四字，用阿拉伯数字，将年、月、日标全，年份应标全称，月、日不编虚位（即1不编为01）。</a:t>
            </a:r>
          </a:p>
          <a:p>
            <a:pPr indent="270510" algn="just">
              <a:lnSpc>
                <a:spcPts val="2800"/>
              </a:lnSpc>
            </a:pPr>
            <a:endParaRPr lang="zh-CN" altLang="en-US" sz="1200" kern="100" dirty="0">
              <a:latin typeface="+mj-ea"/>
              <a:ea typeface="+mj-ea"/>
              <a:cs typeface="仿宋" panose="02010609060101010101" pitchFamily="49" charset="-122"/>
            </a:endParaRPr>
          </a:p>
          <a:p>
            <a:pPr indent="270510" algn="just">
              <a:lnSpc>
                <a:spcPts val="2800"/>
              </a:lnSpc>
            </a:pPr>
            <a:endParaRPr lang="zh-CN" altLang="en-US" sz="1200" kern="100" dirty="0">
              <a:latin typeface="+mj-ea"/>
              <a:ea typeface="+mj-ea"/>
              <a:cs typeface="仿宋" panose="02010609060101010101" pitchFamily="49" charset="-122"/>
            </a:endParaRPr>
          </a:p>
        </p:txBody>
      </p:sp>
      <p:sp>
        <p:nvSpPr>
          <p:cNvPr id="21" name="文本框 20"/>
          <p:cNvSpPr txBox="1"/>
          <p:nvPr/>
        </p:nvSpPr>
        <p:spPr>
          <a:xfrm>
            <a:off x="352189" y="21110"/>
            <a:ext cx="2011680" cy="384810"/>
          </a:xfrm>
          <a:prstGeom prst="rect">
            <a:avLst/>
          </a:prstGeom>
          <a:noFill/>
        </p:spPr>
        <p:txBody>
          <a:bodyPr wrap="none" rtlCol="0">
            <a:spAutoFit/>
          </a:bodyPr>
          <a:lstStyle/>
          <a:p>
            <a:r>
              <a:rPr lang="zh-CN" altLang="zh-CN" b="1" dirty="0">
                <a:solidFill>
                  <a:schemeClr val="bg1"/>
                </a:solidFill>
              </a:rPr>
              <a:t>大赛相关行文要求</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1043608" y="1308450"/>
            <a:ext cx="183180" cy="183180"/>
          </a:xfrm>
          <a:prstGeom prst="r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1043608" y="1491630"/>
            <a:ext cx="3305252" cy="0"/>
          </a:xfrm>
          <a:prstGeom prst="line">
            <a:avLst/>
          </a:prstGeom>
          <a:ln>
            <a:solidFill>
              <a:srgbClr val="00679F"/>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43013" y="1457822"/>
            <a:ext cx="3289972" cy="3291840"/>
          </a:xfrm>
          <a:prstGeom prst="rect">
            <a:avLst/>
          </a:prstGeom>
        </p:spPr>
        <p:txBody>
          <a:bodyPr wrap="square">
            <a:spAutoFit/>
          </a:bodyPr>
          <a:lstStyle/>
          <a:p>
            <a:pPr indent="270510" algn="just">
              <a:lnSpc>
                <a:spcPts val="2800"/>
              </a:lnSpc>
            </a:pPr>
            <a:r>
              <a:rPr lang="zh-CN" altLang="en-US" sz="1200" kern="100" dirty="0">
                <a:latin typeface="+mj-ea"/>
                <a:ea typeface="+mj-ea"/>
                <a:cs typeface="仿宋" panose="02010609060101010101" pitchFamily="49" charset="-122"/>
              </a:rPr>
              <a:t>(五)行、边距</a:t>
            </a:r>
          </a:p>
          <a:p>
            <a:pPr indent="270510" algn="just">
              <a:lnSpc>
                <a:spcPts val="2800"/>
              </a:lnSpc>
            </a:pPr>
            <a:r>
              <a:rPr lang="zh-CN" altLang="en-US" sz="1200" kern="100" dirty="0">
                <a:latin typeface="+mj-ea"/>
                <a:ea typeface="+mj-ea"/>
                <a:cs typeface="仿宋" panose="02010609060101010101" pitchFamily="49" charset="-122"/>
              </a:rPr>
              <a:t>正文行间距固定值28磅。上边3.7cm，下边3.5cm，左右边2.7cm，页脚2.8cm。 </a:t>
            </a:r>
          </a:p>
          <a:p>
            <a:pPr indent="270510" algn="just">
              <a:lnSpc>
                <a:spcPts val="2800"/>
              </a:lnSpc>
            </a:pPr>
            <a:r>
              <a:rPr lang="zh-CN" altLang="en-US" sz="1200" kern="100" dirty="0">
                <a:latin typeface="+mj-ea"/>
                <a:ea typeface="+mj-ea"/>
                <a:cs typeface="仿宋" panose="02010609060101010101" pitchFamily="49" charset="-122"/>
              </a:rPr>
              <a:t>(六)封面</a:t>
            </a:r>
          </a:p>
          <a:p>
            <a:pPr indent="270510" algn="just">
              <a:lnSpc>
                <a:spcPts val="2800"/>
              </a:lnSpc>
            </a:pPr>
            <a:r>
              <a:rPr lang="zh-CN" altLang="en-US" sz="1200" kern="100" dirty="0">
                <a:latin typeface="+mj-ea"/>
                <a:ea typeface="+mj-ea"/>
                <a:cs typeface="仿宋" panose="02010609060101010101" pitchFamily="49" charset="-122"/>
              </a:rPr>
              <a:t>材料封面原则上以美观为先，建议使用大标宋简体，标题位于上空1/3处，页面下方署单位名称及日期。</a:t>
            </a:r>
          </a:p>
          <a:p>
            <a:pPr indent="270510" algn="just">
              <a:lnSpc>
                <a:spcPts val="2800"/>
              </a:lnSpc>
            </a:pPr>
            <a:r>
              <a:rPr lang="zh-CN" altLang="en-US" sz="1200" kern="100" dirty="0">
                <a:latin typeface="+mj-ea"/>
                <a:ea typeface="+mj-ea"/>
                <a:cs typeface="仿宋" panose="02010609060101010101" pitchFamily="49" charset="-122"/>
              </a:rPr>
              <a:t>                 沈阳职业院校技能大赛办公室</a:t>
            </a:r>
          </a:p>
          <a:p>
            <a:pPr indent="270510" algn="just">
              <a:lnSpc>
                <a:spcPts val="2800"/>
              </a:lnSpc>
            </a:pPr>
            <a:r>
              <a:rPr lang="zh-CN" altLang="en-US" sz="1200" kern="100" dirty="0">
                <a:latin typeface="+mj-ea"/>
                <a:ea typeface="+mj-ea"/>
                <a:cs typeface="仿宋" panose="02010609060101010101" pitchFamily="49" charset="-122"/>
              </a:rPr>
              <a:t>                       </a:t>
            </a:r>
            <a:r>
              <a:rPr lang="zh-CN" altLang="en-US" sz="1200" kern="100" dirty="0" smtClean="0">
                <a:latin typeface="+mj-ea"/>
                <a:ea typeface="+mj-ea"/>
                <a:cs typeface="仿宋" panose="02010609060101010101" pitchFamily="49" charset="-122"/>
              </a:rPr>
              <a:t>201</a:t>
            </a:r>
            <a:r>
              <a:rPr lang="en-US" altLang="zh-CN" sz="1200" kern="100" dirty="0" smtClean="0">
                <a:latin typeface="+mj-ea"/>
                <a:ea typeface="+mj-ea"/>
                <a:cs typeface="仿宋" panose="02010609060101010101" pitchFamily="49" charset="-122"/>
              </a:rPr>
              <a:t>7</a:t>
            </a:r>
            <a:r>
              <a:rPr lang="zh-CN" altLang="en-US" sz="1200" kern="100" dirty="0" smtClean="0">
                <a:latin typeface="+mj-ea"/>
                <a:ea typeface="+mj-ea"/>
                <a:cs typeface="仿宋" panose="02010609060101010101" pitchFamily="49" charset="-122"/>
              </a:rPr>
              <a:t>年</a:t>
            </a:r>
            <a:r>
              <a:rPr lang="en-US" altLang="zh-CN" sz="1200" kern="100" dirty="0" smtClean="0">
                <a:latin typeface="+mj-ea"/>
                <a:ea typeface="+mj-ea"/>
                <a:cs typeface="仿宋" panose="02010609060101010101" pitchFamily="49" charset="-122"/>
              </a:rPr>
              <a:t>8</a:t>
            </a:r>
            <a:r>
              <a:rPr lang="zh-CN" altLang="en-US" sz="1200" kern="100" dirty="0" smtClean="0">
                <a:latin typeface="+mj-ea"/>
                <a:ea typeface="+mj-ea"/>
                <a:cs typeface="仿宋" panose="02010609060101010101" pitchFamily="49" charset="-122"/>
              </a:rPr>
              <a:t>月1</a:t>
            </a:r>
            <a:r>
              <a:rPr lang="en-US" altLang="zh-CN" sz="1200" kern="100" dirty="0" smtClean="0">
                <a:latin typeface="+mj-ea"/>
                <a:ea typeface="+mj-ea"/>
                <a:cs typeface="仿宋" panose="02010609060101010101" pitchFamily="49" charset="-122"/>
              </a:rPr>
              <a:t>1</a:t>
            </a:r>
            <a:r>
              <a:rPr lang="zh-CN" altLang="en-US" sz="1200" kern="100" dirty="0" smtClean="0">
                <a:latin typeface="+mj-ea"/>
                <a:ea typeface="+mj-ea"/>
                <a:cs typeface="仿宋" panose="02010609060101010101" pitchFamily="49" charset="-122"/>
              </a:rPr>
              <a:t>日</a:t>
            </a:r>
            <a:endParaRPr lang="zh-CN" altLang="en-US" sz="1200" kern="100" dirty="0">
              <a:latin typeface="+mj-ea"/>
              <a:ea typeface="+mj-ea"/>
              <a:cs typeface="仿宋" panose="02010609060101010101" pitchFamily="49" charset="-122"/>
            </a:endParaRPr>
          </a:p>
        </p:txBody>
      </p:sp>
      <p:sp>
        <p:nvSpPr>
          <p:cNvPr id="12" name="矩形 11"/>
          <p:cNvSpPr/>
          <p:nvPr/>
        </p:nvSpPr>
        <p:spPr>
          <a:xfrm>
            <a:off x="1226788" y="1072937"/>
            <a:ext cx="2011680" cy="384810"/>
          </a:xfrm>
          <a:prstGeom prst="rect">
            <a:avLst/>
          </a:prstGeom>
        </p:spPr>
        <p:txBody>
          <a:bodyPr wrap="none">
            <a:spAutoFit/>
          </a:bodyPr>
          <a:lstStyle/>
          <a:p>
            <a:pPr algn="l"/>
            <a:r>
              <a:rPr lang="zh-CN" altLang="en-US" b="1" kern="100" dirty="0">
                <a:latin typeface="+mn-ea"/>
                <a:cs typeface="黑体" panose="02010609060101010101" pitchFamily="49" charset="-122"/>
                <a:sym typeface="+mn-ea"/>
              </a:rPr>
              <a:t>二、具体行文要求</a:t>
            </a:r>
            <a:endParaRPr lang="zh-CN" altLang="en-US" b="1" kern="100" dirty="0">
              <a:latin typeface="+mn-ea"/>
              <a:cs typeface="黑体" panose="02010609060101010101" pitchFamily="49" charset="-122"/>
            </a:endParaRPr>
          </a:p>
        </p:txBody>
      </p:sp>
      <p:sp>
        <p:nvSpPr>
          <p:cNvPr id="15" name="矩形 14"/>
          <p:cNvSpPr/>
          <p:nvPr/>
        </p:nvSpPr>
        <p:spPr>
          <a:xfrm>
            <a:off x="4803304" y="1574662"/>
            <a:ext cx="3289972" cy="802640"/>
          </a:xfrm>
          <a:prstGeom prst="rect">
            <a:avLst/>
          </a:prstGeom>
        </p:spPr>
        <p:txBody>
          <a:bodyPr wrap="square">
            <a:spAutoFit/>
          </a:bodyPr>
          <a:lstStyle/>
          <a:p>
            <a:pPr indent="270510" algn="just">
              <a:lnSpc>
                <a:spcPts val="2800"/>
              </a:lnSpc>
            </a:pPr>
            <a:endParaRPr lang="zh-CN" altLang="en-US" sz="1200" kern="100" dirty="0">
              <a:latin typeface="+mj-ea"/>
              <a:ea typeface="+mj-ea"/>
              <a:cs typeface="仿宋" panose="02010609060101010101" pitchFamily="49" charset="-122"/>
            </a:endParaRPr>
          </a:p>
          <a:p>
            <a:pPr indent="270510" algn="just">
              <a:lnSpc>
                <a:spcPts val="2800"/>
              </a:lnSpc>
            </a:pPr>
            <a:endParaRPr lang="zh-CN" altLang="en-US" sz="1200" kern="100" dirty="0">
              <a:latin typeface="+mj-ea"/>
              <a:ea typeface="+mj-ea"/>
              <a:cs typeface="仿宋" panose="02010609060101010101" pitchFamily="49" charset="-122"/>
            </a:endParaRPr>
          </a:p>
        </p:txBody>
      </p:sp>
      <p:sp>
        <p:nvSpPr>
          <p:cNvPr id="21" name="文本框 20"/>
          <p:cNvSpPr txBox="1"/>
          <p:nvPr/>
        </p:nvSpPr>
        <p:spPr>
          <a:xfrm>
            <a:off x="352189" y="21110"/>
            <a:ext cx="2011680" cy="384810"/>
          </a:xfrm>
          <a:prstGeom prst="rect">
            <a:avLst/>
          </a:prstGeom>
          <a:noFill/>
        </p:spPr>
        <p:txBody>
          <a:bodyPr wrap="none" rtlCol="0">
            <a:spAutoFit/>
          </a:bodyPr>
          <a:lstStyle/>
          <a:p>
            <a:r>
              <a:rPr lang="zh-CN" altLang="zh-CN" b="1" dirty="0">
                <a:solidFill>
                  <a:schemeClr val="bg1"/>
                </a:solidFill>
              </a:rPr>
              <a:t>大赛相关行文要求</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1" y="0"/>
            <a:ext cx="9144001" cy="5137522"/>
          </a:xfrm>
          <a:prstGeom prst="rect">
            <a:avLst/>
          </a:prstGeom>
          <a:gradFill flip="none" rotWithShape="1">
            <a:gsLst>
              <a:gs pos="73000">
                <a:schemeClr val="tx1"/>
              </a:gs>
              <a:gs pos="100000">
                <a:srgbClr val="07379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62" name="Picture 114" descr="E:\work\2016.3.17\未标题-4.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46467" r="1226" b="1447"/>
          <a:stretch>
            <a:fillRect/>
          </a:stretch>
        </p:blipFill>
        <p:spPr bwMode="auto">
          <a:xfrm rot="10800000">
            <a:off x="4283967" y="-1"/>
            <a:ext cx="4860033"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75" name="矩形 74"/>
          <p:cNvSpPr/>
          <p:nvPr/>
        </p:nvSpPr>
        <p:spPr>
          <a:xfrm>
            <a:off x="0" y="1645541"/>
            <a:ext cx="9144000" cy="3501506"/>
          </a:xfrm>
          <a:custGeom>
            <a:avLst/>
            <a:gdLst>
              <a:gd name="connsiteX0" fmla="*/ 9144000 w 9144000"/>
              <a:gd name="connsiteY0" fmla="*/ 0 h 3501506"/>
              <a:gd name="connsiteX1" fmla="*/ 9144000 w 9144000"/>
              <a:gd name="connsiteY1" fmla="*/ 3501506 h 3501506"/>
              <a:gd name="connsiteX2" fmla="*/ 0 w 9144000"/>
              <a:gd name="connsiteY2" fmla="*/ 3501506 h 3501506"/>
              <a:gd name="connsiteX3" fmla="*/ 0 w 9144000"/>
              <a:gd name="connsiteY3" fmla="*/ 2512856 h 3501506"/>
              <a:gd name="connsiteX4" fmla="*/ 1115616 w 9144000"/>
              <a:gd name="connsiteY4" fmla="*/ 2601037 h 3501506"/>
              <a:gd name="connsiteX5" fmla="*/ 9144000 w 9144000"/>
              <a:gd name="connsiteY5" fmla="*/ 0 h 3501506"/>
              <a:gd name="connsiteX0-1" fmla="*/ 9144000 w 9144000"/>
              <a:gd name="connsiteY0-2" fmla="*/ 0 h 3501506"/>
              <a:gd name="connsiteX1-3" fmla="*/ 9144000 w 9144000"/>
              <a:gd name="connsiteY1-4" fmla="*/ 3501506 h 3501506"/>
              <a:gd name="connsiteX2-5" fmla="*/ 0 w 9144000"/>
              <a:gd name="connsiteY2-6" fmla="*/ 3501506 h 3501506"/>
              <a:gd name="connsiteX3-7" fmla="*/ 0 w 9144000"/>
              <a:gd name="connsiteY3-8" fmla="*/ 2512856 h 3501506"/>
              <a:gd name="connsiteX4-9" fmla="*/ 1115616 w 9144000"/>
              <a:gd name="connsiteY4-10" fmla="*/ 2601037 h 3501506"/>
              <a:gd name="connsiteX5-11" fmla="*/ 9144000 w 9144000"/>
              <a:gd name="connsiteY5-12" fmla="*/ 0 h 35015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144000" h="3501506">
                <a:moveTo>
                  <a:pt x="9144000" y="0"/>
                </a:moveTo>
                <a:lnTo>
                  <a:pt x="9144000" y="3501506"/>
                </a:lnTo>
                <a:lnTo>
                  <a:pt x="0" y="3501506"/>
                </a:lnTo>
                <a:lnTo>
                  <a:pt x="0" y="2512856"/>
                </a:lnTo>
                <a:cubicBezTo>
                  <a:pt x="378133" y="2563430"/>
                  <a:pt x="737793" y="2601037"/>
                  <a:pt x="1115616" y="2601037"/>
                </a:cubicBezTo>
                <a:cubicBezTo>
                  <a:pt x="4634870" y="2601037"/>
                  <a:pt x="7680151" y="1541906"/>
                  <a:pt x="9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63" name="Picture 115" descr="E:\work\2016.3.17\未标题-2.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28761" y="2211710"/>
            <a:ext cx="8315239" cy="2964564"/>
          </a:xfrm>
          <a:prstGeom prst="rect">
            <a:avLst/>
          </a:prstGeom>
          <a:noFill/>
          <a:extLst>
            <a:ext uri="{909E8E84-426E-40DD-AFC4-6F175D3DCCD1}">
              <a14:hiddenFill xmlns="" xmlns:a14="http://schemas.microsoft.com/office/drawing/2010/main">
                <a:solidFill>
                  <a:srgbClr val="FFFFFF"/>
                </a:solidFill>
              </a14:hiddenFill>
            </a:ext>
          </a:extLst>
        </p:spPr>
      </p:pic>
      <p:sp>
        <p:nvSpPr>
          <p:cNvPr id="87" name="Freeform 91"/>
          <p:cNvSpPr/>
          <p:nvPr/>
        </p:nvSpPr>
        <p:spPr bwMode="auto">
          <a:xfrm flipH="1">
            <a:off x="-19049" y="1457325"/>
            <a:ext cx="9163050" cy="3715157"/>
          </a:xfrm>
          <a:custGeom>
            <a:avLst/>
            <a:gdLst>
              <a:gd name="T0" fmla="*/ 2460 w 2689"/>
              <a:gd name="T1" fmla="*/ 731 h 984"/>
              <a:gd name="T2" fmla="*/ 2689 w 2689"/>
              <a:gd name="T3" fmla="*/ 718 h 984"/>
              <a:gd name="T4" fmla="*/ 0 w 2689"/>
              <a:gd name="T5" fmla="*/ 109 h 984"/>
              <a:gd name="T6" fmla="*/ 0 w 2689"/>
              <a:gd name="T7" fmla="*/ 0 h 984"/>
              <a:gd name="T8" fmla="*/ 2460 w 2689"/>
              <a:gd name="T9" fmla="*/ 731 h 984"/>
            </a:gdLst>
            <a:ahLst/>
            <a:cxnLst>
              <a:cxn ang="0">
                <a:pos x="T0" y="T1"/>
              </a:cxn>
              <a:cxn ang="0">
                <a:pos x="T2" y="T3"/>
              </a:cxn>
              <a:cxn ang="0">
                <a:pos x="T4" y="T5"/>
              </a:cxn>
              <a:cxn ang="0">
                <a:pos x="T6" y="T7"/>
              </a:cxn>
              <a:cxn ang="0">
                <a:pos x="T8" y="T9"/>
              </a:cxn>
            </a:cxnLst>
            <a:rect l="0" t="0" r="r" b="b"/>
            <a:pathLst>
              <a:path w="2689" h="984">
                <a:moveTo>
                  <a:pt x="2460" y="731"/>
                </a:moveTo>
                <a:cubicBezTo>
                  <a:pt x="2689" y="718"/>
                  <a:pt x="2689" y="718"/>
                  <a:pt x="2689" y="718"/>
                </a:cubicBezTo>
                <a:cubicBezTo>
                  <a:pt x="2689" y="718"/>
                  <a:pt x="1280" y="984"/>
                  <a:pt x="0" y="109"/>
                </a:cubicBezTo>
                <a:cubicBezTo>
                  <a:pt x="0" y="0"/>
                  <a:pt x="0" y="0"/>
                  <a:pt x="0" y="0"/>
                </a:cubicBezTo>
                <a:cubicBezTo>
                  <a:pt x="1010" y="670"/>
                  <a:pt x="2020" y="739"/>
                  <a:pt x="2460" y="731"/>
                </a:cubicBezTo>
                <a:close/>
              </a:path>
            </a:pathLst>
          </a:custGeom>
          <a:gradFill flip="none" rotWithShape="1">
            <a:gsLst>
              <a:gs pos="74000">
                <a:srgbClr val="1D2088"/>
              </a:gs>
              <a:gs pos="47000">
                <a:srgbClr val="00A0E9"/>
              </a:gs>
              <a:gs pos="22900">
                <a:srgbClr val="F8B62D"/>
              </a:gs>
              <a:gs pos="0">
                <a:srgbClr val="FAEE00"/>
              </a:gs>
              <a:gs pos="100000">
                <a:srgbClr val="4F2686"/>
              </a:gs>
            </a:gsLst>
            <a:lin ang="10800000" scaled="1"/>
            <a:tileRect/>
          </a:gradFill>
          <a:ln>
            <a:noFill/>
          </a:ln>
          <a:effectLst>
            <a:outerShdw blurRad="50800" dist="38100" dir="16200000"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8" name="Rectangle 120"/>
          <p:cNvSpPr>
            <a:spLocks noChangeArrowheads="1"/>
          </p:cNvSpPr>
          <p:nvPr/>
        </p:nvSpPr>
        <p:spPr bwMode="auto">
          <a:xfrm>
            <a:off x="301482" y="1620093"/>
            <a:ext cx="220573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4000" spc="300" dirty="0" smtClean="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谢谢</a:t>
            </a:r>
            <a:r>
              <a:rPr lang="zh-CN" altLang="en-US" sz="4000" spc="300" dirty="0">
                <a:solidFill>
                  <a:schemeClr val="bg1"/>
                </a:solidFill>
                <a:latin typeface="方正正中黑简体" panose="02010600030101010101" pitchFamily="2" charset="-122"/>
                <a:ea typeface="方正正中黑简体" panose="02010600030101010101" pitchFamily="2" charset="-122"/>
                <a:cs typeface="宋体" panose="02010600030101010101" pitchFamily="2" charset="-122"/>
              </a:rPr>
              <a:t>观看</a:t>
            </a:r>
            <a:endParaRPr kumimoji="0" lang="zh-CN" sz="2000" b="0" i="0" u="none" strike="noStrike" cap="none" spc="300" normalizeH="0" baseline="0" dirty="0" smtClean="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9" name="Rectangle 121"/>
          <p:cNvSpPr>
            <a:spLocks noChangeArrowheads="1"/>
          </p:cNvSpPr>
          <p:nvPr/>
        </p:nvSpPr>
        <p:spPr bwMode="auto">
          <a:xfrm>
            <a:off x="336407" y="2209056"/>
            <a:ext cx="95378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dirty="0" smtClean="0">
                <a:ln>
                  <a:noFill/>
                </a:ln>
                <a:solidFill>
                  <a:schemeClr val="bg1"/>
                </a:solidFill>
                <a:effectLst/>
                <a:latin typeface="方正正中黑简体" panose="02010600030101010101" pitchFamily="2" charset="-122"/>
                <a:ea typeface="方正正中黑简体" panose="02010600030101010101" pitchFamily="2" charset="-122"/>
                <a:cs typeface="宋体" panose="02010600030101010101" pitchFamily="2" charset="-122"/>
              </a:rPr>
              <a:t>THANKS</a:t>
            </a:r>
            <a:endParaRPr kumimoji="0" lang="zh-CN" altLang="zh-CN" sz="1800" b="0"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15" name="Group 29"/>
          <p:cNvGrpSpPr>
            <a:grpSpLocks noChangeAspect="1"/>
          </p:cNvGrpSpPr>
          <p:nvPr/>
        </p:nvGrpSpPr>
        <p:grpSpPr bwMode="auto">
          <a:xfrm>
            <a:off x="292816" y="215188"/>
            <a:ext cx="1435707" cy="1104660"/>
            <a:chOff x="1452" y="521"/>
            <a:chExt cx="2858" cy="2199"/>
          </a:xfrm>
          <a:solidFill>
            <a:schemeClr val="bg1"/>
          </a:solidFill>
        </p:grpSpPr>
        <p:sp>
          <p:nvSpPr>
            <p:cNvPr id="116" name="Freeform 30"/>
            <p:cNvSpPr/>
            <p:nvPr/>
          </p:nvSpPr>
          <p:spPr bwMode="auto">
            <a:xfrm>
              <a:off x="3011" y="906"/>
              <a:ext cx="735" cy="841"/>
            </a:xfrm>
            <a:custGeom>
              <a:avLst/>
              <a:gdLst>
                <a:gd name="T0" fmla="*/ 76 w 311"/>
                <a:gd name="T1" fmla="*/ 0 h 356"/>
                <a:gd name="T2" fmla="*/ 63 w 311"/>
                <a:gd name="T3" fmla="*/ 125 h 356"/>
                <a:gd name="T4" fmla="*/ 9 w 311"/>
                <a:gd name="T5" fmla="*/ 356 h 356"/>
                <a:gd name="T6" fmla="*/ 202 w 311"/>
                <a:gd name="T7" fmla="*/ 121 h 356"/>
                <a:gd name="T8" fmla="*/ 311 w 311"/>
                <a:gd name="T9" fmla="*/ 128 h 356"/>
                <a:gd name="T10" fmla="*/ 164 w 311"/>
                <a:gd name="T11" fmla="*/ 99 h 356"/>
                <a:gd name="T12" fmla="*/ 105 w 311"/>
                <a:gd name="T13" fmla="*/ 40 h 356"/>
                <a:gd name="T14" fmla="*/ 76 w 311"/>
                <a:gd name="T15" fmla="*/ 0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56">
                  <a:moveTo>
                    <a:pt x="76" y="0"/>
                  </a:moveTo>
                  <a:cubicBezTo>
                    <a:pt x="76" y="0"/>
                    <a:pt x="126" y="57"/>
                    <a:pt x="63" y="125"/>
                  </a:cubicBezTo>
                  <a:cubicBezTo>
                    <a:pt x="0" y="194"/>
                    <a:pt x="5" y="264"/>
                    <a:pt x="9" y="356"/>
                  </a:cubicBezTo>
                  <a:cubicBezTo>
                    <a:pt x="9" y="356"/>
                    <a:pt x="16" y="134"/>
                    <a:pt x="202" y="121"/>
                  </a:cubicBezTo>
                  <a:cubicBezTo>
                    <a:pt x="202" y="121"/>
                    <a:pt x="267" y="113"/>
                    <a:pt x="311" y="128"/>
                  </a:cubicBezTo>
                  <a:cubicBezTo>
                    <a:pt x="311" y="128"/>
                    <a:pt x="264" y="94"/>
                    <a:pt x="164" y="99"/>
                  </a:cubicBezTo>
                  <a:cubicBezTo>
                    <a:pt x="164" y="99"/>
                    <a:pt x="120" y="106"/>
                    <a:pt x="105" y="40"/>
                  </a:cubicBezTo>
                  <a:cubicBezTo>
                    <a:pt x="105" y="40"/>
                    <a:pt x="102" y="14"/>
                    <a:pt x="76"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1"/>
            <p:cNvSpPr/>
            <p:nvPr/>
          </p:nvSpPr>
          <p:spPr bwMode="auto">
            <a:xfrm>
              <a:off x="3321" y="996"/>
              <a:ext cx="132" cy="111"/>
            </a:xfrm>
            <a:custGeom>
              <a:avLst/>
              <a:gdLst>
                <a:gd name="T0" fmla="*/ 51 w 56"/>
                <a:gd name="T1" fmla="*/ 11 h 47"/>
                <a:gd name="T2" fmla="*/ 37 w 56"/>
                <a:gd name="T3" fmla="*/ 40 h 47"/>
                <a:gd name="T4" fmla="*/ 5 w 56"/>
                <a:gd name="T5" fmla="*/ 37 h 47"/>
                <a:gd name="T6" fmla="*/ 19 w 56"/>
                <a:gd name="T7" fmla="*/ 8 h 47"/>
                <a:gd name="T8" fmla="*/ 51 w 56"/>
                <a:gd name="T9" fmla="*/ 11 h 47"/>
              </a:gdLst>
              <a:ahLst/>
              <a:cxnLst>
                <a:cxn ang="0">
                  <a:pos x="T0" y="T1"/>
                </a:cxn>
                <a:cxn ang="0">
                  <a:pos x="T2" y="T3"/>
                </a:cxn>
                <a:cxn ang="0">
                  <a:pos x="T4" y="T5"/>
                </a:cxn>
                <a:cxn ang="0">
                  <a:pos x="T6" y="T7"/>
                </a:cxn>
                <a:cxn ang="0">
                  <a:pos x="T8" y="T9"/>
                </a:cxn>
              </a:cxnLst>
              <a:rect l="0" t="0" r="r" b="b"/>
              <a:pathLst>
                <a:path w="56" h="47">
                  <a:moveTo>
                    <a:pt x="51" y="11"/>
                  </a:moveTo>
                  <a:cubicBezTo>
                    <a:pt x="56" y="20"/>
                    <a:pt x="50" y="33"/>
                    <a:pt x="37" y="40"/>
                  </a:cubicBezTo>
                  <a:cubicBezTo>
                    <a:pt x="24" y="47"/>
                    <a:pt x="10" y="46"/>
                    <a:pt x="5" y="37"/>
                  </a:cubicBezTo>
                  <a:cubicBezTo>
                    <a:pt x="0" y="28"/>
                    <a:pt x="6" y="15"/>
                    <a:pt x="19" y="8"/>
                  </a:cubicBezTo>
                  <a:cubicBezTo>
                    <a:pt x="32" y="0"/>
                    <a:pt x="46" y="2"/>
                    <a:pt x="51" y="1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2"/>
            <p:cNvSpPr/>
            <p:nvPr/>
          </p:nvSpPr>
          <p:spPr bwMode="auto">
            <a:xfrm>
              <a:off x="2014" y="757"/>
              <a:ext cx="881" cy="990"/>
            </a:xfrm>
            <a:custGeom>
              <a:avLst/>
              <a:gdLst>
                <a:gd name="T0" fmla="*/ 353 w 373"/>
                <a:gd name="T1" fmla="*/ 419 h 419"/>
                <a:gd name="T2" fmla="*/ 163 w 373"/>
                <a:gd name="T3" fmla="*/ 146 h 419"/>
                <a:gd name="T4" fmla="*/ 0 w 373"/>
                <a:gd name="T5" fmla="*/ 148 h 419"/>
                <a:gd name="T6" fmla="*/ 178 w 373"/>
                <a:gd name="T7" fmla="*/ 114 h 419"/>
                <a:gd name="T8" fmla="*/ 234 w 373"/>
                <a:gd name="T9" fmla="*/ 59 h 419"/>
                <a:gd name="T10" fmla="*/ 268 w 373"/>
                <a:gd name="T11" fmla="*/ 0 h 419"/>
                <a:gd name="T12" fmla="*/ 295 w 373"/>
                <a:gd name="T13" fmla="*/ 150 h 419"/>
                <a:gd name="T14" fmla="*/ 353 w 373"/>
                <a:gd name="T15" fmla="*/ 41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419">
                  <a:moveTo>
                    <a:pt x="353" y="419"/>
                  </a:moveTo>
                  <a:cubicBezTo>
                    <a:pt x="353" y="419"/>
                    <a:pt x="371" y="198"/>
                    <a:pt x="163" y="146"/>
                  </a:cubicBezTo>
                  <a:cubicBezTo>
                    <a:pt x="163" y="146"/>
                    <a:pt x="68" y="128"/>
                    <a:pt x="0" y="148"/>
                  </a:cubicBezTo>
                  <a:cubicBezTo>
                    <a:pt x="0" y="148"/>
                    <a:pt x="52" y="121"/>
                    <a:pt x="178" y="114"/>
                  </a:cubicBezTo>
                  <a:cubicBezTo>
                    <a:pt x="178" y="114"/>
                    <a:pt x="225" y="116"/>
                    <a:pt x="234" y="59"/>
                  </a:cubicBezTo>
                  <a:cubicBezTo>
                    <a:pt x="234" y="59"/>
                    <a:pt x="237" y="22"/>
                    <a:pt x="268" y="0"/>
                  </a:cubicBezTo>
                  <a:cubicBezTo>
                    <a:pt x="268" y="0"/>
                    <a:pt x="217" y="78"/>
                    <a:pt x="295" y="150"/>
                  </a:cubicBezTo>
                  <a:cubicBezTo>
                    <a:pt x="373" y="223"/>
                    <a:pt x="364" y="367"/>
                    <a:pt x="353" y="419"/>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3"/>
            <p:cNvSpPr/>
            <p:nvPr/>
          </p:nvSpPr>
          <p:spPr bwMode="auto">
            <a:xfrm>
              <a:off x="2371" y="864"/>
              <a:ext cx="146" cy="127"/>
            </a:xfrm>
            <a:custGeom>
              <a:avLst/>
              <a:gdLst>
                <a:gd name="T0" fmla="*/ 6 w 62"/>
                <a:gd name="T1" fmla="*/ 10 h 54"/>
                <a:gd name="T2" fmla="*/ 43 w 62"/>
                <a:gd name="T3" fmla="*/ 10 h 54"/>
                <a:gd name="T4" fmla="*/ 56 w 62"/>
                <a:gd name="T5" fmla="*/ 44 h 54"/>
                <a:gd name="T6" fmla="*/ 19 w 62"/>
                <a:gd name="T7" fmla="*/ 45 h 54"/>
                <a:gd name="T8" fmla="*/ 6 w 62"/>
                <a:gd name="T9" fmla="*/ 10 h 54"/>
              </a:gdLst>
              <a:ahLst/>
              <a:cxnLst>
                <a:cxn ang="0">
                  <a:pos x="T0" y="T1"/>
                </a:cxn>
                <a:cxn ang="0">
                  <a:pos x="T2" y="T3"/>
                </a:cxn>
                <a:cxn ang="0">
                  <a:pos x="T4" y="T5"/>
                </a:cxn>
                <a:cxn ang="0">
                  <a:pos x="T6" y="T7"/>
                </a:cxn>
                <a:cxn ang="0">
                  <a:pos x="T8" y="T9"/>
                </a:cxn>
              </a:cxnLst>
              <a:rect l="0" t="0" r="r" b="b"/>
              <a:pathLst>
                <a:path w="62" h="54">
                  <a:moveTo>
                    <a:pt x="6" y="10"/>
                  </a:moveTo>
                  <a:cubicBezTo>
                    <a:pt x="13" y="1"/>
                    <a:pt x="29" y="0"/>
                    <a:pt x="43" y="10"/>
                  </a:cubicBezTo>
                  <a:cubicBezTo>
                    <a:pt x="57" y="19"/>
                    <a:pt x="62" y="35"/>
                    <a:pt x="56" y="44"/>
                  </a:cubicBezTo>
                  <a:cubicBezTo>
                    <a:pt x="49" y="54"/>
                    <a:pt x="33" y="54"/>
                    <a:pt x="19" y="45"/>
                  </a:cubicBezTo>
                  <a:cubicBezTo>
                    <a:pt x="5" y="35"/>
                    <a:pt x="0" y="20"/>
                    <a:pt x="6" y="1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4"/>
            <p:cNvSpPr/>
            <p:nvPr/>
          </p:nvSpPr>
          <p:spPr bwMode="auto">
            <a:xfrm>
              <a:off x="2728" y="521"/>
              <a:ext cx="876" cy="1179"/>
            </a:xfrm>
            <a:custGeom>
              <a:avLst/>
              <a:gdLst>
                <a:gd name="T0" fmla="*/ 105 w 371"/>
                <a:gd name="T1" fmla="*/ 499 h 499"/>
                <a:gd name="T2" fmla="*/ 69 w 371"/>
                <a:gd name="T3" fmla="*/ 179 h 499"/>
                <a:gd name="T4" fmla="*/ 0 w 371"/>
                <a:gd name="T5" fmla="*/ 0 h 499"/>
                <a:gd name="T6" fmla="*/ 76 w 371"/>
                <a:gd name="T7" fmla="*/ 53 h 499"/>
                <a:gd name="T8" fmla="*/ 161 w 371"/>
                <a:gd name="T9" fmla="*/ 87 h 499"/>
                <a:gd name="T10" fmla="*/ 237 w 371"/>
                <a:gd name="T11" fmla="*/ 67 h 499"/>
                <a:gd name="T12" fmla="*/ 371 w 371"/>
                <a:gd name="T13" fmla="*/ 47 h 499"/>
                <a:gd name="T14" fmla="*/ 125 w 371"/>
                <a:gd name="T15" fmla="*/ 223 h 499"/>
                <a:gd name="T16" fmla="*/ 105 w 371"/>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499">
                  <a:moveTo>
                    <a:pt x="105" y="499"/>
                  </a:moveTo>
                  <a:cubicBezTo>
                    <a:pt x="105" y="499"/>
                    <a:pt x="38" y="333"/>
                    <a:pt x="69" y="179"/>
                  </a:cubicBezTo>
                  <a:cubicBezTo>
                    <a:pt x="97" y="39"/>
                    <a:pt x="0" y="0"/>
                    <a:pt x="0" y="0"/>
                  </a:cubicBezTo>
                  <a:cubicBezTo>
                    <a:pt x="0" y="0"/>
                    <a:pt x="34" y="2"/>
                    <a:pt x="76" y="53"/>
                  </a:cubicBezTo>
                  <a:cubicBezTo>
                    <a:pt x="117" y="105"/>
                    <a:pt x="133" y="92"/>
                    <a:pt x="161" y="87"/>
                  </a:cubicBezTo>
                  <a:cubicBezTo>
                    <a:pt x="161" y="87"/>
                    <a:pt x="214" y="74"/>
                    <a:pt x="237" y="67"/>
                  </a:cubicBezTo>
                  <a:cubicBezTo>
                    <a:pt x="259" y="60"/>
                    <a:pt x="347" y="38"/>
                    <a:pt x="371" y="47"/>
                  </a:cubicBezTo>
                  <a:cubicBezTo>
                    <a:pt x="371" y="47"/>
                    <a:pt x="202" y="68"/>
                    <a:pt x="125" y="223"/>
                  </a:cubicBezTo>
                  <a:cubicBezTo>
                    <a:pt x="125" y="223"/>
                    <a:pt x="75" y="295"/>
                    <a:pt x="105" y="499"/>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35"/>
            <p:cNvSpPr>
              <a:spLocks noChangeArrowheads="1"/>
            </p:cNvSpPr>
            <p:nvPr/>
          </p:nvSpPr>
          <p:spPr bwMode="auto">
            <a:xfrm>
              <a:off x="2983" y="535"/>
              <a:ext cx="165" cy="166"/>
            </a:xfrm>
            <a:prstGeom prst="ellipse">
              <a:avLst/>
            </a:pr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6"/>
            <p:cNvSpPr/>
            <p:nvPr/>
          </p:nvSpPr>
          <p:spPr bwMode="auto">
            <a:xfrm>
              <a:off x="2187" y="1116"/>
              <a:ext cx="1438" cy="974"/>
            </a:xfrm>
            <a:custGeom>
              <a:avLst/>
              <a:gdLst>
                <a:gd name="T0" fmla="*/ 533 w 609"/>
                <a:gd name="T1" fmla="*/ 207 h 412"/>
                <a:gd name="T2" fmla="*/ 593 w 609"/>
                <a:gd name="T3" fmla="*/ 212 h 412"/>
                <a:gd name="T4" fmla="*/ 609 w 609"/>
                <a:gd name="T5" fmla="*/ 151 h 412"/>
                <a:gd name="T6" fmla="*/ 552 w 609"/>
                <a:gd name="T7" fmla="*/ 125 h 412"/>
                <a:gd name="T8" fmla="*/ 551 w 609"/>
                <a:gd name="T9" fmla="*/ 120 h 412"/>
                <a:gd name="T10" fmla="*/ 549 w 609"/>
                <a:gd name="T11" fmla="*/ 77 h 412"/>
                <a:gd name="T12" fmla="*/ 552 w 609"/>
                <a:gd name="T13" fmla="*/ 76 h 412"/>
                <a:gd name="T14" fmla="*/ 601 w 609"/>
                <a:gd name="T15" fmla="*/ 62 h 412"/>
                <a:gd name="T16" fmla="*/ 596 w 609"/>
                <a:gd name="T17" fmla="*/ 40 h 412"/>
                <a:gd name="T18" fmla="*/ 505 w 609"/>
                <a:gd name="T19" fmla="*/ 59 h 412"/>
                <a:gd name="T20" fmla="*/ 356 w 609"/>
                <a:gd name="T21" fmla="*/ 305 h 412"/>
                <a:gd name="T22" fmla="*/ 104 w 609"/>
                <a:gd name="T23" fmla="*/ 157 h 412"/>
                <a:gd name="T24" fmla="*/ 115 w 609"/>
                <a:gd name="T25" fmla="*/ 24 h 412"/>
                <a:gd name="T26" fmla="*/ 15 w 609"/>
                <a:gd name="T27" fmla="*/ 0 h 412"/>
                <a:gd name="T28" fmla="*/ 0 w 609"/>
                <a:gd name="T29" fmla="*/ 60 h 412"/>
                <a:gd name="T30" fmla="*/ 56 w 609"/>
                <a:gd name="T31" fmla="*/ 87 h 412"/>
                <a:gd name="T32" fmla="*/ 56 w 609"/>
                <a:gd name="T33" fmla="*/ 127 h 412"/>
                <a:gd name="T34" fmla="*/ 55 w 609"/>
                <a:gd name="T35" fmla="*/ 128 h 412"/>
                <a:gd name="T36" fmla="*/ 2 w 609"/>
                <a:gd name="T37" fmla="*/ 151 h 412"/>
                <a:gd name="T38" fmla="*/ 17 w 609"/>
                <a:gd name="T39" fmla="*/ 211 h 412"/>
                <a:gd name="T40" fmla="*/ 78 w 609"/>
                <a:gd name="T41" fmla="*/ 208 h 412"/>
                <a:gd name="T42" fmla="*/ 104 w 609"/>
                <a:gd name="T43" fmla="*/ 253 h 412"/>
                <a:gd name="T44" fmla="*/ 103 w 609"/>
                <a:gd name="T45" fmla="*/ 254 h 412"/>
                <a:gd name="T46" fmla="*/ 69 w 609"/>
                <a:gd name="T47" fmla="*/ 304 h 412"/>
                <a:gd name="T48" fmla="*/ 114 w 609"/>
                <a:gd name="T49" fmla="*/ 347 h 412"/>
                <a:gd name="T50" fmla="*/ 165 w 609"/>
                <a:gd name="T51" fmla="*/ 312 h 412"/>
                <a:gd name="T52" fmla="*/ 219 w 609"/>
                <a:gd name="T53" fmla="*/ 339 h 412"/>
                <a:gd name="T54" fmla="*/ 218 w 609"/>
                <a:gd name="T55" fmla="*/ 341 h 412"/>
                <a:gd name="T56" fmla="*/ 218 w 609"/>
                <a:gd name="T57" fmla="*/ 401 h 412"/>
                <a:gd name="T58" fmla="*/ 279 w 609"/>
                <a:gd name="T59" fmla="*/ 412 h 412"/>
                <a:gd name="T60" fmla="*/ 302 w 609"/>
                <a:gd name="T61" fmla="*/ 354 h 412"/>
                <a:gd name="T62" fmla="*/ 302 w 609"/>
                <a:gd name="T63" fmla="*/ 354 h 412"/>
                <a:gd name="T64" fmla="*/ 341 w 609"/>
                <a:gd name="T65" fmla="*/ 352 h 412"/>
                <a:gd name="T66" fmla="*/ 342 w 609"/>
                <a:gd name="T67" fmla="*/ 353 h 412"/>
                <a:gd name="T68" fmla="*/ 370 w 609"/>
                <a:gd name="T69" fmla="*/ 406 h 412"/>
                <a:gd name="T70" fmla="*/ 429 w 609"/>
                <a:gd name="T71" fmla="*/ 387 h 412"/>
                <a:gd name="T72" fmla="*/ 422 w 609"/>
                <a:gd name="T73" fmla="*/ 325 h 412"/>
                <a:gd name="T74" fmla="*/ 421 w 609"/>
                <a:gd name="T75" fmla="*/ 325 h 412"/>
                <a:gd name="T76" fmla="*/ 455 w 609"/>
                <a:gd name="T77" fmla="*/ 303 h 412"/>
                <a:gd name="T78" fmla="*/ 456 w 609"/>
                <a:gd name="T79" fmla="*/ 305 h 412"/>
                <a:gd name="T80" fmla="*/ 507 w 609"/>
                <a:gd name="T81" fmla="*/ 338 h 412"/>
                <a:gd name="T82" fmla="*/ 549 w 609"/>
                <a:gd name="T83" fmla="*/ 292 h 412"/>
                <a:gd name="T84" fmla="*/ 513 w 609"/>
                <a:gd name="T85" fmla="*/ 242 h 412"/>
                <a:gd name="T86" fmla="*/ 512 w 609"/>
                <a:gd name="T87" fmla="*/ 241 h 412"/>
                <a:gd name="T88" fmla="*/ 531 w 609"/>
                <a:gd name="T89" fmla="*/ 206 h 412"/>
                <a:gd name="T90" fmla="*/ 533 w 609"/>
                <a:gd name="T91" fmla="*/ 2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9" h="412">
                  <a:moveTo>
                    <a:pt x="533" y="207"/>
                  </a:moveTo>
                  <a:cubicBezTo>
                    <a:pt x="593" y="212"/>
                    <a:pt x="593" y="212"/>
                    <a:pt x="593" y="212"/>
                  </a:cubicBezTo>
                  <a:cubicBezTo>
                    <a:pt x="609" y="151"/>
                    <a:pt x="609" y="151"/>
                    <a:pt x="609" y="151"/>
                  </a:cubicBezTo>
                  <a:cubicBezTo>
                    <a:pt x="552" y="125"/>
                    <a:pt x="552" y="125"/>
                    <a:pt x="552" y="125"/>
                  </a:cubicBezTo>
                  <a:cubicBezTo>
                    <a:pt x="551" y="120"/>
                    <a:pt x="551" y="120"/>
                    <a:pt x="551" y="120"/>
                  </a:cubicBezTo>
                  <a:cubicBezTo>
                    <a:pt x="552" y="107"/>
                    <a:pt x="552" y="97"/>
                    <a:pt x="549" y="77"/>
                  </a:cubicBezTo>
                  <a:cubicBezTo>
                    <a:pt x="552" y="76"/>
                    <a:pt x="552" y="76"/>
                    <a:pt x="552" y="76"/>
                  </a:cubicBezTo>
                  <a:cubicBezTo>
                    <a:pt x="601" y="62"/>
                    <a:pt x="601" y="62"/>
                    <a:pt x="601" y="62"/>
                  </a:cubicBezTo>
                  <a:cubicBezTo>
                    <a:pt x="596" y="40"/>
                    <a:pt x="596" y="40"/>
                    <a:pt x="596" y="40"/>
                  </a:cubicBezTo>
                  <a:cubicBezTo>
                    <a:pt x="553" y="39"/>
                    <a:pt x="518" y="53"/>
                    <a:pt x="505" y="59"/>
                  </a:cubicBezTo>
                  <a:cubicBezTo>
                    <a:pt x="530" y="167"/>
                    <a:pt x="464" y="277"/>
                    <a:pt x="356" y="305"/>
                  </a:cubicBezTo>
                  <a:cubicBezTo>
                    <a:pt x="245" y="334"/>
                    <a:pt x="133" y="268"/>
                    <a:pt x="104" y="157"/>
                  </a:cubicBezTo>
                  <a:cubicBezTo>
                    <a:pt x="92" y="111"/>
                    <a:pt x="97" y="64"/>
                    <a:pt x="115" y="24"/>
                  </a:cubicBezTo>
                  <a:cubicBezTo>
                    <a:pt x="83" y="7"/>
                    <a:pt x="35" y="2"/>
                    <a:pt x="15" y="0"/>
                  </a:cubicBezTo>
                  <a:cubicBezTo>
                    <a:pt x="0" y="60"/>
                    <a:pt x="0" y="60"/>
                    <a:pt x="0" y="60"/>
                  </a:cubicBezTo>
                  <a:cubicBezTo>
                    <a:pt x="56" y="87"/>
                    <a:pt x="56" y="87"/>
                    <a:pt x="56" y="87"/>
                  </a:cubicBezTo>
                  <a:cubicBezTo>
                    <a:pt x="55" y="100"/>
                    <a:pt x="54" y="107"/>
                    <a:pt x="56" y="127"/>
                  </a:cubicBezTo>
                  <a:cubicBezTo>
                    <a:pt x="55" y="128"/>
                    <a:pt x="55" y="128"/>
                    <a:pt x="55" y="128"/>
                  </a:cubicBezTo>
                  <a:cubicBezTo>
                    <a:pt x="2" y="151"/>
                    <a:pt x="2" y="151"/>
                    <a:pt x="2" y="151"/>
                  </a:cubicBezTo>
                  <a:cubicBezTo>
                    <a:pt x="17" y="211"/>
                    <a:pt x="17" y="211"/>
                    <a:pt x="17" y="211"/>
                  </a:cubicBezTo>
                  <a:cubicBezTo>
                    <a:pt x="78" y="208"/>
                    <a:pt x="78" y="208"/>
                    <a:pt x="78" y="208"/>
                  </a:cubicBezTo>
                  <a:cubicBezTo>
                    <a:pt x="85" y="224"/>
                    <a:pt x="94" y="239"/>
                    <a:pt x="104" y="253"/>
                  </a:cubicBezTo>
                  <a:cubicBezTo>
                    <a:pt x="103" y="254"/>
                    <a:pt x="103" y="254"/>
                    <a:pt x="103" y="254"/>
                  </a:cubicBezTo>
                  <a:cubicBezTo>
                    <a:pt x="69" y="304"/>
                    <a:pt x="69" y="304"/>
                    <a:pt x="69" y="304"/>
                  </a:cubicBezTo>
                  <a:cubicBezTo>
                    <a:pt x="114" y="347"/>
                    <a:pt x="114" y="347"/>
                    <a:pt x="114" y="347"/>
                  </a:cubicBezTo>
                  <a:cubicBezTo>
                    <a:pt x="165" y="312"/>
                    <a:pt x="165" y="312"/>
                    <a:pt x="165" y="312"/>
                  </a:cubicBezTo>
                  <a:cubicBezTo>
                    <a:pt x="182" y="323"/>
                    <a:pt x="200" y="332"/>
                    <a:pt x="219" y="339"/>
                  </a:cubicBezTo>
                  <a:cubicBezTo>
                    <a:pt x="218" y="341"/>
                    <a:pt x="218" y="341"/>
                    <a:pt x="218" y="341"/>
                  </a:cubicBezTo>
                  <a:cubicBezTo>
                    <a:pt x="218" y="401"/>
                    <a:pt x="218" y="401"/>
                    <a:pt x="218" y="401"/>
                  </a:cubicBezTo>
                  <a:cubicBezTo>
                    <a:pt x="279" y="412"/>
                    <a:pt x="279" y="412"/>
                    <a:pt x="279" y="412"/>
                  </a:cubicBezTo>
                  <a:cubicBezTo>
                    <a:pt x="302" y="354"/>
                    <a:pt x="302" y="354"/>
                    <a:pt x="302" y="354"/>
                  </a:cubicBezTo>
                  <a:cubicBezTo>
                    <a:pt x="302" y="354"/>
                    <a:pt x="302" y="354"/>
                    <a:pt x="302" y="354"/>
                  </a:cubicBezTo>
                  <a:cubicBezTo>
                    <a:pt x="315" y="354"/>
                    <a:pt x="328" y="354"/>
                    <a:pt x="341" y="352"/>
                  </a:cubicBezTo>
                  <a:cubicBezTo>
                    <a:pt x="342" y="353"/>
                    <a:pt x="342" y="353"/>
                    <a:pt x="342" y="353"/>
                  </a:cubicBezTo>
                  <a:cubicBezTo>
                    <a:pt x="370" y="406"/>
                    <a:pt x="370" y="406"/>
                    <a:pt x="370" y="406"/>
                  </a:cubicBezTo>
                  <a:cubicBezTo>
                    <a:pt x="429" y="387"/>
                    <a:pt x="429" y="387"/>
                    <a:pt x="429" y="387"/>
                  </a:cubicBezTo>
                  <a:cubicBezTo>
                    <a:pt x="422" y="325"/>
                    <a:pt x="422" y="325"/>
                    <a:pt x="422" y="325"/>
                  </a:cubicBezTo>
                  <a:cubicBezTo>
                    <a:pt x="421" y="325"/>
                    <a:pt x="421" y="325"/>
                    <a:pt x="421" y="325"/>
                  </a:cubicBezTo>
                  <a:cubicBezTo>
                    <a:pt x="433" y="318"/>
                    <a:pt x="444" y="311"/>
                    <a:pt x="455" y="303"/>
                  </a:cubicBezTo>
                  <a:cubicBezTo>
                    <a:pt x="456" y="305"/>
                    <a:pt x="456" y="305"/>
                    <a:pt x="456" y="305"/>
                  </a:cubicBezTo>
                  <a:cubicBezTo>
                    <a:pt x="507" y="338"/>
                    <a:pt x="507" y="338"/>
                    <a:pt x="507" y="338"/>
                  </a:cubicBezTo>
                  <a:cubicBezTo>
                    <a:pt x="549" y="292"/>
                    <a:pt x="549" y="292"/>
                    <a:pt x="549" y="292"/>
                  </a:cubicBezTo>
                  <a:cubicBezTo>
                    <a:pt x="513" y="242"/>
                    <a:pt x="513" y="242"/>
                    <a:pt x="513" y="242"/>
                  </a:cubicBezTo>
                  <a:cubicBezTo>
                    <a:pt x="512" y="241"/>
                    <a:pt x="512" y="241"/>
                    <a:pt x="512" y="241"/>
                  </a:cubicBezTo>
                  <a:cubicBezTo>
                    <a:pt x="519" y="230"/>
                    <a:pt x="526" y="219"/>
                    <a:pt x="531" y="206"/>
                  </a:cubicBezTo>
                  <a:lnTo>
                    <a:pt x="533" y="20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7"/>
            <p:cNvSpPr>
              <a:spLocks noEditPoints="1"/>
            </p:cNvSpPr>
            <p:nvPr/>
          </p:nvSpPr>
          <p:spPr bwMode="auto">
            <a:xfrm>
              <a:off x="1452" y="2276"/>
              <a:ext cx="257" cy="260"/>
            </a:xfrm>
            <a:custGeom>
              <a:avLst/>
              <a:gdLst>
                <a:gd name="T0" fmla="*/ 0 w 109"/>
                <a:gd name="T1" fmla="*/ 108 h 110"/>
                <a:gd name="T2" fmla="*/ 12 w 109"/>
                <a:gd name="T3" fmla="*/ 61 h 110"/>
                <a:gd name="T4" fmla="*/ 25 w 109"/>
                <a:gd name="T5" fmla="*/ 61 h 110"/>
                <a:gd name="T6" fmla="*/ 15 w 109"/>
                <a:gd name="T7" fmla="*/ 108 h 110"/>
                <a:gd name="T8" fmla="*/ 0 w 109"/>
                <a:gd name="T9" fmla="*/ 108 h 110"/>
                <a:gd name="T10" fmla="*/ 10 w 109"/>
                <a:gd name="T11" fmla="*/ 26 h 110"/>
                <a:gd name="T12" fmla="*/ 2 w 109"/>
                <a:gd name="T13" fmla="*/ 2 h 110"/>
                <a:gd name="T14" fmla="*/ 16 w 109"/>
                <a:gd name="T15" fmla="*/ 2 h 110"/>
                <a:gd name="T16" fmla="*/ 24 w 109"/>
                <a:gd name="T17" fmla="*/ 26 h 110"/>
                <a:gd name="T18" fmla="*/ 10 w 109"/>
                <a:gd name="T19" fmla="*/ 26 h 110"/>
                <a:gd name="T20" fmla="*/ 12 w 109"/>
                <a:gd name="T21" fmla="*/ 55 h 110"/>
                <a:gd name="T22" fmla="*/ 3 w 109"/>
                <a:gd name="T23" fmla="*/ 31 h 110"/>
                <a:gd name="T24" fmla="*/ 17 w 109"/>
                <a:gd name="T25" fmla="*/ 31 h 110"/>
                <a:gd name="T26" fmla="*/ 25 w 109"/>
                <a:gd name="T27" fmla="*/ 55 h 110"/>
                <a:gd name="T28" fmla="*/ 12 w 109"/>
                <a:gd name="T29" fmla="*/ 55 h 110"/>
                <a:gd name="T30" fmla="*/ 27 w 109"/>
                <a:gd name="T31" fmla="*/ 110 h 110"/>
                <a:gd name="T32" fmla="*/ 27 w 109"/>
                <a:gd name="T33" fmla="*/ 99 h 110"/>
                <a:gd name="T34" fmla="*/ 60 w 109"/>
                <a:gd name="T35" fmla="*/ 23 h 110"/>
                <a:gd name="T36" fmla="*/ 45 w 109"/>
                <a:gd name="T37" fmla="*/ 23 h 110"/>
                <a:gd name="T38" fmla="*/ 45 w 109"/>
                <a:gd name="T39" fmla="*/ 37 h 110"/>
                <a:gd name="T40" fmla="*/ 31 w 109"/>
                <a:gd name="T41" fmla="*/ 37 h 110"/>
                <a:gd name="T42" fmla="*/ 31 w 109"/>
                <a:gd name="T43" fmla="*/ 13 h 110"/>
                <a:gd name="T44" fmla="*/ 60 w 109"/>
                <a:gd name="T45" fmla="*/ 13 h 110"/>
                <a:gd name="T46" fmla="*/ 60 w 109"/>
                <a:gd name="T47" fmla="*/ 0 h 110"/>
                <a:gd name="T48" fmla="*/ 75 w 109"/>
                <a:gd name="T49" fmla="*/ 0 h 110"/>
                <a:gd name="T50" fmla="*/ 75 w 109"/>
                <a:gd name="T51" fmla="*/ 11 h 110"/>
                <a:gd name="T52" fmla="*/ 75 w 109"/>
                <a:gd name="T53" fmla="*/ 13 h 110"/>
                <a:gd name="T54" fmla="*/ 107 w 109"/>
                <a:gd name="T55" fmla="*/ 13 h 110"/>
                <a:gd name="T56" fmla="*/ 107 w 109"/>
                <a:gd name="T57" fmla="*/ 37 h 110"/>
                <a:gd name="T58" fmla="*/ 93 w 109"/>
                <a:gd name="T59" fmla="*/ 37 h 110"/>
                <a:gd name="T60" fmla="*/ 93 w 109"/>
                <a:gd name="T61" fmla="*/ 23 h 110"/>
                <a:gd name="T62" fmla="*/ 75 w 109"/>
                <a:gd name="T63" fmla="*/ 23 h 110"/>
                <a:gd name="T64" fmla="*/ 72 w 109"/>
                <a:gd name="T65" fmla="*/ 48 h 110"/>
                <a:gd name="T66" fmla="*/ 82 w 109"/>
                <a:gd name="T67" fmla="*/ 48 h 110"/>
                <a:gd name="T68" fmla="*/ 82 w 109"/>
                <a:gd name="T69" fmla="*/ 91 h 110"/>
                <a:gd name="T70" fmla="*/ 90 w 109"/>
                <a:gd name="T71" fmla="*/ 98 h 110"/>
                <a:gd name="T72" fmla="*/ 98 w 109"/>
                <a:gd name="T73" fmla="*/ 91 h 110"/>
                <a:gd name="T74" fmla="*/ 98 w 109"/>
                <a:gd name="T75" fmla="*/ 87 h 110"/>
                <a:gd name="T76" fmla="*/ 109 w 109"/>
                <a:gd name="T77" fmla="*/ 87 h 110"/>
                <a:gd name="T78" fmla="*/ 109 w 109"/>
                <a:gd name="T79" fmla="*/ 94 h 110"/>
                <a:gd name="T80" fmla="*/ 93 w 109"/>
                <a:gd name="T81" fmla="*/ 107 h 110"/>
                <a:gd name="T82" fmla="*/ 84 w 109"/>
                <a:gd name="T83" fmla="*/ 107 h 110"/>
                <a:gd name="T84" fmla="*/ 68 w 109"/>
                <a:gd name="T85" fmla="*/ 91 h 110"/>
                <a:gd name="T86" fmla="*/ 68 w 109"/>
                <a:gd name="T87" fmla="*/ 64 h 110"/>
                <a:gd name="T88" fmla="*/ 27 w 109"/>
                <a:gd name="T8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10">
                  <a:moveTo>
                    <a:pt x="0" y="108"/>
                  </a:moveTo>
                  <a:cubicBezTo>
                    <a:pt x="7" y="94"/>
                    <a:pt x="11" y="78"/>
                    <a:pt x="12" y="61"/>
                  </a:cubicBezTo>
                  <a:cubicBezTo>
                    <a:pt x="25" y="61"/>
                    <a:pt x="25" y="61"/>
                    <a:pt x="25" y="61"/>
                  </a:cubicBezTo>
                  <a:cubicBezTo>
                    <a:pt x="24" y="78"/>
                    <a:pt x="21" y="94"/>
                    <a:pt x="15" y="108"/>
                  </a:cubicBezTo>
                  <a:lnTo>
                    <a:pt x="0" y="108"/>
                  </a:lnTo>
                  <a:close/>
                  <a:moveTo>
                    <a:pt x="10" y="26"/>
                  </a:moveTo>
                  <a:cubicBezTo>
                    <a:pt x="8" y="17"/>
                    <a:pt x="5" y="9"/>
                    <a:pt x="2" y="2"/>
                  </a:cubicBezTo>
                  <a:cubicBezTo>
                    <a:pt x="16" y="2"/>
                    <a:pt x="16" y="2"/>
                    <a:pt x="16" y="2"/>
                  </a:cubicBezTo>
                  <a:cubicBezTo>
                    <a:pt x="20" y="10"/>
                    <a:pt x="22" y="18"/>
                    <a:pt x="24" y="26"/>
                  </a:cubicBezTo>
                  <a:lnTo>
                    <a:pt x="10" y="26"/>
                  </a:lnTo>
                  <a:close/>
                  <a:moveTo>
                    <a:pt x="12" y="55"/>
                  </a:moveTo>
                  <a:cubicBezTo>
                    <a:pt x="10" y="48"/>
                    <a:pt x="7" y="40"/>
                    <a:pt x="3" y="31"/>
                  </a:cubicBezTo>
                  <a:cubicBezTo>
                    <a:pt x="17" y="31"/>
                    <a:pt x="17" y="31"/>
                    <a:pt x="17" y="31"/>
                  </a:cubicBezTo>
                  <a:cubicBezTo>
                    <a:pt x="21" y="39"/>
                    <a:pt x="23" y="47"/>
                    <a:pt x="25" y="55"/>
                  </a:cubicBezTo>
                  <a:lnTo>
                    <a:pt x="12" y="55"/>
                  </a:lnTo>
                  <a:close/>
                  <a:moveTo>
                    <a:pt x="27" y="110"/>
                  </a:moveTo>
                  <a:cubicBezTo>
                    <a:pt x="27" y="99"/>
                    <a:pt x="27" y="99"/>
                    <a:pt x="27" y="99"/>
                  </a:cubicBezTo>
                  <a:cubicBezTo>
                    <a:pt x="49" y="79"/>
                    <a:pt x="60" y="54"/>
                    <a:pt x="60" y="23"/>
                  </a:cubicBezTo>
                  <a:cubicBezTo>
                    <a:pt x="45" y="23"/>
                    <a:pt x="45" y="23"/>
                    <a:pt x="45" y="23"/>
                  </a:cubicBezTo>
                  <a:cubicBezTo>
                    <a:pt x="45" y="37"/>
                    <a:pt x="45" y="37"/>
                    <a:pt x="45" y="37"/>
                  </a:cubicBezTo>
                  <a:cubicBezTo>
                    <a:pt x="31" y="37"/>
                    <a:pt x="31" y="37"/>
                    <a:pt x="31" y="37"/>
                  </a:cubicBezTo>
                  <a:cubicBezTo>
                    <a:pt x="31" y="13"/>
                    <a:pt x="31" y="13"/>
                    <a:pt x="31" y="13"/>
                  </a:cubicBezTo>
                  <a:cubicBezTo>
                    <a:pt x="60" y="13"/>
                    <a:pt x="60" y="13"/>
                    <a:pt x="60" y="13"/>
                  </a:cubicBezTo>
                  <a:cubicBezTo>
                    <a:pt x="60" y="0"/>
                    <a:pt x="60" y="0"/>
                    <a:pt x="60" y="0"/>
                  </a:cubicBezTo>
                  <a:cubicBezTo>
                    <a:pt x="75" y="0"/>
                    <a:pt x="75" y="0"/>
                    <a:pt x="75" y="0"/>
                  </a:cubicBezTo>
                  <a:cubicBezTo>
                    <a:pt x="75" y="11"/>
                    <a:pt x="75" y="11"/>
                    <a:pt x="75" y="11"/>
                  </a:cubicBezTo>
                  <a:cubicBezTo>
                    <a:pt x="75" y="13"/>
                    <a:pt x="75" y="13"/>
                    <a:pt x="75" y="13"/>
                  </a:cubicBezTo>
                  <a:cubicBezTo>
                    <a:pt x="107" y="13"/>
                    <a:pt x="107" y="13"/>
                    <a:pt x="107" y="13"/>
                  </a:cubicBezTo>
                  <a:cubicBezTo>
                    <a:pt x="107" y="37"/>
                    <a:pt x="107" y="37"/>
                    <a:pt x="107" y="37"/>
                  </a:cubicBezTo>
                  <a:cubicBezTo>
                    <a:pt x="93" y="37"/>
                    <a:pt x="93" y="37"/>
                    <a:pt x="93" y="37"/>
                  </a:cubicBezTo>
                  <a:cubicBezTo>
                    <a:pt x="93" y="23"/>
                    <a:pt x="93" y="23"/>
                    <a:pt x="93" y="23"/>
                  </a:cubicBezTo>
                  <a:cubicBezTo>
                    <a:pt x="75" y="23"/>
                    <a:pt x="75" y="23"/>
                    <a:pt x="75" y="23"/>
                  </a:cubicBezTo>
                  <a:cubicBezTo>
                    <a:pt x="74" y="32"/>
                    <a:pt x="73" y="41"/>
                    <a:pt x="72" y="48"/>
                  </a:cubicBezTo>
                  <a:cubicBezTo>
                    <a:pt x="82" y="48"/>
                    <a:pt x="82" y="48"/>
                    <a:pt x="82" y="48"/>
                  </a:cubicBezTo>
                  <a:cubicBezTo>
                    <a:pt x="82" y="91"/>
                    <a:pt x="82" y="91"/>
                    <a:pt x="82" y="91"/>
                  </a:cubicBezTo>
                  <a:cubicBezTo>
                    <a:pt x="82" y="96"/>
                    <a:pt x="85" y="98"/>
                    <a:pt x="90" y="98"/>
                  </a:cubicBezTo>
                  <a:cubicBezTo>
                    <a:pt x="96" y="98"/>
                    <a:pt x="98" y="96"/>
                    <a:pt x="98" y="91"/>
                  </a:cubicBezTo>
                  <a:cubicBezTo>
                    <a:pt x="98" y="87"/>
                    <a:pt x="98" y="87"/>
                    <a:pt x="98" y="87"/>
                  </a:cubicBezTo>
                  <a:cubicBezTo>
                    <a:pt x="109" y="87"/>
                    <a:pt x="109" y="87"/>
                    <a:pt x="109" y="87"/>
                  </a:cubicBezTo>
                  <a:cubicBezTo>
                    <a:pt x="109" y="94"/>
                    <a:pt x="109" y="94"/>
                    <a:pt x="109" y="94"/>
                  </a:cubicBezTo>
                  <a:cubicBezTo>
                    <a:pt x="109" y="103"/>
                    <a:pt x="104" y="107"/>
                    <a:pt x="93" y="107"/>
                  </a:cubicBezTo>
                  <a:cubicBezTo>
                    <a:pt x="84" y="107"/>
                    <a:pt x="84" y="107"/>
                    <a:pt x="84" y="107"/>
                  </a:cubicBezTo>
                  <a:cubicBezTo>
                    <a:pt x="73" y="107"/>
                    <a:pt x="68" y="102"/>
                    <a:pt x="68" y="91"/>
                  </a:cubicBezTo>
                  <a:cubicBezTo>
                    <a:pt x="68" y="64"/>
                    <a:pt x="68" y="64"/>
                    <a:pt x="68" y="64"/>
                  </a:cubicBezTo>
                  <a:cubicBezTo>
                    <a:pt x="62" y="80"/>
                    <a:pt x="48" y="96"/>
                    <a:pt x="27" y="11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8"/>
            <p:cNvSpPr>
              <a:spLocks noEditPoints="1"/>
            </p:cNvSpPr>
            <p:nvPr/>
          </p:nvSpPr>
          <p:spPr bwMode="auto">
            <a:xfrm>
              <a:off x="1747" y="2288"/>
              <a:ext cx="244" cy="246"/>
            </a:xfrm>
            <a:custGeom>
              <a:avLst/>
              <a:gdLst>
                <a:gd name="T0" fmla="*/ 0 w 103"/>
                <a:gd name="T1" fmla="*/ 104 h 104"/>
                <a:gd name="T2" fmla="*/ 0 w 103"/>
                <a:gd name="T3" fmla="*/ 0 h 104"/>
                <a:gd name="T4" fmla="*/ 40 w 103"/>
                <a:gd name="T5" fmla="*/ 0 h 104"/>
                <a:gd name="T6" fmla="*/ 40 w 103"/>
                <a:gd name="T7" fmla="*/ 10 h 104"/>
                <a:gd name="T8" fmla="*/ 32 w 103"/>
                <a:gd name="T9" fmla="*/ 39 h 104"/>
                <a:gd name="T10" fmla="*/ 40 w 103"/>
                <a:gd name="T11" fmla="*/ 63 h 104"/>
                <a:gd name="T12" fmla="*/ 16 w 103"/>
                <a:gd name="T13" fmla="*/ 88 h 104"/>
                <a:gd name="T14" fmla="*/ 16 w 103"/>
                <a:gd name="T15" fmla="*/ 77 h 104"/>
                <a:gd name="T16" fmla="*/ 28 w 103"/>
                <a:gd name="T17" fmla="*/ 62 h 104"/>
                <a:gd name="T18" fmla="*/ 19 w 103"/>
                <a:gd name="T19" fmla="*/ 40 h 104"/>
                <a:gd name="T20" fmla="*/ 26 w 103"/>
                <a:gd name="T21" fmla="*/ 10 h 104"/>
                <a:gd name="T22" fmla="*/ 14 w 103"/>
                <a:gd name="T23" fmla="*/ 10 h 104"/>
                <a:gd name="T24" fmla="*/ 14 w 103"/>
                <a:gd name="T25" fmla="*/ 104 h 104"/>
                <a:gd name="T26" fmla="*/ 0 w 103"/>
                <a:gd name="T27" fmla="*/ 104 h 104"/>
                <a:gd name="T28" fmla="*/ 46 w 103"/>
                <a:gd name="T29" fmla="*/ 101 h 104"/>
                <a:gd name="T30" fmla="*/ 46 w 103"/>
                <a:gd name="T31" fmla="*/ 1 h 104"/>
                <a:gd name="T32" fmla="*/ 102 w 103"/>
                <a:gd name="T33" fmla="*/ 1 h 104"/>
                <a:gd name="T34" fmla="*/ 102 w 103"/>
                <a:gd name="T35" fmla="*/ 84 h 104"/>
                <a:gd name="T36" fmla="*/ 85 w 103"/>
                <a:gd name="T37" fmla="*/ 101 h 104"/>
                <a:gd name="T38" fmla="*/ 46 w 103"/>
                <a:gd name="T39" fmla="*/ 101 h 104"/>
                <a:gd name="T40" fmla="*/ 60 w 103"/>
                <a:gd name="T41" fmla="*/ 12 h 104"/>
                <a:gd name="T42" fmla="*/ 60 w 103"/>
                <a:gd name="T43" fmla="*/ 44 h 104"/>
                <a:gd name="T44" fmla="*/ 88 w 103"/>
                <a:gd name="T45" fmla="*/ 44 h 104"/>
                <a:gd name="T46" fmla="*/ 88 w 103"/>
                <a:gd name="T47" fmla="*/ 12 h 104"/>
                <a:gd name="T48" fmla="*/ 60 w 103"/>
                <a:gd name="T49" fmla="*/ 12 h 104"/>
                <a:gd name="T50" fmla="*/ 60 w 103"/>
                <a:gd name="T51" fmla="*/ 92 h 104"/>
                <a:gd name="T52" fmla="*/ 81 w 103"/>
                <a:gd name="T53" fmla="*/ 92 h 104"/>
                <a:gd name="T54" fmla="*/ 88 w 103"/>
                <a:gd name="T55" fmla="*/ 84 h 104"/>
                <a:gd name="T56" fmla="*/ 88 w 103"/>
                <a:gd name="T57" fmla="*/ 54 h 104"/>
                <a:gd name="T58" fmla="*/ 60 w 103"/>
                <a:gd name="T59" fmla="*/ 54 h 104"/>
                <a:gd name="T60" fmla="*/ 60 w 103"/>
                <a:gd name="T61"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04">
                  <a:moveTo>
                    <a:pt x="0" y="104"/>
                  </a:moveTo>
                  <a:cubicBezTo>
                    <a:pt x="0" y="0"/>
                    <a:pt x="0" y="0"/>
                    <a:pt x="0" y="0"/>
                  </a:cubicBezTo>
                  <a:cubicBezTo>
                    <a:pt x="40" y="0"/>
                    <a:pt x="40" y="0"/>
                    <a:pt x="40" y="0"/>
                  </a:cubicBezTo>
                  <a:cubicBezTo>
                    <a:pt x="40" y="10"/>
                    <a:pt x="40" y="10"/>
                    <a:pt x="40" y="10"/>
                  </a:cubicBezTo>
                  <a:cubicBezTo>
                    <a:pt x="38" y="22"/>
                    <a:pt x="36" y="31"/>
                    <a:pt x="32" y="39"/>
                  </a:cubicBezTo>
                  <a:cubicBezTo>
                    <a:pt x="38" y="46"/>
                    <a:pt x="40" y="54"/>
                    <a:pt x="40" y="63"/>
                  </a:cubicBezTo>
                  <a:cubicBezTo>
                    <a:pt x="41" y="80"/>
                    <a:pt x="32" y="88"/>
                    <a:pt x="16" y="88"/>
                  </a:cubicBezTo>
                  <a:cubicBezTo>
                    <a:pt x="16" y="77"/>
                    <a:pt x="16" y="77"/>
                    <a:pt x="16" y="77"/>
                  </a:cubicBezTo>
                  <a:cubicBezTo>
                    <a:pt x="24" y="77"/>
                    <a:pt x="28" y="72"/>
                    <a:pt x="28" y="62"/>
                  </a:cubicBezTo>
                  <a:cubicBezTo>
                    <a:pt x="28" y="54"/>
                    <a:pt x="25" y="47"/>
                    <a:pt x="19" y="40"/>
                  </a:cubicBezTo>
                  <a:cubicBezTo>
                    <a:pt x="23" y="31"/>
                    <a:pt x="25" y="21"/>
                    <a:pt x="26" y="10"/>
                  </a:cubicBezTo>
                  <a:cubicBezTo>
                    <a:pt x="14" y="10"/>
                    <a:pt x="14" y="10"/>
                    <a:pt x="14" y="10"/>
                  </a:cubicBezTo>
                  <a:cubicBezTo>
                    <a:pt x="14" y="104"/>
                    <a:pt x="14" y="104"/>
                    <a:pt x="14" y="104"/>
                  </a:cubicBezTo>
                  <a:lnTo>
                    <a:pt x="0" y="104"/>
                  </a:lnTo>
                  <a:close/>
                  <a:moveTo>
                    <a:pt x="46" y="101"/>
                  </a:moveTo>
                  <a:cubicBezTo>
                    <a:pt x="46" y="1"/>
                    <a:pt x="46" y="1"/>
                    <a:pt x="46" y="1"/>
                  </a:cubicBezTo>
                  <a:cubicBezTo>
                    <a:pt x="102" y="1"/>
                    <a:pt x="102" y="1"/>
                    <a:pt x="102" y="1"/>
                  </a:cubicBezTo>
                  <a:cubicBezTo>
                    <a:pt x="102" y="84"/>
                    <a:pt x="102" y="84"/>
                    <a:pt x="102" y="84"/>
                  </a:cubicBezTo>
                  <a:cubicBezTo>
                    <a:pt x="103" y="96"/>
                    <a:pt x="97" y="102"/>
                    <a:pt x="85" y="101"/>
                  </a:cubicBezTo>
                  <a:lnTo>
                    <a:pt x="46" y="101"/>
                  </a:lnTo>
                  <a:close/>
                  <a:moveTo>
                    <a:pt x="60" y="12"/>
                  </a:moveTo>
                  <a:cubicBezTo>
                    <a:pt x="60" y="44"/>
                    <a:pt x="60" y="44"/>
                    <a:pt x="60" y="44"/>
                  </a:cubicBezTo>
                  <a:cubicBezTo>
                    <a:pt x="88" y="44"/>
                    <a:pt x="88" y="44"/>
                    <a:pt x="88" y="44"/>
                  </a:cubicBezTo>
                  <a:cubicBezTo>
                    <a:pt x="88" y="12"/>
                    <a:pt x="88" y="12"/>
                    <a:pt x="88" y="12"/>
                  </a:cubicBezTo>
                  <a:lnTo>
                    <a:pt x="60" y="12"/>
                  </a:lnTo>
                  <a:close/>
                  <a:moveTo>
                    <a:pt x="60" y="92"/>
                  </a:moveTo>
                  <a:cubicBezTo>
                    <a:pt x="81" y="92"/>
                    <a:pt x="81" y="92"/>
                    <a:pt x="81" y="92"/>
                  </a:cubicBezTo>
                  <a:cubicBezTo>
                    <a:pt x="86" y="92"/>
                    <a:pt x="88" y="90"/>
                    <a:pt x="88" y="84"/>
                  </a:cubicBezTo>
                  <a:cubicBezTo>
                    <a:pt x="88" y="54"/>
                    <a:pt x="88" y="54"/>
                    <a:pt x="88" y="54"/>
                  </a:cubicBezTo>
                  <a:cubicBezTo>
                    <a:pt x="60" y="54"/>
                    <a:pt x="60" y="54"/>
                    <a:pt x="60" y="54"/>
                  </a:cubicBezTo>
                  <a:lnTo>
                    <a:pt x="60" y="9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9"/>
            <p:cNvSpPr>
              <a:spLocks noEditPoints="1"/>
            </p:cNvSpPr>
            <p:nvPr/>
          </p:nvSpPr>
          <p:spPr bwMode="auto">
            <a:xfrm>
              <a:off x="2026" y="2290"/>
              <a:ext cx="262" cy="246"/>
            </a:xfrm>
            <a:custGeom>
              <a:avLst/>
              <a:gdLst>
                <a:gd name="T0" fmla="*/ 1 w 111"/>
                <a:gd name="T1" fmla="*/ 10 h 104"/>
                <a:gd name="T2" fmla="*/ 1 w 111"/>
                <a:gd name="T3" fmla="*/ 0 h 104"/>
                <a:gd name="T4" fmla="*/ 49 w 111"/>
                <a:gd name="T5" fmla="*/ 0 h 104"/>
                <a:gd name="T6" fmla="*/ 49 w 111"/>
                <a:gd name="T7" fmla="*/ 10 h 104"/>
                <a:gd name="T8" fmla="*/ 43 w 111"/>
                <a:gd name="T9" fmla="*/ 10 h 104"/>
                <a:gd name="T10" fmla="*/ 43 w 111"/>
                <a:gd name="T11" fmla="*/ 73 h 104"/>
                <a:gd name="T12" fmla="*/ 50 w 111"/>
                <a:gd name="T13" fmla="*/ 71 h 104"/>
                <a:gd name="T14" fmla="*/ 50 w 111"/>
                <a:gd name="T15" fmla="*/ 81 h 104"/>
                <a:gd name="T16" fmla="*/ 46 w 111"/>
                <a:gd name="T17" fmla="*/ 82 h 104"/>
                <a:gd name="T18" fmla="*/ 43 w 111"/>
                <a:gd name="T19" fmla="*/ 83 h 104"/>
                <a:gd name="T20" fmla="*/ 43 w 111"/>
                <a:gd name="T21" fmla="*/ 104 h 104"/>
                <a:gd name="T22" fmla="*/ 31 w 111"/>
                <a:gd name="T23" fmla="*/ 104 h 104"/>
                <a:gd name="T24" fmla="*/ 31 w 111"/>
                <a:gd name="T25" fmla="*/ 86 h 104"/>
                <a:gd name="T26" fmla="*/ 0 w 111"/>
                <a:gd name="T27" fmla="*/ 90 h 104"/>
                <a:gd name="T28" fmla="*/ 0 w 111"/>
                <a:gd name="T29" fmla="*/ 78 h 104"/>
                <a:gd name="T30" fmla="*/ 6 w 111"/>
                <a:gd name="T31" fmla="*/ 78 h 104"/>
                <a:gd name="T32" fmla="*/ 6 w 111"/>
                <a:gd name="T33" fmla="*/ 10 h 104"/>
                <a:gd name="T34" fmla="*/ 1 w 111"/>
                <a:gd name="T35" fmla="*/ 10 h 104"/>
                <a:gd name="T36" fmla="*/ 18 w 111"/>
                <a:gd name="T37" fmla="*/ 10 h 104"/>
                <a:gd name="T38" fmla="*/ 18 w 111"/>
                <a:gd name="T39" fmla="*/ 25 h 104"/>
                <a:gd name="T40" fmla="*/ 31 w 111"/>
                <a:gd name="T41" fmla="*/ 25 h 104"/>
                <a:gd name="T42" fmla="*/ 31 w 111"/>
                <a:gd name="T43" fmla="*/ 10 h 104"/>
                <a:gd name="T44" fmla="*/ 18 w 111"/>
                <a:gd name="T45" fmla="*/ 10 h 104"/>
                <a:gd name="T46" fmla="*/ 18 w 111"/>
                <a:gd name="T47" fmla="*/ 35 h 104"/>
                <a:gd name="T48" fmla="*/ 18 w 111"/>
                <a:gd name="T49" fmla="*/ 50 h 104"/>
                <a:gd name="T50" fmla="*/ 31 w 111"/>
                <a:gd name="T51" fmla="*/ 50 h 104"/>
                <a:gd name="T52" fmla="*/ 31 w 111"/>
                <a:gd name="T53" fmla="*/ 35 h 104"/>
                <a:gd name="T54" fmla="*/ 18 w 111"/>
                <a:gd name="T55" fmla="*/ 35 h 104"/>
                <a:gd name="T56" fmla="*/ 18 w 111"/>
                <a:gd name="T57" fmla="*/ 77 h 104"/>
                <a:gd name="T58" fmla="*/ 31 w 111"/>
                <a:gd name="T59" fmla="*/ 75 h 104"/>
                <a:gd name="T60" fmla="*/ 31 w 111"/>
                <a:gd name="T61" fmla="*/ 60 h 104"/>
                <a:gd name="T62" fmla="*/ 18 w 111"/>
                <a:gd name="T63" fmla="*/ 60 h 104"/>
                <a:gd name="T64" fmla="*/ 18 w 111"/>
                <a:gd name="T65" fmla="*/ 77 h 104"/>
                <a:gd name="T66" fmla="*/ 47 w 111"/>
                <a:gd name="T67" fmla="*/ 104 h 104"/>
                <a:gd name="T68" fmla="*/ 47 w 111"/>
                <a:gd name="T69" fmla="*/ 94 h 104"/>
                <a:gd name="T70" fmla="*/ 61 w 111"/>
                <a:gd name="T71" fmla="*/ 65 h 104"/>
                <a:gd name="T72" fmla="*/ 75 w 111"/>
                <a:gd name="T73" fmla="*/ 65 h 104"/>
                <a:gd name="T74" fmla="*/ 47 w 111"/>
                <a:gd name="T75" fmla="*/ 104 h 104"/>
                <a:gd name="T76" fmla="*/ 54 w 111"/>
                <a:gd name="T77" fmla="*/ 58 h 104"/>
                <a:gd name="T78" fmla="*/ 54 w 111"/>
                <a:gd name="T79" fmla="*/ 1 h 104"/>
                <a:gd name="T80" fmla="*/ 105 w 111"/>
                <a:gd name="T81" fmla="*/ 1 h 104"/>
                <a:gd name="T82" fmla="*/ 105 w 111"/>
                <a:gd name="T83" fmla="*/ 40 h 104"/>
                <a:gd name="T84" fmla="*/ 89 w 111"/>
                <a:gd name="T85" fmla="*/ 58 h 104"/>
                <a:gd name="T86" fmla="*/ 54 w 111"/>
                <a:gd name="T87" fmla="*/ 58 h 104"/>
                <a:gd name="T88" fmla="*/ 68 w 111"/>
                <a:gd name="T89" fmla="*/ 48 h 104"/>
                <a:gd name="T90" fmla="*/ 83 w 111"/>
                <a:gd name="T91" fmla="*/ 48 h 104"/>
                <a:gd name="T92" fmla="*/ 91 w 111"/>
                <a:gd name="T93" fmla="*/ 40 h 104"/>
                <a:gd name="T94" fmla="*/ 91 w 111"/>
                <a:gd name="T95" fmla="*/ 11 h 104"/>
                <a:gd name="T96" fmla="*/ 68 w 111"/>
                <a:gd name="T97" fmla="*/ 11 h 104"/>
                <a:gd name="T98" fmla="*/ 68 w 111"/>
                <a:gd name="T99" fmla="*/ 48 h 104"/>
                <a:gd name="T100" fmla="*/ 111 w 111"/>
                <a:gd name="T101" fmla="*/ 104 h 104"/>
                <a:gd name="T102" fmla="*/ 83 w 111"/>
                <a:gd name="T103" fmla="*/ 65 h 104"/>
                <a:gd name="T104" fmla="*/ 97 w 111"/>
                <a:gd name="T105" fmla="*/ 65 h 104"/>
                <a:gd name="T106" fmla="*/ 111 w 111"/>
                <a:gd name="T107" fmla="*/ 94 h 104"/>
                <a:gd name="T108" fmla="*/ 111 w 111"/>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04">
                  <a:moveTo>
                    <a:pt x="1" y="10"/>
                  </a:moveTo>
                  <a:cubicBezTo>
                    <a:pt x="1" y="0"/>
                    <a:pt x="1" y="0"/>
                    <a:pt x="1" y="0"/>
                  </a:cubicBezTo>
                  <a:cubicBezTo>
                    <a:pt x="49" y="0"/>
                    <a:pt x="49" y="0"/>
                    <a:pt x="49" y="0"/>
                  </a:cubicBezTo>
                  <a:cubicBezTo>
                    <a:pt x="49" y="10"/>
                    <a:pt x="49" y="10"/>
                    <a:pt x="49" y="10"/>
                  </a:cubicBezTo>
                  <a:cubicBezTo>
                    <a:pt x="43" y="10"/>
                    <a:pt x="43" y="10"/>
                    <a:pt x="43" y="10"/>
                  </a:cubicBezTo>
                  <a:cubicBezTo>
                    <a:pt x="43" y="73"/>
                    <a:pt x="43" y="73"/>
                    <a:pt x="43" y="73"/>
                  </a:cubicBezTo>
                  <a:cubicBezTo>
                    <a:pt x="45" y="73"/>
                    <a:pt x="48" y="72"/>
                    <a:pt x="50" y="71"/>
                  </a:cubicBezTo>
                  <a:cubicBezTo>
                    <a:pt x="50" y="81"/>
                    <a:pt x="50" y="81"/>
                    <a:pt x="50" y="81"/>
                  </a:cubicBezTo>
                  <a:cubicBezTo>
                    <a:pt x="49" y="81"/>
                    <a:pt x="48" y="82"/>
                    <a:pt x="46" y="82"/>
                  </a:cubicBezTo>
                  <a:cubicBezTo>
                    <a:pt x="45" y="83"/>
                    <a:pt x="44" y="83"/>
                    <a:pt x="43" y="83"/>
                  </a:cubicBezTo>
                  <a:cubicBezTo>
                    <a:pt x="43" y="104"/>
                    <a:pt x="43" y="104"/>
                    <a:pt x="43" y="104"/>
                  </a:cubicBezTo>
                  <a:cubicBezTo>
                    <a:pt x="31" y="104"/>
                    <a:pt x="31" y="104"/>
                    <a:pt x="31" y="104"/>
                  </a:cubicBezTo>
                  <a:cubicBezTo>
                    <a:pt x="31" y="86"/>
                    <a:pt x="31" y="86"/>
                    <a:pt x="31" y="86"/>
                  </a:cubicBezTo>
                  <a:cubicBezTo>
                    <a:pt x="24" y="87"/>
                    <a:pt x="14" y="89"/>
                    <a:pt x="0" y="90"/>
                  </a:cubicBezTo>
                  <a:cubicBezTo>
                    <a:pt x="0" y="78"/>
                    <a:pt x="0" y="78"/>
                    <a:pt x="0" y="78"/>
                  </a:cubicBezTo>
                  <a:cubicBezTo>
                    <a:pt x="6" y="78"/>
                    <a:pt x="6" y="78"/>
                    <a:pt x="6" y="78"/>
                  </a:cubicBezTo>
                  <a:cubicBezTo>
                    <a:pt x="6" y="10"/>
                    <a:pt x="6" y="10"/>
                    <a:pt x="6" y="10"/>
                  </a:cubicBezTo>
                  <a:lnTo>
                    <a:pt x="1" y="10"/>
                  </a:lnTo>
                  <a:close/>
                  <a:moveTo>
                    <a:pt x="18" y="10"/>
                  </a:moveTo>
                  <a:cubicBezTo>
                    <a:pt x="18" y="25"/>
                    <a:pt x="18" y="25"/>
                    <a:pt x="18" y="25"/>
                  </a:cubicBezTo>
                  <a:cubicBezTo>
                    <a:pt x="31" y="25"/>
                    <a:pt x="31" y="25"/>
                    <a:pt x="31" y="25"/>
                  </a:cubicBezTo>
                  <a:cubicBezTo>
                    <a:pt x="31" y="10"/>
                    <a:pt x="31" y="10"/>
                    <a:pt x="31" y="10"/>
                  </a:cubicBezTo>
                  <a:lnTo>
                    <a:pt x="18" y="10"/>
                  </a:lnTo>
                  <a:close/>
                  <a:moveTo>
                    <a:pt x="18" y="35"/>
                  </a:moveTo>
                  <a:cubicBezTo>
                    <a:pt x="18" y="50"/>
                    <a:pt x="18" y="50"/>
                    <a:pt x="18" y="50"/>
                  </a:cubicBezTo>
                  <a:cubicBezTo>
                    <a:pt x="31" y="50"/>
                    <a:pt x="31" y="50"/>
                    <a:pt x="31" y="50"/>
                  </a:cubicBezTo>
                  <a:cubicBezTo>
                    <a:pt x="31" y="35"/>
                    <a:pt x="31" y="35"/>
                    <a:pt x="31" y="35"/>
                  </a:cubicBezTo>
                  <a:lnTo>
                    <a:pt x="18" y="35"/>
                  </a:lnTo>
                  <a:close/>
                  <a:moveTo>
                    <a:pt x="18" y="77"/>
                  </a:moveTo>
                  <a:cubicBezTo>
                    <a:pt x="23" y="76"/>
                    <a:pt x="27" y="76"/>
                    <a:pt x="31" y="75"/>
                  </a:cubicBezTo>
                  <a:cubicBezTo>
                    <a:pt x="31" y="60"/>
                    <a:pt x="31" y="60"/>
                    <a:pt x="31" y="60"/>
                  </a:cubicBezTo>
                  <a:cubicBezTo>
                    <a:pt x="18" y="60"/>
                    <a:pt x="18" y="60"/>
                    <a:pt x="18" y="60"/>
                  </a:cubicBezTo>
                  <a:lnTo>
                    <a:pt x="18" y="77"/>
                  </a:lnTo>
                  <a:close/>
                  <a:moveTo>
                    <a:pt x="47" y="104"/>
                  </a:moveTo>
                  <a:cubicBezTo>
                    <a:pt x="47" y="94"/>
                    <a:pt x="47" y="94"/>
                    <a:pt x="47" y="94"/>
                  </a:cubicBezTo>
                  <a:cubicBezTo>
                    <a:pt x="55" y="87"/>
                    <a:pt x="60" y="78"/>
                    <a:pt x="61" y="65"/>
                  </a:cubicBezTo>
                  <a:cubicBezTo>
                    <a:pt x="75" y="65"/>
                    <a:pt x="75" y="65"/>
                    <a:pt x="75" y="65"/>
                  </a:cubicBezTo>
                  <a:cubicBezTo>
                    <a:pt x="73" y="84"/>
                    <a:pt x="64" y="97"/>
                    <a:pt x="47" y="104"/>
                  </a:cubicBezTo>
                  <a:close/>
                  <a:moveTo>
                    <a:pt x="54" y="58"/>
                  </a:moveTo>
                  <a:cubicBezTo>
                    <a:pt x="54" y="1"/>
                    <a:pt x="54" y="1"/>
                    <a:pt x="54" y="1"/>
                  </a:cubicBezTo>
                  <a:cubicBezTo>
                    <a:pt x="105" y="1"/>
                    <a:pt x="105" y="1"/>
                    <a:pt x="105" y="1"/>
                  </a:cubicBezTo>
                  <a:cubicBezTo>
                    <a:pt x="105" y="40"/>
                    <a:pt x="105" y="40"/>
                    <a:pt x="105" y="40"/>
                  </a:cubicBezTo>
                  <a:cubicBezTo>
                    <a:pt x="106" y="52"/>
                    <a:pt x="100" y="58"/>
                    <a:pt x="89" y="58"/>
                  </a:cubicBezTo>
                  <a:lnTo>
                    <a:pt x="54" y="58"/>
                  </a:lnTo>
                  <a:close/>
                  <a:moveTo>
                    <a:pt x="68" y="48"/>
                  </a:moveTo>
                  <a:cubicBezTo>
                    <a:pt x="83" y="48"/>
                    <a:pt x="83" y="48"/>
                    <a:pt x="83" y="48"/>
                  </a:cubicBezTo>
                  <a:cubicBezTo>
                    <a:pt x="88" y="48"/>
                    <a:pt x="91" y="46"/>
                    <a:pt x="91" y="40"/>
                  </a:cubicBezTo>
                  <a:cubicBezTo>
                    <a:pt x="91" y="11"/>
                    <a:pt x="91" y="11"/>
                    <a:pt x="91" y="11"/>
                  </a:cubicBezTo>
                  <a:cubicBezTo>
                    <a:pt x="68" y="11"/>
                    <a:pt x="68" y="11"/>
                    <a:pt x="68" y="11"/>
                  </a:cubicBezTo>
                  <a:lnTo>
                    <a:pt x="68" y="48"/>
                  </a:lnTo>
                  <a:close/>
                  <a:moveTo>
                    <a:pt x="111" y="104"/>
                  </a:moveTo>
                  <a:cubicBezTo>
                    <a:pt x="95" y="96"/>
                    <a:pt x="85" y="83"/>
                    <a:pt x="83" y="65"/>
                  </a:cubicBezTo>
                  <a:cubicBezTo>
                    <a:pt x="97" y="65"/>
                    <a:pt x="97" y="65"/>
                    <a:pt x="97" y="65"/>
                  </a:cubicBezTo>
                  <a:cubicBezTo>
                    <a:pt x="99" y="78"/>
                    <a:pt x="103" y="87"/>
                    <a:pt x="111" y="94"/>
                  </a:cubicBezTo>
                  <a:lnTo>
                    <a:pt x="111" y="10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0"/>
            <p:cNvSpPr>
              <a:spLocks noEditPoints="1"/>
            </p:cNvSpPr>
            <p:nvPr/>
          </p:nvSpPr>
          <p:spPr bwMode="auto">
            <a:xfrm>
              <a:off x="2317" y="2279"/>
              <a:ext cx="259" cy="245"/>
            </a:xfrm>
            <a:custGeom>
              <a:avLst/>
              <a:gdLst>
                <a:gd name="T0" fmla="*/ 0 w 110"/>
                <a:gd name="T1" fmla="*/ 104 h 104"/>
                <a:gd name="T2" fmla="*/ 0 w 110"/>
                <a:gd name="T3" fmla="*/ 94 h 104"/>
                <a:gd name="T4" fmla="*/ 32 w 110"/>
                <a:gd name="T5" fmla="*/ 94 h 104"/>
                <a:gd name="T6" fmla="*/ 32 w 110"/>
                <a:gd name="T7" fmla="*/ 0 h 104"/>
                <a:gd name="T8" fmla="*/ 47 w 110"/>
                <a:gd name="T9" fmla="*/ 0 h 104"/>
                <a:gd name="T10" fmla="*/ 47 w 110"/>
                <a:gd name="T11" fmla="*/ 94 h 104"/>
                <a:gd name="T12" fmla="*/ 63 w 110"/>
                <a:gd name="T13" fmla="*/ 94 h 104"/>
                <a:gd name="T14" fmla="*/ 63 w 110"/>
                <a:gd name="T15" fmla="*/ 0 h 104"/>
                <a:gd name="T16" fmla="*/ 77 w 110"/>
                <a:gd name="T17" fmla="*/ 0 h 104"/>
                <a:gd name="T18" fmla="*/ 77 w 110"/>
                <a:gd name="T19" fmla="*/ 94 h 104"/>
                <a:gd name="T20" fmla="*/ 110 w 110"/>
                <a:gd name="T21" fmla="*/ 94 h 104"/>
                <a:gd name="T22" fmla="*/ 110 w 110"/>
                <a:gd name="T23" fmla="*/ 104 h 104"/>
                <a:gd name="T24" fmla="*/ 0 w 110"/>
                <a:gd name="T25" fmla="*/ 104 h 104"/>
                <a:gd name="T26" fmla="*/ 12 w 110"/>
                <a:gd name="T27" fmla="*/ 71 h 104"/>
                <a:gd name="T28" fmla="*/ 2 w 110"/>
                <a:gd name="T29" fmla="*/ 19 h 104"/>
                <a:gd name="T30" fmla="*/ 17 w 110"/>
                <a:gd name="T31" fmla="*/ 19 h 104"/>
                <a:gd name="T32" fmla="*/ 25 w 110"/>
                <a:gd name="T33" fmla="*/ 71 h 104"/>
                <a:gd name="T34" fmla="*/ 12 w 110"/>
                <a:gd name="T35" fmla="*/ 71 h 104"/>
                <a:gd name="T36" fmla="*/ 85 w 110"/>
                <a:gd name="T37" fmla="*/ 71 h 104"/>
                <a:gd name="T38" fmla="*/ 93 w 110"/>
                <a:gd name="T39" fmla="*/ 19 h 104"/>
                <a:gd name="T40" fmla="*/ 108 w 110"/>
                <a:gd name="T41" fmla="*/ 19 h 104"/>
                <a:gd name="T42" fmla="*/ 97 w 110"/>
                <a:gd name="T43" fmla="*/ 71 h 104"/>
                <a:gd name="T44" fmla="*/ 85 w 110"/>
                <a:gd name="T4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04">
                  <a:moveTo>
                    <a:pt x="0" y="104"/>
                  </a:moveTo>
                  <a:cubicBezTo>
                    <a:pt x="0" y="94"/>
                    <a:pt x="0" y="94"/>
                    <a:pt x="0" y="94"/>
                  </a:cubicBezTo>
                  <a:cubicBezTo>
                    <a:pt x="32" y="94"/>
                    <a:pt x="32" y="94"/>
                    <a:pt x="32" y="94"/>
                  </a:cubicBezTo>
                  <a:cubicBezTo>
                    <a:pt x="32" y="0"/>
                    <a:pt x="32" y="0"/>
                    <a:pt x="32" y="0"/>
                  </a:cubicBezTo>
                  <a:cubicBezTo>
                    <a:pt x="47" y="0"/>
                    <a:pt x="47" y="0"/>
                    <a:pt x="47" y="0"/>
                  </a:cubicBezTo>
                  <a:cubicBezTo>
                    <a:pt x="47" y="94"/>
                    <a:pt x="47" y="94"/>
                    <a:pt x="47" y="94"/>
                  </a:cubicBezTo>
                  <a:cubicBezTo>
                    <a:pt x="63" y="94"/>
                    <a:pt x="63" y="94"/>
                    <a:pt x="63" y="94"/>
                  </a:cubicBezTo>
                  <a:cubicBezTo>
                    <a:pt x="63" y="0"/>
                    <a:pt x="63" y="0"/>
                    <a:pt x="63" y="0"/>
                  </a:cubicBezTo>
                  <a:cubicBezTo>
                    <a:pt x="77" y="0"/>
                    <a:pt x="77" y="0"/>
                    <a:pt x="77" y="0"/>
                  </a:cubicBezTo>
                  <a:cubicBezTo>
                    <a:pt x="77" y="94"/>
                    <a:pt x="77" y="94"/>
                    <a:pt x="77" y="94"/>
                  </a:cubicBezTo>
                  <a:cubicBezTo>
                    <a:pt x="110" y="94"/>
                    <a:pt x="110" y="94"/>
                    <a:pt x="110" y="94"/>
                  </a:cubicBezTo>
                  <a:cubicBezTo>
                    <a:pt x="110" y="104"/>
                    <a:pt x="110" y="104"/>
                    <a:pt x="110" y="104"/>
                  </a:cubicBezTo>
                  <a:lnTo>
                    <a:pt x="0" y="104"/>
                  </a:lnTo>
                  <a:close/>
                  <a:moveTo>
                    <a:pt x="12" y="71"/>
                  </a:moveTo>
                  <a:cubicBezTo>
                    <a:pt x="8" y="59"/>
                    <a:pt x="5" y="41"/>
                    <a:pt x="2" y="19"/>
                  </a:cubicBezTo>
                  <a:cubicBezTo>
                    <a:pt x="17" y="19"/>
                    <a:pt x="17" y="19"/>
                    <a:pt x="17" y="19"/>
                  </a:cubicBezTo>
                  <a:cubicBezTo>
                    <a:pt x="18" y="35"/>
                    <a:pt x="21" y="52"/>
                    <a:pt x="25" y="71"/>
                  </a:cubicBezTo>
                  <a:lnTo>
                    <a:pt x="12" y="71"/>
                  </a:lnTo>
                  <a:close/>
                  <a:moveTo>
                    <a:pt x="85" y="71"/>
                  </a:moveTo>
                  <a:cubicBezTo>
                    <a:pt x="89" y="55"/>
                    <a:pt x="92" y="38"/>
                    <a:pt x="93" y="19"/>
                  </a:cubicBezTo>
                  <a:cubicBezTo>
                    <a:pt x="108" y="19"/>
                    <a:pt x="108" y="19"/>
                    <a:pt x="108" y="19"/>
                  </a:cubicBezTo>
                  <a:cubicBezTo>
                    <a:pt x="105" y="41"/>
                    <a:pt x="102" y="59"/>
                    <a:pt x="97" y="71"/>
                  </a:cubicBezTo>
                  <a:lnTo>
                    <a:pt x="85" y="7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1"/>
            <p:cNvSpPr>
              <a:spLocks noEditPoints="1"/>
            </p:cNvSpPr>
            <p:nvPr/>
          </p:nvSpPr>
          <p:spPr bwMode="auto">
            <a:xfrm>
              <a:off x="2614" y="2276"/>
              <a:ext cx="253" cy="262"/>
            </a:xfrm>
            <a:custGeom>
              <a:avLst/>
              <a:gdLst>
                <a:gd name="T0" fmla="*/ 0 w 107"/>
                <a:gd name="T1" fmla="*/ 110 h 111"/>
                <a:gd name="T2" fmla="*/ 0 w 107"/>
                <a:gd name="T3" fmla="*/ 5 h 111"/>
                <a:gd name="T4" fmla="*/ 35 w 107"/>
                <a:gd name="T5" fmla="*/ 5 h 111"/>
                <a:gd name="T6" fmla="*/ 35 w 107"/>
                <a:gd name="T7" fmla="*/ 15 h 111"/>
                <a:gd name="T8" fmla="*/ 27 w 107"/>
                <a:gd name="T9" fmla="*/ 46 h 111"/>
                <a:gd name="T10" fmla="*/ 35 w 107"/>
                <a:gd name="T11" fmla="*/ 71 h 111"/>
                <a:gd name="T12" fmla="*/ 14 w 107"/>
                <a:gd name="T13" fmla="*/ 94 h 111"/>
                <a:gd name="T14" fmla="*/ 14 w 107"/>
                <a:gd name="T15" fmla="*/ 83 h 111"/>
                <a:gd name="T16" fmla="*/ 24 w 107"/>
                <a:gd name="T17" fmla="*/ 69 h 111"/>
                <a:gd name="T18" fmla="*/ 15 w 107"/>
                <a:gd name="T19" fmla="*/ 46 h 111"/>
                <a:gd name="T20" fmla="*/ 23 w 107"/>
                <a:gd name="T21" fmla="*/ 15 h 111"/>
                <a:gd name="T22" fmla="*/ 12 w 107"/>
                <a:gd name="T23" fmla="*/ 15 h 111"/>
                <a:gd name="T24" fmla="*/ 12 w 107"/>
                <a:gd name="T25" fmla="*/ 110 h 111"/>
                <a:gd name="T26" fmla="*/ 0 w 107"/>
                <a:gd name="T27" fmla="*/ 110 h 111"/>
                <a:gd name="T28" fmla="*/ 88 w 107"/>
                <a:gd name="T29" fmla="*/ 108 h 111"/>
                <a:gd name="T30" fmla="*/ 74 w 107"/>
                <a:gd name="T31" fmla="*/ 94 h 111"/>
                <a:gd name="T32" fmla="*/ 74 w 107"/>
                <a:gd name="T33" fmla="*/ 66 h 111"/>
                <a:gd name="T34" fmla="*/ 65 w 107"/>
                <a:gd name="T35" fmla="*/ 66 h 111"/>
                <a:gd name="T36" fmla="*/ 35 w 107"/>
                <a:gd name="T37" fmla="*/ 111 h 111"/>
                <a:gd name="T38" fmla="*/ 35 w 107"/>
                <a:gd name="T39" fmla="*/ 101 h 111"/>
                <a:gd name="T40" fmla="*/ 51 w 107"/>
                <a:gd name="T41" fmla="*/ 66 h 111"/>
                <a:gd name="T42" fmla="*/ 38 w 107"/>
                <a:gd name="T43" fmla="*/ 66 h 111"/>
                <a:gd name="T44" fmla="*/ 38 w 107"/>
                <a:gd name="T45" fmla="*/ 57 h 111"/>
                <a:gd name="T46" fmla="*/ 105 w 107"/>
                <a:gd name="T47" fmla="*/ 57 h 111"/>
                <a:gd name="T48" fmla="*/ 105 w 107"/>
                <a:gd name="T49" fmla="*/ 66 h 111"/>
                <a:gd name="T50" fmla="*/ 88 w 107"/>
                <a:gd name="T51" fmla="*/ 66 h 111"/>
                <a:gd name="T52" fmla="*/ 88 w 107"/>
                <a:gd name="T53" fmla="*/ 94 h 111"/>
                <a:gd name="T54" fmla="*/ 92 w 107"/>
                <a:gd name="T55" fmla="*/ 98 h 111"/>
                <a:gd name="T56" fmla="*/ 94 w 107"/>
                <a:gd name="T57" fmla="*/ 98 h 111"/>
                <a:gd name="T58" fmla="*/ 98 w 107"/>
                <a:gd name="T59" fmla="*/ 94 h 111"/>
                <a:gd name="T60" fmla="*/ 98 w 107"/>
                <a:gd name="T61" fmla="*/ 89 h 111"/>
                <a:gd name="T62" fmla="*/ 107 w 107"/>
                <a:gd name="T63" fmla="*/ 89 h 111"/>
                <a:gd name="T64" fmla="*/ 107 w 107"/>
                <a:gd name="T65" fmla="*/ 95 h 111"/>
                <a:gd name="T66" fmla="*/ 95 w 107"/>
                <a:gd name="T67" fmla="*/ 108 h 111"/>
                <a:gd name="T68" fmla="*/ 88 w 107"/>
                <a:gd name="T69" fmla="*/ 108 h 111"/>
                <a:gd name="T70" fmla="*/ 38 w 107"/>
                <a:gd name="T71" fmla="*/ 29 h 111"/>
                <a:gd name="T72" fmla="*/ 38 w 107"/>
                <a:gd name="T73" fmla="*/ 10 h 111"/>
                <a:gd name="T74" fmla="*/ 63 w 107"/>
                <a:gd name="T75" fmla="*/ 10 h 111"/>
                <a:gd name="T76" fmla="*/ 63 w 107"/>
                <a:gd name="T77" fmla="*/ 0 h 111"/>
                <a:gd name="T78" fmla="*/ 79 w 107"/>
                <a:gd name="T79" fmla="*/ 0 h 111"/>
                <a:gd name="T80" fmla="*/ 79 w 107"/>
                <a:gd name="T81" fmla="*/ 10 h 111"/>
                <a:gd name="T82" fmla="*/ 104 w 107"/>
                <a:gd name="T83" fmla="*/ 10 h 111"/>
                <a:gd name="T84" fmla="*/ 104 w 107"/>
                <a:gd name="T85" fmla="*/ 29 h 111"/>
                <a:gd name="T86" fmla="*/ 91 w 107"/>
                <a:gd name="T87" fmla="*/ 29 h 111"/>
                <a:gd name="T88" fmla="*/ 91 w 107"/>
                <a:gd name="T89" fmla="*/ 19 h 111"/>
                <a:gd name="T90" fmla="*/ 51 w 107"/>
                <a:gd name="T91" fmla="*/ 19 h 111"/>
                <a:gd name="T92" fmla="*/ 51 w 107"/>
                <a:gd name="T93" fmla="*/ 29 h 111"/>
                <a:gd name="T94" fmla="*/ 38 w 107"/>
                <a:gd name="T95" fmla="*/ 29 h 111"/>
                <a:gd name="T96" fmla="*/ 44 w 107"/>
                <a:gd name="T97" fmla="*/ 44 h 111"/>
                <a:gd name="T98" fmla="*/ 44 w 107"/>
                <a:gd name="T99" fmla="*/ 34 h 111"/>
                <a:gd name="T100" fmla="*/ 99 w 107"/>
                <a:gd name="T101" fmla="*/ 34 h 111"/>
                <a:gd name="T102" fmla="*/ 99 w 107"/>
                <a:gd name="T103" fmla="*/ 44 h 111"/>
                <a:gd name="T104" fmla="*/ 44 w 107"/>
                <a:gd name="T105"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111">
                  <a:moveTo>
                    <a:pt x="0" y="110"/>
                  </a:moveTo>
                  <a:cubicBezTo>
                    <a:pt x="0" y="5"/>
                    <a:pt x="0" y="5"/>
                    <a:pt x="0" y="5"/>
                  </a:cubicBezTo>
                  <a:cubicBezTo>
                    <a:pt x="35" y="5"/>
                    <a:pt x="35" y="5"/>
                    <a:pt x="35" y="5"/>
                  </a:cubicBezTo>
                  <a:cubicBezTo>
                    <a:pt x="35" y="15"/>
                    <a:pt x="35" y="15"/>
                    <a:pt x="35" y="15"/>
                  </a:cubicBezTo>
                  <a:cubicBezTo>
                    <a:pt x="34" y="27"/>
                    <a:pt x="32" y="37"/>
                    <a:pt x="27" y="46"/>
                  </a:cubicBezTo>
                  <a:cubicBezTo>
                    <a:pt x="32" y="52"/>
                    <a:pt x="35" y="61"/>
                    <a:pt x="35" y="71"/>
                  </a:cubicBezTo>
                  <a:cubicBezTo>
                    <a:pt x="35" y="87"/>
                    <a:pt x="28" y="94"/>
                    <a:pt x="14" y="94"/>
                  </a:cubicBezTo>
                  <a:cubicBezTo>
                    <a:pt x="14" y="83"/>
                    <a:pt x="14" y="83"/>
                    <a:pt x="14" y="83"/>
                  </a:cubicBezTo>
                  <a:cubicBezTo>
                    <a:pt x="21" y="83"/>
                    <a:pt x="24" y="79"/>
                    <a:pt x="24" y="69"/>
                  </a:cubicBezTo>
                  <a:cubicBezTo>
                    <a:pt x="24" y="60"/>
                    <a:pt x="21" y="52"/>
                    <a:pt x="15" y="46"/>
                  </a:cubicBezTo>
                  <a:cubicBezTo>
                    <a:pt x="20" y="37"/>
                    <a:pt x="22" y="27"/>
                    <a:pt x="23" y="15"/>
                  </a:cubicBezTo>
                  <a:cubicBezTo>
                    <a:pt x="12" y="15"/>
                    <a:pt x="12" y="15"/>
                    <a:pt x="12" y="15"/>
                  </a:cubicBezTo>
                  <a:cubicBezTo>
                    <a:pt x="12" y="110"/>
                    <a:pt x="12" y="110"/>
                    <a:pt x="12" y="110"/>
                  </a:cubicBezTo>
                  <a:lnTo>
                    <a:pt x="0" y="110"/>
                  </a:lnTo>
                  <a:close/>
                  <a:moveTo>
                    <a:pt x="88" y="108"/>
                  </a:moveTo>
                  <a:cubicBezTo>
                    <a:pt x="78" y="108"/>
                    <a:pt x="74" y="103"/>
                    <a:pt x="74" y="94"/>
                  </a:cubicBezTo>
                  <a:cubicBezTo>
                    <a:pt x="74" y="66"/>
                    <a:pt x="74" y="66"/>
                    <a:pt x="74" y="66"/>
                  </a:cubicBezTo>
                  <a:cubicBezTo>
                    <a:pt x="65" y="66"/>
                    <a:pt x="65" y="66"/>
                    <a:pt x="65" y="66"/>
                  </a:cubicBezTo>
                  <a:cubicBezTo>
                    <a:pt x="65" y="88"/>
                    <a:pt x="55" y="103"/>
                    <a:pt x="35" y="111"/>
                  </a:cubicBezTo>
                  <a:cubicBezTo>
                    <a:pt x="35" y="101"/>
                    <a:pt x="35" y="101"/>
                    <a:pt x="35" y="101"/>
                  </a:cubicBezTo>
                  <a:cubicBezTo>
                    <a:pt x="46" y="94"/>
                    <a:pt x="51" y="83"/>
                    <a:pt x="51" y="66"/>
                  </a:cubicBezTo>
                  <a:cubicBezTo>
                    <a:pt x="38" y="66"/>
                    <a:pt x="38" y="66"/>
                    <a:pt x="38" y="66"/>
                  </a:cubicBezTo>
                  <a:cubicBezTo>
                    <a:pt x="38" y="57"/>
                    <a:pt x="38" y="57"/>
                    <a:pt x="38" y="57"/>
                  </a:cubicBezTo>
                  <a:cubicBezTo>
                    <a:pt x="105" y="57"/>
                    <a:pt x="105" y="57"/>
                    <a:pt x="105" y="57"/>
                  </a:cubicBezTo>
                  <a:cubicBezTo>
                    <a:pt x="105" y="66"/>
                    <a:pt x="105" y="66"/>
                    <a:pt x="105" y="66"/>
                  </a:cubicBezTo>
                  <a:cubicBezTo>
                    <a:pt x="88" y="66"/>
                    <a:pt x="88" y="66"/>
                    <a:pt x="88" y="66"/>
                  </a:cubicBezTo>
                  <a:cubicBezTo>
                    <a:pt x="88" y="94"/>
                    <a:pt x="88" y="94"/>
                    <a:pt x="88" y="94"/>
                  </a:cubicBezTo>
                  <a:cubicBezTo>
                    <a:pt x="88" y="97"/>
                    <a:pt x="89" y="98"/>
                    <a:pt x="92" y="98"/>
                  </a:cubicBezTo>
                  <a:cubicBezTo>
                    <a:pt x="94" y="98"/>
                    <a:pt x="94" y="98"/>
                    <a:pt x="94" y="98"/>
                  </a:cubicBezTo>
                  <a:cubicBezTo>
                    <a:pt x="97" y="98"/>
                    <a:pt x="98" y="97"/>
                    <a:pt x="98" y="94"/>
                  </a:cubicBezTo>
                  <a:cubicBezTo>
                    <a:pt x="98" y="89"/>
                    <a:pt x="98" y="89"/>
                    <a:pt x="98" y="89"/>
                  </a:cubicBezTo>
                  <a:cubicBezTo>
                    <a:pt x="107" y="89"/>
                    <a:pt x="107" y="89"/>
                    <a:pt x="107" y="89"/>
                  </a:cubicBezTo>
                  <a:cubicBezTo>
                    <a:pt x="107" y="95"/>
                    <a:pt x="107" y="95"/>
                    <a:pt x="107" y="95"/>
                  </a:cubicBezTo>
                  <a:cubicBezTo>
                    <a:pt x="107" y="104"/>
                    <a:pt x="103" y="108"/>
                    <a:pt x="95" y="108"/>
                  </a:cubicBezTo>
                  <a:lnTo>
                    <a:pt x="88" y="108"/>
                  </a:lnTo>
                  <a:close/>
                  <a:moveTo>
                    <a:pt x="38" y="29"/>
                  </a:moveTo>
                  <a:cubicBezTo>
                    <a:pt x="38" y="10"/>
                    <a:pt x="38" y="10"/>
                    <a:pt x="38" y="10"/>
                  </a:cubicBezTo>
                  <a:cubicBezTo>
                    <a:pt x="63" y="10"/>
                    <a:pt x="63" y="10"/>
                    <a:pt x="63" y="10"/>
                  </a:cubicBezTo>
                  <a:cubicBezTo>
                    <a:pt x="63" y="0"/>
                    <a:pt x="63" y="0"/>
                    <a:pt x="63" y="0"/>
                  </a:cubicBezTo>
                  <a:cubicBezTo>
                    <a:pt x="79" y="0"/>
                    <a:pt x="79" y="0"/>
                    <a:pt x="79" y="0"/>
                  </a:cubicBezTo>
                  <a:cubicBezTo>
                    <a:pt x="79" y="10"/>
                    <a:pt x="79" y="10"/>
                    <a:pt x="79" y="10"/>
                  </a:cubicBezTo>
                  <a:cubicBezTo>
                    <a:pt x="104" y="10"/>
                    <a:pt x="104" y="10"/>
                    <a:pt x="104" y="10"/>
                  </a:cubicBezTo>
                  <a:cubicBezTo>
                    <a:pt x="104" y="29"/>
                    <a:pt x="104" y="29"/>
                    <a:pt x="104" y="29"/>
                  </a:cubicBezTo>
                  <a:cubicBezTo>
                    <a:pt x="91" y="29"/>
                    <a:pt x="91" y="29"/>
                    <a:pt x="91" y="29"/>
                  </a:cubicBezTo>
                  <a:cubicBezTo>
                    <a:pt x="91" y="19"/>
                    <a:pt x="91" y="19"/>
                    <a:pt x="91" y="19"/>
                  </a:cubicBezTo>
                  <a:cubicBezTo>
                    <a:pt x="51" y="19"/>
                    <a:pt x="51" y="19"/>
                    <a:pt x="51" y="19"/>
                  </a:cubicBezTo>
                  <a:cubicBezTo>
                    <a:pt x="51" y="29"/>
                    <a:pt x="51" y="29"/>
                    <a:pt x="51" y="29"/>
                  </a:cubicBezTo>
                  <a:lnTo>
                    <a:pt x="38" y="29"/>
                  </a:lnTo>
                  <a:close/>
                  <a:moveTo>
                    <a:pt x="44" y="44"/>
                  </a:moveTo>
                  <a:cubicBezTo>
                    <a:pt x="44" y="34"/>
                    <a:pt x="44" y="34"/>
                    <a:pt x="44" y="34"/>
                  </a:cubicBezTo>
                  <a:cubicBezTo>
                    <a:pt x="99" y="34"/>
                    <a:pt x="99" y="34"/>
                    <a:pt x="99" y="34"/>
                  </a:cubicBezTo>
                  <a:cubicBezTo>
                    <a:pt x="99" y="44"/>
                    <a:pt x="99" y="44"/>
                    <a:pt x="99" y="44"/>
                  </a:cubicBezTo>
                  <a:lnTo>
                    <a:pt x="44" y="4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2"/>
            <p:cNvSpPr>
              <a:spLocks noEditPoints="1"/>
            </p:cNvSpPr>
            <p:nvPr/>
          </p:nvSpPr>
          <p:spPr bwMode="auto">
            <a:xfrm>
              <a:off x="2891" y="2276"/>
              <a:ext cx="264" cy="260"/>
            </a:xfrm>
            <a:custGeom>
              <a:avLst/>
              <a:gdLst>
                <a:gd name="T0" fmla="*/ 2 w 112"/>
                <a:gd name="T1" fmla="*/ 26 h 110"/>
                <a:gd name="T2" fmla="*/ 2 w 112"/>
                <a:gd name="T3" fmla="*/ 16 h 110"/>
                <a:gd name="T4" fmla="*/ 14 w 112"/>
                <a:gd name="T5" fmla="*/ 16 h 110"/>
                <a:gd name="T6" fmla="*/ 14 w 112"/>
                <a:gd name="T7" fmla="*/ 0 h 110"/>
                <a:gd name="T8" fmla="*/ 28 w 112"/>
                <a:gd name="T9" fmla="*/ 0 h 110"/>
                <a:gd name="T10" fmla="*/ 28 w 112"/>
                <a:gd name="T11" fmla="*/ 16 h 110"/>
                <a:gd name="T12" fmla="*/ 38 w 112"/>
                <a:gd name="T13" fmla="*/ 16 h 110"/>
                <a:gd name="T14" fmla="*/ 38 w 112"/>
                <a:gd name="T15" fmla="*/ 26 h 110"/>
                <a:gd name="T16" fmla="*/ 28 w 112"/>
                <a:gd name="T17" fmla="*/ 26 h 110"/>
                <a:gd name="T18" fmla="*/ 39 w 112"/>
                <a:gd name="T19" fmla="*/ 57 h 110"/>
                <a:gd name="T20" fmla="*/ 39 w 112"/>
                <a:gd name="T21" fmla="*/ 72 h 110"/>
                <a:gd name="T22" fmla="*/ 28 w 112"/>
                <a:gd name="T23" fmla="*/ 55 h 110"/>
                <a:gd name="T24" fmla="*/ 28 w 112"/>
                <a:gd name="T25" fmla="*/ 110 h 110"/>
                <a:gd name="T26" fmla="*/ 14 w 112"/>
                <a:gd name="T27" fmla="*/ 110 h 110"/>
                <a:gd name="T28" fmla="*/ 14 w 112"/>
                <a:gd name="T29" fmla="*/ 60 h 110"/>
                <a:gd name="T30" fmla="*/ 0 w 112"/>
                <a:gd name="T31" fmla="*/ 86 h 110"/>
                <a:gd name="T32" fmla="*/ 0 w 112"/>
                <a:gd name="T33" fmla="*/ 70 h 110"/>
                <a:gd name="T34" fmla="*/ 13 w 112"/>
                <a:gd name="T35" fmla="*/ 26 h 110"/>
                <a:gd name="T36" fmla="*/ 2 w 112"/>
                <a:gd name="T37" fmla="*/ 26 h 110"/>
                <a:gd name="T38" fmla="*/ 112 w 112"/>
                <a:gd name="T39" fmla="*/ 110 h 110"/>
                <a:gd name="T40" fmla="*/ 75 w 112"/>
                <a:gd name="T41" fmla="*/ 93 h 110"/>
                <a:gd name="T42" fmla="*/ 38 w 112"/>
                <a:gd name="T43" fmla="*/ 110 h 110"/>
                <a:gd name="T44" fmla="*/ 38 w 112"/>
                <a:gd name="T45" fmla="*/ 100 h 110"/>
                <a:gd name="T46" fmla="*/ 66 w 112"/>
                <a:gd name="T47" fmla="*/ 85 h 110"/>
                <a:gd name="T48" fmla="*/ 48 w 112"/>
                <a:gd name="T49" fmla="*/ 50 h 110"/>
                <a:gd name="T50" fmla="*/ 62 w 112"/>
                <a:gd name="T51" fmla="*/ 50 h 110"/>
                <a:gd name="T52" fmla="*/ 75 w 112"/>
                <a:gd name="T53" fmla="*/ 76 h 110"/>
                <a:gd name="T54" fmla="*/ 88 w 112"/>
                <a:gd name="T55" fmla="*/ 50 h 110"/>
                <a:gd name="T56" fmla="*/ 103 w 112"/>
                <a:gd name="T57" fmla="*/ 50 h 110"/>
                <a:gd name="T58" fmla="*/ 84 w 112"/>
                <a:gd name="T59" fmla="*/ 85 h 110"/>
                <a:gd name="T60" fmla="*/ 112 w 112"/>
                <a:gd name="T61" fmla="*/ 100 h 110"/>
                <a:gd name="T62" fmla="*/ 112 w 112"/>
                <a:gd name="T63" fmla="*/ 110 h 110"/>
                <a:gd name="T64" fmla="*/ 40 w 112"/>
                <a:gd name="T65" fmla="*/ 49 h 110"/>
                <a:gd name="T66" fmla="*/ 40 w 112"/>
                <a:gd name="T67" fmla="*/ 41 h 110"/>
                <a:gd name="T68" fmla="*/ 57 w 112"/>
                <a:gd name="T69" fmla="*/ 25 h 110"/>
                <a:gd name="T70" fmla="*/ 71 w 112"/>
                <a:gd name="T71" fmla="*/ 25 h 110"/>
                <a:gd name="T72" fmla="*/ 40 w 112"/>
                <a:gd name="T73" fmla="*/ 49 h 110"/>
                <a:gd name="T74" fmla="*/ 42 w 112"/>
                <a:gd name="T75" fmla="*/ 20 h 110"/>
                <a:gd name="T76" fmla="*/ 42 w 112"/>
                <a:gd name="T77" fmla="*/ 11 h 110"/>
                <a:gd name="T78" fmla="*/ 68 w 112"/>
                <a:gd name="T79" fmla="*/ 11 h 110"/>
                <a:gd name="T80" fmla="*/ 68 w 112"/>
                <a:gd name="T81" fmla="*/ 0 h 110"/>
                <a:gd name="T82" fmla="*/ 84 w 112"/>
                <a:gd name="T83" fmla="*/ 0 h 110"/>
                <a:gd name="T84" fmla="*/ 84 w 112"/>
                <a:gd name="T85" fmla="*/ 11 h 110"/>
                <a:gd name="T86" fmla="*/ 111 w 112"/>
                <a:gd name="T87" fmla="*/ 11 h 110"/>
                <a:gd name="T88" fmla="*/ 111 w 112"/>
                <a:gd name="T89" fmla="*/ 20 h 110"/>
                <a:gd name="T90" fmla="*/ 42 w 112"/>
                <a:gd name="T91" fmla="*/ 20 h 110"/>
                <a:gd name="T92" fmla="*/ 112 w 112"/>
                <a:gd name="T93" fmla="*/ 49 h 110"/>
                <a:gd name="T94" fmla="*/ 80 w 112"/>
                <a:gd name="T95" fmla="*/ 25 h 110"/>
                <a:gd name="T96" fmla="*/ 95 w 112"/>
                <a:gd name="T97" fmla="*/ 25 h 110"/>
                <a:gd name="T98" fmla="*/ 112 w 112"/>
                <a:gd name="T99" fmla="*/ 41 h 110"/>
                <a:gd name="T100" fmla="*/ 112 w 112"/>
                <a:gd name="T101"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10">
                  <a:moveTo>
                    <a:pt x="2" y="26"/>
                  </a:moveTo>
                  <a:cubicBezTo>
                    <a:pt x="2" y="16"/>
                    <a:pt x="2" y="16"/>
                    <a:pt x="2" y="16"/>
                  </a:cubicBezTo>
                  <a:cubicBezTo>
                    <a:pt x="14" y="16"/>
                    <a:pt x="14" y="16"/>
                    <a:pt x="14" y="16"/>
                  </a:cubicBezTo>
                  <a:cubicBezTo>
                    <a:pt x="14" y="0"/>
                    <a:pt x="14" y="0"/>
                    <a:pt x="14" y="0"/>
                  </a:cubicBezTo>
                  <a:cubicBezTo>
                    <a:pt x="28" y="0"/>
                    <a:pt x="28" y="0"/>
                    <a:pt x="28" y="0"/>
                  </a:cubicBezTo>
                  <a:cubicBezTo>
                    <a:pt x="28" y="16"/>
                    <a:pt x="28" y="16"/>
                    <a:pt x="28" y="16"/>
                  </a:cubicBezTo>
                  <a:cubicBezTo>
                    <a:pt x="38" y="16"/>
                    <a:pt x="38" y="16"/>
                    <a:pt x="38" y="16"/>
                  </a:cubicBezTo>
                  <a:cubicBezTo>
                    <a:pt x="38" y="26"/>
                    <a:pt x="38" y="26"/>
                    <a:pt x="38" y="26"/>
                  </a:cubicBezTo>
                  <a:cubicBezTo>
                    <a:pt x="28" y="26"/>
                    <a:pt x="28" y="26"/>
                    <a:pt x="28" y="26"/>
                  </a:cubicBezTo>
                  <a:cubicBezTo>
                    <a:pt x="31" y="39"/>
                    <a:pt x="34" y="49"/>
                    <a:pt x="39" y="57"/>
                  </a:cubicBezTo>
                  <a:cubicBezTo>
                    <a:pt x="39" y="72"/>
                    <a:pt x="39" y="72"/>
                    <a:pt x="39" y="72"/>
                  </a:cubicBezTo>
                  <a:cubicBezTo>
                    <a:pt x="34" y="66"/>
                    <a:pt x="31" y="61"/>
                    <a:pt x="28" y="55"/>
                  </a:cubicBezTo>
                  <a:cubicBezTo>
                    <a:pt x="28" y="110"/>
                    <a:pt x="28" y="110"/>
                    <a:pt x="28" y="110"/>
                  </a:cubicBezTo>
                  <a:cubicBezTo>
                    <a:pt x="14" y="110"/>
                    <a:pt x="14" y="110"/>
                    <a:pt x="14" y="110"/>
                  </a:cubicBezTo>
                  <a:cubicBezTo>
                    <a:pt x="14" y="60"/>
                    <a:pt x="14" y="60"/>
                    <a:pt x="14" y="60"/>
                  </a:cubicBezTo>
                  <a:cubicBezTo>
                    <a:pt x="11" y="67"/>
                    <a:pt x="6" y="76"/>
                    <a:pt x="0" y="86"/>
                  </a:cubicBezTo>
                  <a:cubicBezTo>
                    <a:pt x="0" y="70"/>
                    <a:pt x="0" y="70"/>
                    <a:pt x="0" y="70"/>
                  </a:cubicBezTo>
                  <a:cubicBezTo>
                    <a:pt x="6" y="57"/>
                    <a:pt x="11" y="42"/>
                    <a:pt x="13" y="26"/>
                  </a:cubicBezTo>
                  <a:lnTo>
                    <a:pt x="2" y="26"/>
                  </a:lnTo>
                  <a:close/>
                  <a:moveTo>
                    <a:pt x="112" y="110"/>
                  </a:moveTo>
                  <a:cubicBezTo>
                    <a:pt x="96" y="104"/>
                    <a:pt x="84" y="99"/>
                    <a:pt x="75" y="93"/>
                  </a:cubicBezTo>
                  <a:cubicBezTo>
                    <a:pt x="67" y="99"/>
                    <a:pt x="54" y="104"/>
                    <a:pt x="38" y="110"/>
                  </a:cubicBezTo>
                  <a:cubicBezTo>
                    <a:pt x="38" y="100"/>
                    <a:pt x="38" y="100"/>
                    <a:pt x="38" y="100"/>
                  </a:cubicBezTo>
                  <a:cubicBezTo>
                    <a:pt x="50" y="96"/>
                    <a:pt x="59" y="91"/>
                    <a:pt x="66" y="85"/>
                  </a:cubicBezTo>
                  <a:cubicBezTo>
                    <a:pt x="58" y="76"/>
                    <a:pt x="52" y="65"/>
                    <a:pt x="48" y="50"/>
                  </a:cubicBezTo>
                  <a:cubicBezTo>
                    <a:pt x="62" y="50"/>
                    <a:pt x="62" y="50"/>
                    <a:pt x="62" y="50"/>
                  </a:cubicBezTo>
                  <a:cubicBezTo>
                    <a:pt x="66" y="62"/>
                    <a:pt x="70" y="71"/>
                    <a:pt x="75" y="76"/>
                  </a:cubicBezTo>
                  <a:cubicBezTo>
                    <a:pt x="81" y="69"/>
                    <a:pt x="85" y="61"/>
                    <a:pt x="88" y="50"/>
                  </a:cubicBezTo>
                  <a:cubicBezTo>
                    <a:pt x="103" y="50"/>
                    <a:pt x="103" y="50"/>
                    <a:pt x="103" y="50"/>
                  </a:cubicBezTo>
                  <a:cubicBezTo>
                    <a:pt x="98" y="65"/>
                    <a:pt x="92" y="77"/>
                    <a:pt x="84" y="85"/>
                  </a:cubicBezTo>
                  <a:cubicBezTo>
                    <a:pt x="91" y="91"/>
                    <a:pt x="100" y="96"/>
                    <a:pt x="112" y="100"/>
                  </a:cubicBezTo>
                  <a:lnTo>
                    <a:pt x="112" y="110"/>
                  </a:lnTo>
                  <a:close/>
                  <a:moveTo>
                    <a:pt x="40" y="49"/>
                  </a:moveTo>
                  <a:cubicBezTo>
                    <a:pt x="40" y="41"/>
                    <a:pt x="40" y="41"/>
                    <a:pt x="40" y="41"/>
                  </a:cubicBezTo>
                  <a:cubicBezTo>
                    <a:pt x="49" y="38"/>
                    <a:pt x="55" y="32"/>
                    <a:pt x="57" y="25"/>
                  </a:cubicBezTo>
                  <a:cubicBezTo>
                    <a:pt x="71" y="25"/>
                    <a:pt x="71" y="25"/>
                    <a:pt x="71" y="25"/>
                  </a:cubicBezTo>
                  <a:cubicBezTo>
                    <a:pt x="67" y="39"/>
                    <a:pt x="56" y="47"/>
                    <a:pt x="40" y="49"/>
                  </a:cubicBezTo>
                  <a:close/>
                  <a:moveTo>
                    <a:pt x="42" y="20"/>
                  </a:moveTo>
                  <a:cubicBezTo>
                    <a:pt x="42" y="11"/>
                    <a:pt x="42" y="11"/>
                    <a:pt x="42" y="11"/>
                  </a:cubicBezTo>
                  <a:cubicBezTo>
                    <a:pt x="68" y="11"/>
                    <a:pt x="68" y="11"/>
                    <a:pt x="68" y="11"/>
                  </a:cubicBezTo>
                  <a:cubicBezTo>
                    <a:pt x="68" y="0"/>
                    <a:pt x="68" y="0"/>
                    <a:pt x="68" y="0"/>
                  </a:cubicBezTo>
                  <a:cubicBezTo>
                    <a:pt x="84" y="0"/>
                    <a:pt x="84" y="0"/>
                    <a:pt x="84" y="0"/>
                  </a:cubicBezTo>
                  <a:cubicBezTo>
                    <a:pt x="84" y="11"/>
                    <a:pt x="84" y="11"/>
                    <a:pt x="84" y="11"/>
                  </a:cubicBezTo>
                  <a:cubicBezTo>
                    <a:pt x="111" y="11"/>
                    <a:pt x="111" y="11"/>
                    <a:pt x="111" y="11"/>
                  </a:cubicBezTo>
                  <a:cubicBezTo>
                    <a:pt x="111" y="20"/>
                    <a:pt x="111" y="20"/>
                    <a:pt x="111" y="20"/>
                  </a:cubicBezTo>
                  <a:lnTo>
                    <a:pt x="42" y="20"/>
                  </a:lnTo>
                  <a:close/>
                  <a:moveTo>
                    <a:pt x="112" y="49"/>
                  </a:moveTo>
                  <a:cubicBezTo>
                    <a:pt x="95" y="47"/>
                    <a:pt x="84" y="39"/>
                    <a:pt x="80" y="25"/>
                  </a:cubicBezTo>
                  <a:cubicBezTo>
                    <a:pt x="95" y="25"/>
                    <a:pt x="95" y="25"/>
                    <a:pt x="95" y="25"/>
                  </a:cubicBezTo>
                  <a:cubicBezTo>
                    <a:pt x="98" y="33"/>
                    <a:pt x="103" y="38"/>
                    <a:pt x="112" y="41"/>
                  </a:cubicBezTo>
                  <a:lnTo>
                    <a:pt x="112" y="4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3"/>
            <p:cNvSpPr>
              <a:spLocks noEditPoints="1"/>
            </p:cNvSpPr>
            <p:nvPr/>
          </p:nvSpPr>
          <p:spPr bwMode="auto">
            <a:xfrm>
              <a:off x="3181" y="2276"/>
              <a:ext cx="262" cy="260"/>
            </a:xfrm>
            <a:custGeom>
              <a:avLst/>
              <a:gdLst>
                <a:gd name="T0" fmla="*/ 1 w 111"/>
                <a:gd name="T1" fmla="*/ 27 h 110"/>
                <a:gd name="T2" fmla="*/ 1 w 111"/>
                <a:gd name="T3" fmla="*/ 17 h 110"/>
                <a:gd name="T4" fmla="*/ 13 w 111"/>
                <a:gd name="T5" fmla="*/ 17 h 110"/>
                <a:gd name="T6" fmla="*/ 13 w 111"/>
                <a:gd name="T7" fmla="*/ 0 h 110"/>
                <a:gd name="T8" fmla="*/ 28 w 111"/>
                <a:gd name="T9" fmla="*/ 0 h 110"/>
                <a:gd name="T10" fmla="*/ 28 w 111"/>
                <a:gd name="T11" fmla="*/ 17 h 110"/>
                <a:gd name="T12" fmla="*/ 37 w 111"/>
                <a:gd name="T13" fmla="*/ 17 h 110"/>
                <a:gd name="T14" fmla="*/ 37 w 111"/>
                <a:gd name="T15" fmla="*/ 27 h 110"/>
                <a:gd name="T16" fmla="*/ 28 w 111"/>
                <a:gd name="T17" fmla="*/ 27 h 110"/>
                <a:gd name="T18" fmla="*/ 28 w 111"/>
                <a:gd name="T19" fmla="*/ 51 h 110"/>
                <a:gd name="T20" fmla="*/ 38 w 111"/>
                <a:gd name="T21" fmla="*/ 48 h 110"/>
                <a:gd name="T22" fmla="*/ 38 w 111"/>
                <a:gd name="T23" fmla="*/ 58 h 110"/>
                <a:gd name="T24" fmla="*/ 35 w 111"/>
                <a:gd name="T25" fmla="*/ 59 h 110"/>
                <a:gd name="T26" fmla="*/ 28 w 111"/>
                <a:gd name="T27" fmla="*/ 62 h 110"/>
                <a:gd name="T28" fmla="*/ 28 w 111"/>
                <a:gd name="T29" fmla="*/ 95 h 110"/>
                <a:gd name="T30" fmla="*/ 13 w 111"/>
                <a:gd name="T31" fmla="*/ 109 h 110"/>
                <a:gd name="T32" fmla="*/ 3 w 111"/>
                <a:gd name="T33" fmla="*/ 109 h 110"/>
                <a:gd name="T34" fmla="*/ 3 w 111"/>
                <a:gd name="T35" fmla="*/ 99 h 110"/>
                <a:gd name="T36" fmla="*/ 8 w 111"/>
                <a:gd name="T37" fmla="*/ 99 h 110"/>
                <a:gd name="T38" fmla="*/ 13 w 111"/>
                <a:gd name="T39" fmla="*/ 95 h 110"/>
                <a:gd name="T40" fmla="*/ 13 w 111"/>
                <a:gd name="T41" fmla="*/ 66 h 110"/>
                <a:gd name="T42" fmla="*/ 8 w 111"/>
                <a:gd name="T43" fmla="*/ 67 h 110"/>
                <a:gd name="T44" fmla="*/ 0 w 111"/>
                <a:gd name="T45" fmla="*/ 68 h 110"/>
                <a:gd name="T46" fmla="*/ 0 w 111"/>
                <a:gd name="T47" fmla="*/ 55 h 110"/>
                <a:gd name="T48" fmla="*/ 13 w 111"/>
                <a:gd name="T49" fmla="*/ 54 h 110"/>
                <a:gd name="T50" fmla="*/ 13 w 111"/>
                <a:gd name="T51" fmla="*/ 27 h 110"/>
                <a:gd name="T52" fmla="*/ 1 w 111"/>
                <a:gd name="T53" fmla="*/ 27 h 110"/>
                <a:gd name="T54" fmla="*/ 42 w 111"/>
                <a:gd name="T55" fmla="*/ 23 h 110"/>
                <a:gd name="T56" fmla="*/ 42 w 111"/>
                <a:gd name="T57" fmla="*/ 13 h 110"/>
                <a:gd name="T58" fmla="*/ 66 w 111"/>
                <a:gd name="T59" fmla="*/ 13 h 110"/>
                <a:gd name="T60" fmla="*/ 66 w 111"/>
                <a:gd name="T61" fmla="*/ 0 h 110"/>
                <a:gd name="T62" fmla="*/ 82 w 111"/>
                <a:gd name="T63" fmla="*/ 0 h 110"/>
                <a:gd name="T64" fmla="*/ 82 w 111"/>
                <a:gd name="T65" fmla="*/ 13 h 110"/>
                <a:gd name="T66" fmla="*/ 110 w 111"/>
                <a:gd name="T67" fmla="*/ 13 h 110"/>
                <a:gd name="T68" fmla="*/ 110 w 111"/>
                <a:gd name="T69" fmla="*/ 23 h 110"/>
                <a:gd name="T70" fmla="*/ 82 w 111"/>
                <a:gd name="T71" fmla="*/ 23 h 110"/>
                <a:gd name="T72" fmla="*/ 82 w 111"/>
                <a:gd name="T73" fmla="*/ 40 h 110"/>
                <a:gd name="T74" fmla="*/ 107 w 111"/>
                <a:gd name="T75" fmla="*/ 40 h 110"/>
                <a:gd name="T76" fmla="*/ 107 w 111"/>
                <a:gd name="T77" fmla="*/ 50 h 110"/>
                <a:gd name="T78" fmla="*/ 85 w 111"/>
                <a:gd name="T79" fmla="*/ 87 h 110"/>
                <a:gd name="T80" fmla="*/ 111 w 111"/>
                <a:gd name="T81" fmla="*/ 100 h 110"/>
                <a:gd name="T82" fmla="*/ 111 w 111"/>
                <a:gd name="T83" fmla="*/ 110 h 110"/>
                <a:gd name="T84" fmla="*/ 74 w 111"/>
                <a:gd name="T85" fmla="*/ 95 h 110"/>
                <a:gd name="T86" fmla="*/ 36 w 111"/>
                <a:gd name="T87" fmla="*/ 110 h 110"/>
                <a:gd name="T88" fmla="*/ 36 w 111"/>
                <a:gd name="T89" fmla="*/ 101 h 110"/>
                <a:gd name="T90" fmla="*/ 64 w 111"/>
                <a:gd name="T91" fmla="*/ 87 h 110"/>
                <a:gd name="T92" fmla="*/ 44 w 111"/>
                <a:gd name="T93" fmla="*/ 55 h 110"/>
                <a:gd name="T94" fmla="*/ 59 w 111"/>
                <a:gd name="T95" fmla="*/ 55 h 110"/>
                <a:gd name="T96" fmla="*/ 75 w 111"/>
                <a:gd name="T97" fmla="*/ 78 h 110"/>
                <a:gd name="T98" fmla="*/ 91 w 111"/>
                <a:gd name="T99" fmla="*/ 50 h 110"/>
                <a:gd name="T100" fmla="*/ 42 w 111"/>
                <a:gd name="T101" fmla="*/ 50 h 110"/>
                <a:gd name="T102" fmla="*/ 42 w 111"/>
                <a:gd name="T103" fmla="*/ 40 h 110"/>
                <a:gd name="T104" fmla="*/ 66 w 111"/>
                <a:gd name="T105" fmla="*/ 40 h 110"/>
                <a:gd name="T106" fmla="*/ 66 w 111"/>
                <a:gd name="T107" fmla="*/ 23 h 110"/>
                <a:gd name="T108" fmla="*/ 42 w 111"/>
                <a:gd name="T109"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10">
                  <a:moveTo>
                    <a:pt x="1" y="27"/>
                  </a:moveTo>
                  <a:cubicBezTo>
                    <a:pt x="1" y="17"/>
                    <a:pt x="1" y="17"/>
                    <a:pt x="1" y="17"/>
                  </a:cubicBezTo>
                  <a:cubicBezTo>
                    <a:pt x="13" y="17"/>
                    <a:pt x="13" y="17"/>
                    <a:pt x="13" y="17"/>
                  </a:cubicBezTo>
                  <a:cubicBezTo>
                    <a:pt x="13" y="0"/>
                    <a:pt x="13" y="0"/>
                    <a:pt x="13" y="0"/>
                  </a:cubicBezTo>
                  <a:cubicBezTo>
                    <a:pt x="28" y="0"/>
                    <a:pt x="28" y="0"/>
                    <a:pt x="28" y="0"/>
                  </a:cubicBezTo>
                  <a:cubicBezTo>
                    <a:pt x="28" y="17"/>
                    <a:pt x="28" y="17"/>
                    <a:pt x="28" y="17"/>
                  </a:cubicBezTo>
                  <a:cubicBezTo>
                    <a:pt x="37" y="17"/>
                    <a:pt x="37" y="17"/>
                    <a:pt x="37" y="17"/>
                  </a:cubicBezTo>
                  <a:cubicBezTo>
                    <a:pt x="37" y="27"/>
                    <a:pt x="37" y="27"/>
                    <a:pt x="37" y="27"/>
                  </a:cubicBezTo>
                  <a:cubicBezTo>
                    <a:pt x="28" y="27"/>
                    <a:pt x="28" y="27"/>
                    <a:pt x="28" y="27"/>
                  </a:cubicBezTo>
                  <a:cubicBezTo>
                    <a:pt x="28" y="51"/>
                    <a:pt x="28" y="51"/>
                    <a:pt x="28" y="51"/>
                  </a:cubicBezTo>
                  <a:cubicBezTo>
                    <a:pt x="31" y="50"/>
                    <a:pt x="34" y="49"/>
                    <a:pt x="38" y="48"/>
                  </a:cubicBezTo>
                  <a:cubicBezTo>
                    <a:pt x="38" y="58"/>
                    <a:pt x="38" y="58"/>
                    <a:pt x="38" y="58"/>
                  </a:cubicBezTo>
                  <a:cubicBezTo>
                    <a:pt x="38" y="58"/>
                    <a:pt x="36" y="58"/>
                    <a:pt x="35" y="59"/>
                  </a:cubicBezTo>
                  <a:cubicBezTo>
                    <a:pt x="33" y="60"/>
                    <a:pt x="31" y="61"/>
                    <a:pt x="28" y="62"/>
                  </a:cubicBezTo>
                  <a:cubicBezTo>
                    <a:pt x="28" y="95"/>
                    <a:pt x="28" y="95"/>
                    <a:pt x="28" y="95"/>
                  </a:cubicBezTo>
                  <a:cubicBezTo>
                    <a:pt x="28" y="105"/>
                    <a:pt x="23" y="109"/>
                    <a:pt x="13" y="109"/>
                  </a:cubicBezTo>
                  <a:cubicBezTo>
                    <a:pt x="3" y="109"/>
                    <a:pt x="3" y="109"/>
                    <a:pt x="3" y="109"/>
                  </a:cubicBezTo>
                  <a:cubicBezTo>
                    <a:pt x="3" y="99"/>
                    <a:pt x="3" y="99"/>
                    <a:pt x="3" y="99"/>
                  </a:cubicBezTo>
                  <a:cubicBezTo>
                    <a:pt x="8" y="99"/>
                    <a:pt x="8" y="99"/>
                    <a:pt x="8" y="99"/>
                  </a:cubicBezTo>
                  <a:cubicBezTo>
                    <a:pt x="11" y="100"/>
                    <a:pt x="13" y="98"/>
                    <a:pt x="13" y="95"/>
                  </a:cubicBezTo>
                  <a:cubicBezTo>
                    <a:pt x="13" y="66"/>
                    <a:pt x="13" y="66"/>
                    <a:pt x="13" y="66"/>
                  </a:cubicBezTo>
                  <a:cubicBezTo>
                    <a:pt x="12" y="66"/>
                    <a:pt x="10" y="66"/>
                    <a:pt x="8" y="67"/>
                  </a:cubicBezTo>
                  <a:cubicBezTo>
                    <a:pt x="4" y="67"/>
                    <a:pt x="2" y="68"/>
                    <a:pt x="0" y="68"/>
                  </a:cubicBezTo>
                  <a:cubicBezTo>
                    <a:pt x="0" y="55"/>
                    <a:pt x="0" y="55"/>
                    <a:pt x="0" y="55"/>
                  </a:cubicBezTo>
                  <a:cubicBezTo>
                    <a:pt x="5" y="55"/>
                    <a:pt x="9" y="54"/>
                    <a:pt x="13" y="54"/>
                  </a:cubicBezTo>
                  <a:cubicBezTo>
                    <a:pt x="13" y="27"/>
                    <a:pt x="13" y="27"/>
                    <a:pt x="13" y="27"/>
                  </a:cubicBezTo>
                  <a:lnTo>
                    <a:pt x="1" y="27"/>
                  </a:lnTo>
                  <a:close/>
                  <a:moveTo>
                    <a:pt x="42" y="23"/>
                  </a:moveTo>
                  <a:cubicBezTo>
                    <a:pt x="42" y="13"/>
                    <a:pt x="42" y="13"/>
                    <a:pt x="42" y="13"/>
                  </a:cubicBezTo>
                  <a:cubicBezTo>
                    <a:pt x="66" y="13"/>
                    <a:pt x="66" y="13"/>
                    <a:pt x="66" y="13"/>
                  </a:cubicBezTo>
                  <a:cubicBezTo>
                    <a:pt x="66" y="0"/>
                    <a:pt x="66" y="0"/>
                    <a:pt x="66" y="0"/>
                  </a:cubicBezTo>
                  <a:cubicBezTo>
                    <a:pt x="82" y="0"/>
                    <a:pt x="82" y="0"/>
                    <a:pt x="82" y="0"/>
                  </a:cubicBezTo>
                  <a:cubicBezTo>
                    <a:pt x="82" y="13"/>
                    <a:pt x="82" y="13"/>
                    <a:pt x="82" y="13"/>
                  </a:cubicBezTo>
                  <a:cubicBezTo>
                    <a:pt x="110" y="13"/>
                    <a:pt x="110" y="13"/>
                    <a:pt x="110" y="13"/>
                  </a:cubicBezTo>
                  <a:cubicBezTo>
                    <a:pt x="110" y="23"/>
                    <a:pt x="110" y="23"/>
                    <a:pt x="110" y="23"/>
                  </a:cubicBezTo>
                  <a:cubicBezTo>
                    <a:pt x="82" y="23"/>
                    <a:pt x="82" y="23"/>
                    <a:pt x="82" y="23"/>
                  </a:cubicBezTo>
                  <a:cubicBezTo>
                    <a:pt x="82" y="40"/>
                    <a:pt x="82" y="40"/>
                    <a:pt x="82" y="40"/>
                  </a:cubicBezTo>
                  <a:cubicBezTo>
                    <a:pt x="107" y="40"/>
                    <a:pt x="107" y="40"/>
                    <a:pt x="107" y="40"/>
                  </a:cubicBezTo>
                  <a:cubicBezTo>
                    <a:pt x="107" y="50"/>
                    <a:pt x="107" y="50"/>
                    <a:pt x="107" y="50"/>
                  </a:cubicBezTo>
                  <a:cubicBezTo>
                    <a:pt x="101" y="66"/>
                    <a:pt x="94" y="78"/>
                    <a:pt x="85" y="87"/>
                  </a:cubicBezTo>
                  <a:cubicBezTo>
                    <a:pt x="92" y="92"/>
                    <a:pt x="100" y="97"/>
                    <a:pt x="111" y="100"/>
                  </a:cubicBezTo>
                  <a:cubicBezTo>
                    <a:pt x="111" y="110"/>
                    <a:pt x="111" y="110"/>
                    <a:pt x="111" y="110"/>
                  </a:cubicBezTo>
                  <a:cubicBezTo>
                    <a:pt x="96" y="106"/>
                    <a:pt x="84" y="101"/>
                    <a:pt x="74" y="95"/>
                  </a:cubicBezTo>
                  <a:cubicBezTo>
                    <a:pt x="64" y="100"/>
                    <a:pt x="52" y="106"/>
                    <a:pt x="36" y="110"/>
                  </a:cubicBezTo>
                  <a:cubicBezTo>
                    <a:pt x="36" y="101"/>
                    <a:pt x="36" y="101"/>
                    <a:pt x="36" y="101"/>
                  </a:cubicBezTo>
                  <a:cubicBezTo>
                    <a:pt x="48" y="97"/>
                    <a:pt x="57" y="92"/>
                    <a:pt x="64" y="87"/>
                  </a:cubicBezTo>
                  <a:cubicBezTo>
                    <a:pt x="56" y="79"/>
                    <a:pt x="49" y="68"/>
                    <a:pt x="44" y="55"/>
                  </a:cubicBezTo>
                  <a:cubicBezTo>
                    <a:pt x="59" y="55"/>
                    <a:pt x="59" y="55"/>
                    <a:pt x="59" y="55"/>
                  </a:cubicBezTo>
                  <a:cubicBezTo>
                    <a:pt x="64" y="64"/>
                    <a:pt x="69" y="72"/>
                    <a:pt x="75" y="78"/>
                  </a:cubicBezTo>
                  <a:cubicBezTo>
                    <a:pt x="81" y="72"/>
                    <a:pt x="86" y="62"/>
                    <a:pt x="91" y="50"/>
                  </a:cubicBezTo>
                  <a:cubicBezTo>
                    <a:pt x="42" y="50"/>
                    <a:pt x="42" y="50"/>
                    <a:pt x="42" y="50"/>
                  </a:cubicBezTo>
                  <a:cubicBezTo>
                    <a:pt x="42" y="40"/>
                    <a:pt x="42" y="40"/>
                    <a:pt x="42" y="40"/>
                  </a:cubicBezTo>
                  <a:cubicBezTo>
                    <a:pt x="66" y="40"/>
                    <a:pt x="66" y="40"/>
                    <a:pt x="66" y="40"/>
                  </a:cubicBezTo>
                  <a:cubicBezTo>
                    <a:pt x="66" y="23"/>
                    <a:pt x="66" y="23"/>
                    <a:pt x="66" y="23"/>
                  </a:cubicBezTo>
                  <a:lnTo>
                    <a:pt x="42" y="2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4"/>
            <p:cNvSpPr>
              <a:spLocks noEditPoints="1"/>
            </p:cNvSpPr>
            <p:nvPr/>
          </p:nvSpPr>
          <p:spPr bwMode="auto">
            <a:xfrm>
              <a:off x="3474" y="2276"/>
              <a:ext cx="258" cy="258"/>
            </a:xfrm>
            <a:custGeom>
              <a:avLst/>
              <a:gdLst>
                <a:gd name="T0" fmla="*/ 44 w 109"/>
                <a:gd name="T1" fmla="*/ 33 h 109"/>
                <a:gd name="T2" fmla="*/ 0 w 109"/>
                <a:gd name="T3" fmla="*/ 24 h 109"/>
                <a:gd name="T4" fmla="*/ 36 w 109"/>
                <a:gd name="T5" fmla="*/ 0 h 109"/>
                <a:gd name="T6" fmla="*/ 40 w 109"/>
                <a:gd name="T7" fmla="*/ 23 h 109"/>
                <a:gd name="T8" fmla="*/ 47 w 109"/>
                <a:gd name="T9" fmla="*/ 12 h 109"/>
                <a:gd name="T10" fmla="*/ 45 w 109"/>
                <a:gd name="T11" fmla="*/ 38 h 109"/>
                <a:gd name="T12" fmla="*/ 4 w 109"/>
                <a:gd name="T13" fmla="*/ 42 h 109"/>
                <a:gd name="T14" fmla="*/ 52 w 109"/>
                <a:gd name="T15" fmla="*/ 95 h 109"/>
                <a:gd name="T16" fmla="*/ 28 w 109"/>
                <a:gd name="T17" fmla="*/ 109 h 109"/>
                <a:gd name="T18" fmla="*/ 33 w 109"/>
                <a:gd name="T19" fmla="*/ 99 h 109"/>
                <a:gd name="T20" fmla="*/ 39 w 109"/>
                <a:gd name="T21" fmla="*/ 88 h 109"/>
                <a:gd name="T22" fmla="*/ 17 w 109"/>
                <a:gd name="T23" fmla="*/ 109 h 109"/>
                <a:gd name="T24" fmla="*/ 17 w 109"/>
                <a:gd name="T25" fmla="*/ 51 h 109"/>
                <a:gd name="T26" fmla="*/ 39 w 109"/>
                <a:gd name="T27" fmla="*/ 61 h 109"/>
                <a:gd name="T28" fmla="*/ 17 w 109"/>
                <a:gd name="T29" fmla="*/ 51 h 109"/>
                <a:gd name="T30" fmla="*/ 17 w 109"/>
                <a:gd name="T31" fmla="*/ 80 h 109"/>
                <a:gd name="T32" fmla="*/ 39 w 109"/>
                <a:gd name="T33" fmla="*/ 70 h 109"/>
                <a:gd name="T34" fmla="*/ 75 w 109"/>
                <a:gd name="T35" fmla="*/ 50 h 109"/>
                <a:gd name="T36" fmla="*/ 61 w 109"/>
                <a:gd name="T37" fmla="*/ 0 h 109"/>
                <a:gd name="T38" fmla="*/ 75 w 109"/>
                <a:gd name="T39" fmla="*/ 17 h 109"/>
                <a:gd name="T40" fmla="*/ 108 w 109"/>
                <a:gd name="T41" fmla="*/ 4 h 109"/>
                <a:gd name="T42" fmla="*/ 75 w 109"/>
                <a:gd name="T43" fmla="*/ 34 h 109"/>
                <a:gd name="T44" fmla="*/ 91 w 109"/>
                <a:gd name="T45" fmla="*/ 40 h 109"/>
                <a:gd name="T46" fmla="*/ 97 w 109"/>
                <a:gd name="T47" fmla="*/ 31 h 109"/>
                <a:gd name="T48" fmla="*/ 108 w 109"/>
                <a:gd name="T49" fmla="*/ 36 h 109"/>
                <a:gd name="T50" fmla="*/ 75 w 109"/>
                <a:gd name="T51" fmla="*/ 50 h 109"/>
                <a:gd name="T52" fmla="*/ 61 w 109"/>
                <a:gd name="T53" fmla="*/ 95 h 109"/>
                <a:gd name="T54" fmla="*/ 75 w 109"/>
                <a:gd name="T55" fmla="*/ 54 h 109"/>
                <a:gd name="T56" fmla="*/ 94 w 109"/>
                <a:gd name="T57" fmla="*/ 58 h 109"/>
                <a:gd name="T58" fmla="*/ 75 w 109"/>
                <a:gd name="T59" fmla="*/ 82 h 109"/>
                <a:gd name="T60" fmla="*/ 81 w 109"/>
                <a:gd name="T61" fmla="*/ 98 h 109"/>
                <a:gd name="T62" fmla="*/ 97 w 109"/>
                <a:gd name="T63" fmla="*/ 93 h 109"/>
                <a:gd name="T64" fmla="*/ 109 w 109"/>
                <a:gd name="T65" fmla="*/ 90 h 109"/>
                <a:gd name="T66" fmla="*/ 94 w 109"/>
                <a:gd name="T6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109">
                  <a:moveTo>
                    <a:pt x="45" y="38"/>
                  </a:moveTo>
                  <a:cubicBezTo>
                    <a:pt x="44" y="33"/>
                    <a:pt x="44" y="33"/>
                    <a:pt x="44" y="33"/>
                  </a:cubicBezTo>
                  <a:cubicBezTo>
                    <a:pt x="34" y="34"/>
                    <a:pt x="20" y="35"/>
                    <a:pt x="0" y="35"/>
                  </a:cubicBezTo>
                  <a:cubicBezTo>
                    <a:pt x="0" y="24"/>
                    <a:pt x="0" y="24"/>
                    <a:pt x="0" y="24"/>
                  </a:cubicBezTo>
                  <a:cubicBezTo>
                    <a:pt x="8" y="17"/>
                    <a:pt x="14" y="9"/>
                    <a:pt x="19" y="0"/>
                  </a:cubicBezTo>
                  <a:cubicBezTo>
                    <a:pt x="36" y="0"/>
                    <a:pt x="36" y="0"/>
                    <a:pt x="36" y="0"/>
                  </a:cubicBezTo>
                  <a:cubicBezTo>
                    <a:pt x="29" y="11"/>
                    <a:pt x="22" y="19"/>
                    <a:pt x="15" y="24"/>
                  </a:cubicBezTo>
                  <a:cubicBezTo>
                    <a:pt x="27" y="24"/>
                    <a:pt x="35" y="24"/>
                    <a:pt x="40" y="23"/>
                  </a:cubicBezTo>
                  <a:cubicBezTo>
                    <a:pt x="40" y="21"/>
                    <a:pt x="38" y="17"/>
                    <a:pt x="35" y="12"/>
                  </a:cubicBezTo>
                  <a:cubicBezTo>
                    <a:pt x="47" y="12"/>
                    <a:pt x="47" y="12"/>
                    <a:pt x="47" y="12"/>
                  </a:cubicBezTo>
                  <a:cubicBezTo>
                    <a:pt x="52" y="20"/>
                    <a:pt x="56" y="28"/>
                    <a:pt x="58" y="38"/>
                  </a:cubicBezTo>
                  <a:lnTo>
                    <a:pt x="45" y="38"/>
                  </a:lnTo>
                  <a:close/>
                  <a:moveTo>
                    <a:pt x="4" y="109"/>
                  </a:moveTo>
                  <a:cubicBezTo>
                    <a:pt x="4" y="42"/>
                    <a:pt x="4" y="42"/>
                    <a:pt x="4" y="42"/>
                  </a:cubicBezTo>
                  <a:cubicBezTo>
                    <a:pt x="52" y="42"/>
                    <a:pt x="52" y="42"/>
                    <a:pt x="52" y="42"/>
                  </a:cubicBezTo>
                  <a:cubicBezTo>
                    <a:pt x="52" y="95"/>
                    <a:pt x="52" y="95"/>
                    <a:pt x="52" y="95"/>
                  </a:cubicBezTo>
                  <a:cubicBezTo>
                    <a:pt x="53" y="104"/>
                    <a:pt x="48" y="109"/>
                    <a:pt x="37" y="109"/>
                  </a:cubicBezTo>
                  <a:cubicBezTo>
                    <a:pt x="28" y="109"/>
                    <a:pt x="28" y="109"/>
                    <a:pt x="28" y="109"/>
                  </a:cubicBezTo>
                  <a:cubicBezTo>
                    <a:pt x="28" y="99"/>
                    <a:pt x="28" y="99"/>
                    <a:pt x="28" y="99"/>
                  </a:cubicBezTo>
                  <a:cubicBezTo>
                    <a:pt x="33" y="99"/>
                    <a:pt x="33" y="99"/>
                    <a:pt x="33" y="99"/>
                  </a:cubicBezTo>
                  <a:cubicBezTo>
                    <a:pt x="37" y="100"/>
                    <a:pt x="39" y="98"/>
                    <a:pt x="39" y="95"/>
                  </a:cubicBezTo>
                  <a:cubicBezTo>
                    <a:pt x="39" y="88"/>
                    <a:pt x="39" y="88"/>
                    <a:pt x="39" y="88"/>
                  </a:cubicBezTo>
                  <a:cubicBezTo>
                    <a:pt x="17" y="88"/>
                    <a:pt x="17" y="88"/>
                    <a:pt x="17" y="88"/>
                  </a:cubicBezTo>
                  <a:cubicBezTo>
                    <a:pt x="17" y="109"/>
                    <a:pt x="17" y="109"/>
                    <a:pt x="17" y="109"/>
                  </a:cubicBezTo>
                  <a:lnTo>
                    <a:pt x="4" y="109"/>
                  </a:lnTo>
                  <a:close/>
                  <a:moveTo>
                    <a:pt x="17" y="51"/>
                  </a:moveTo>
                  <a:cubicBezTo>
                    <a:pt x="17" y="61"/>
                    <a:pt x="17" y="61"/>
                    <a:pt x="17" y="61"/>
                  </a:cubicBezTo>
                  <a:cubicBezTo>
                    <a:pt x="39" y="61"/>
                    <a:pt x="39" y="61"/>
                    <a:pt x="39" y="61"/>
                  </a:cubicBezTo>
                  <a:cubicBezTo>
                    <a:pt x="39" y="51"/>
                    <a:pt x="39" y="51"/>
                    <a:pt x="39" y="51"/>
                  </a:cubicBezTo>
                  <a:lnTo>
                    <a:pt x="17" y="51"/>
                  </a:lnTo>
                  <a:close/>
                  <a:moveTo>
                    <a:pt x="17" y="70"/>
                  </a:moveTo>
                  <a:cubicBezTo>
                    <a:pt x="17" y="80"/>
                    <a:pt x="17" y="80"/>
                    <a:pt x="17" y="80"/>
                  </a:cubicBezTo>
                  <a:cubicBezTo>
                    <a:pt x="39" y="80"/>
                    <a:pt x="39" y="80"/>
                    <a:pt x="39" y="80"/>
                  </a:cubicBezTo>
                  <a:cubicBezTo>
                    <a:pt x="39" y="70"/>
                    <a:pt x="39" y="70"/>
                    <a:pt x="39" y="70"/>
                  </a:cubicBezTo>
                  <a:lnTo>
                    <a:pt x="17" y="70"/>
                  </a:lnTo>
                  <a:close/>
                  <a:moveTo>
                    <a:pt x="75" y="50"/>
                  </a:moveTo>
                  <a:cubicBezTo>
                    <a:pt x="65" y="50"/>
                    <a:pt x="61" y="46"/>
                    <a:pt x="61" y="35"/>
                  </a:cubicBezTo>
                  <a:cubicBezTo>
                    <a:pt x="61" y="0"/>
                    <a:pt x="61" y="0"/>
                    <a:pt x="61" y="0"/>
                  </a:cubicBezTo>
                  <a:cubicBezTo>
                    <a:pt x="75" y="0"/>
                    <a:pt x="75" y="0"/>
                    <a:pt x="75" y="0"/>
                  </a:cubicBezTo>
                  <a:cubicBezTo>
                    <a:pt x="75" y="17"/>
                    <a:pt x="75" y="17"/>
                    <a:pt x="75" y="17"/>
                  </a:cubicBezTo>
                  <a:cubicBezTo>
                    <a:pt x="84" y="15"/>
                    <a:pt x="91" y="11"/>
                    <a:pt x="94" y="4"/>
                  </a:cubicBezTo>
                  <a:cubicBezTo>
                    <a:pt x="108" y="4"/>
                    <a:pt x="108" y="4"/>
                    <a:pt x="108" y="4"/>
                  </a:cubicBezTo>
                  <a:cubicBezTo>
                    <a:pt x="103" y="17"/>
                    <a:pt x="92" y="24"/>
                    <a:pt x="75" y="26"/>
                  </a:cubicBezTo>
                  <a:cubicBezTo>
                    <a:pt x="75" y="34"/>
                    <a:pt x="75" y="34"/>
                    <a:pt x="75" y="34"/>
                  </a:cubicBezTo>
                  <a:cubicBezTo>
                    <a:pt x="75" y="38"/>
                    <a:pt x="77" y="40"/>
                    <a:pt x="81" y="40"/>
                  </a:cubicBezTo>
                  <a:cubicBezTo>
                    <a:pt x="91" y="40"/>
                    <a:pt x="91" y="40"/>
                    <a:pt x="91" y="40"/>
                  </a:cubicBezTo>
                  <a:cubicBezTo>
                    <a:pt x="96" y="40"/>
                    <a:pt x="98" y="38"/>
                    <a:pt x="97" y="34"/>
                  </a:cubicBezTo>
                  <a:cubicBezTo>
                    <a:pt x="97" y="31"/>
                    <a:pt x="97" y="31"/>
                    <a:pt x="97" y="31"/>
                  </a:cubicBezTo>
                  <a:cubicBezTo>
                    <a:pt x="108" y="31"/>
                    <a:pt x="108" y="31"/>
                    <a:pt x="108" y="31"/>
                  </a:cubicBezTo>
                  <a:cubicBezTo>
                    <a:pt x="108" y="36"/>
                    <a:pt x="108" y="36"/>
                    <a:pt x="108" y="36"/>
                  </a:cubicBezTo>
                  <a:cubicBezTo>
                    <a:pt x="108" y="46"/>
                    <a:pt x="104" y="50"/>
                    <a:pt x="94" y="50"/>
                  </a:cubicBezTo>
                  <a:lnTo>
                    <a:pt x="75" y="50"/>
                  </a:lnTo>
                  <a:close/>
                  <a:moveTo>
                    <a:pt x="75" y="108"/>
                  </a:moveTo>
                  <a:cubicBezTo>
                    <a:pt x="66" y="108"/>
                    <a:pt x="61" y="104"/>
                    <a:pt x="61" y="95"/>
                  </a:cubicBezTo>
                  <a:cubicBezTo>
                    <a:pt x="61" y="54"/>
                    <a:pt x="61" y="54"/>
                    <a:pt x="61" y="54"/>
                  </a:cubicBezTo>
                  <a:cubicBezTo>
                    <a:pt x="75" y="54"/>
                    <a:pt x="75" y="54"/>
                    <a:pt x="75" y="54"/>
                  </a:cubicBezTo>
                  <a:cubicBezTo>
                    <a:pt x="75" y="73"/>
                    <a:pt x="75" y="73"/>
                    <a:pt x="75" y="73"/>
                  </a:cubicBezTo>
                  <a:cubicBezTo>
                    <a:pt x="84" y="71"/>
                    <a:pt x="91" y="66"/>
                    <a:pt x="94" y="58"/>
                  </a:cubicBezTo>
                  <a:cubicBezTo>
                    <a:pt x="108" y="58"/>
                    <a:pt x="108" y="58"/>
                    <a:pt x="108" y="58"/>
                  </a:cubicBezTo>
                  <a:cubicBezTo>
                    <a:pt x="103" y="72"/>
                    <a:pt x="92" y="80"/>
                    <a:pt x="75" y="82"/>
                  </a:cubicBezTo>
                  <a:cubicBezTo>
                    <a:pt x="75" y="93"/>
                    <a:pt x="75" y="93"/>
                    <a:pt x="75" y="93"/>
                  </a:cubicBezTo>
                  <a:cubicBezTo>
                    <a:pt x="75" y="97"/>
                    <a:pt x="77" y="98"/>
                    <a:pt x="81" y="98"/>
                  </a:cubicBezTo>
                  <a:cubicBezTo>
                    <a:pt x="91" y="98"/>
                    <a:pt x="91" y="98"/>
                    <a:pt x="91" y="98"/>
                  </a:cubicBezTo>
                  <a:cubicBezTo>
                    <a:pt x="96" y="98"/>
                    <a:pt x="98" y="97"/>
                    <a:pt x="97" y="93"/>
                  </a:cubicBezTo>
                  <a:cubicBezTo>
                    <a:pt x="97" y="90"/>
                    <a:pt x="97" y="90"/>
                    <a:pt x="97" y="90"/>
                  </a:cubicBezTo>
                  <a:cubicBezTo>
                    <a:pt x="109" y="90"/>
                    <a:pt x="109" y="90"/>
                    <a:pt x="109" y="90"/>
                  </a:cubicBezTo>
                  <a:cubicBezTo>
                    <a:pt x="109" y="96"/>
                    <a:pt x="109" y="96"/>
                    <a:pt x="109" y="96"/>
                  </a:cubicBezTo>
                  <a:cubicBezTo>
                    <a:pt x="109" y="104"/>
                    <a:pt x="104" y="108"/>
                    <a:pt x="94" y="108"/>
                  </a:cubicBezTo>
                  <a:lnTo>
                    <a:pt x="75" y="10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
            <p:cNvSpPr/>
            <p:nvPr/>
          </p:nvSpPr>
          <p:spPr bwMode="auto">
            <a:xfrm>
              <a:off x="3762" y="2276"/>
              <a:ext cx="258" cy="260"/>
            </a:xfrm>
            <a:custGeom>
              <a:avLst/>
              <a:gdLst>
                <a:gd name="T0" fmla="*/ 1 w 109"/>
                <a:gd name="T1" fmla="*/ 35 h 110"/>
                <a:gd name="T2" fmla="*/ 1 w 109"/>
                <a:gd name="T3" fmla="*/ 24 h 110"/>
                <a:gd name="T4" fmla="*/ 46 w 109"/>
                <a:gd name="T5" fmla="*/ 24 h 110"/>
                <a:gd name="T6" fmla="*/ 46 w 109"/>
                <a:gd name="T7" fmla="*/ 0 h 110"/>
                <a:gd name="T8" fmla="*/ 63 w 109"/>
                <a:gd name="T9" fmla="*/ 0 h 110"/>
                <a:gd name="T10" fmla="*/ 63 w 109"/>
                <a:gd name="T11" fmla="*/ 24 h 110"/>
                <a:gd name="T12" fmla="*/ 108 w 109"/>
                <a:gd name="T13" fmla="*/ 24 h 110"/>
                <a:gd name="T14" fmla="*/ 108 w 109"/>
                <a:gd name="T15" fmla="*/ 35 h 110"/>
                <a:gd name="T16" fmla="*/ 64 w 109"/>
                <a:gd name="T17" fmla="*/ 35 h 110"/>
                <a:gd name="T18" fmla="*/ 109 w 109"/>
                <a:gd name="T19" fmla="*/ 100 h 110"/>
                <a:gd name="T20" fmla="*/ 109 w 109"/>
                <a:gd name="T21" fmla="*/ 110 h 110"/>
                <a:gd name="T22" fmla="*/ 55 w 109"/>
                <a:gd name="T23" fmla="*/ 66 h 110"/>
                <a:gd name="T24" fmla="*/ 0 w 109"/>
                <a:gd name="T25" fmla="*/ 110 h 110"/>
                <a:gd name="T26" fmla="*/ 0 w 109"/>
                <a:gd name="T27" fmla="*/ 100 h 110"/>
                <a:gd name="T28" fmla="*/ 45 w 109"/>
                <a:gd name="T29" fmla="*/ 35 h 110"/>
                <a:gd name="T30" fmla="*/ 1 w 109"/>
                <a:gd name="T31"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0">
                  <a:moveTo>
                    <a:pt x="1" y="35"/>
                  </a:moveTo>
                  <a:cubicBezTo>
                    <a:pt x="1" y="24"/>
                    <a:pt x="1" y="24"/>
                    <a:pt x="1" y="24"/>
                  </a:cubicBezTo>
                  <a:cubicBezTo>
                    <a:pt x="46" y="24"/>
                    <a:pt x="46" y="24"/>
                    <a:pt x="46" y="24"/>
                  </a:cubicBezTo>
                  <a:cubicBezTo>
                    <a:pt x="46" y="0"/>
                    <a:pt x="46" y="0"/>
                    <a:pt x="46" y="0"/>
                  </a:cubicBezTo>
                  <a:cubicBezTo>
                    <a:pt x="63" y="0"/>
                    <a:pt x="63" y="0"/>
                    <a:pt x="63" y="0"/>
                  </a:cubicBezTo>
                  <a:cubicBezTo>
                    <a:pt x="63" y="24"/>
                    <a:pt x="63" y="24"/>
                    <a:pt x="63" y="24"/>
                  </a:cubicBezTo>
                  <a:cubicBezTo>
                    <a:pt x="108" y="24"/>
                    <a:pt x="108" y="24"/>
                    <a:pt x="108" y="24"/>
                  </a:cubicBezTo>
                  <a:cubicBezTo>
                    <a:pt x="108" y="35"/>
                    <a:pt x="108" y="35"/>
                    <a:pt x="108" y="35"/>
                  </a:cubicBezTo>
                  <a:cubicBezTo>
                    <a:pt x="64" y="35"/>
                    <a:pt x="64" y="35"/>
                    <a:pt x="64" y="35"/>
                  </a:cubicBezTo>
                  <a:cubicBezTo>
                    <a:pt x="65" y="65"/>
                    <a:pt x="81" y="86"/>
                    <a:pt x="109" y="100"/>
                  </a:cubicBezTo>
                  <a:cubicBezTo>
                    <a:pt x="109" y="110"/>
                    <a:pt x="109" y="110"/>
                    <a:pt x="109" y="110"/>
                  </a:cubicBezTo>
                  <a:cubicBezTo>
                    <a:pt x="82" y="100"/>
                    <a:pt x="64" y="85"/>
                    <a:pt x="55" y="66"/>
                  </a:cubicBezTo>
                  <a:cubicBezTo>
                    <a:pt x="46" y="85"/>
                    <a:pt x="27" y="100"/>
                    <a:pt x="0" y="110"/>
                  </a:cubicBezTo>
                  <a:cubicBezTo>
                    <a:pt x="0" y="100"/>
                    <a:pt x="0" y="100"/>
                    <a:pt x="0" y="100"/>
                  </a:cubicBezTo>
                  <a:cubicBezTo>
                    <a:pt x="29" y="86"/>
                    <a:pt x="44" y="64"/>
                    <a:pt x="45" y="35"/>
                  </a:cubicBezTo>
                  <a:lnTo>
                    <a:pt x="1" y="3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6"/>
            <p:cNvSpPr>
              <a:spLocks noEditPoints="1"/>
            </p:cNvSpPr>
            <p:nvPr/>
          </p:nvSpPr>
          <p:spPr bwMode="auto">
            <a:xfrm>
              <a:off x="4050" y="2276"/>
              <a:ext cx="260" cy="260"/>
            </a:xfrm>
            <a:custGeom>
              <a:avLst/>
              <a:gdLst>
                <a:gd name="T0" fmla="*/ 13 w 110"/>
                <a:gd name="T1" fmla="*/ 24 h 110"/>
                <a:gd name="T2" fmla="*/ 30 w 110"/>
                <a:gd name="T3" fmla="*/ 18 h 110"/>
                <a:gd name="T4" fmla="*/ 44 w 110"/>
                <a:gd name="T5" fmla="*/ 24 h 110"/>
                <a:gd name="T6" fmla="*/ 65 w 110"/>
                <a:gd name="T7" fmla="*/ 18 h 110"/>
                <a:gd name="T8" fmla="*/ 79 w 110"/>
                <a:gd name="T9" fmla="*/ 24 h 110"/>
                <a:gd name="T10" fmla="*/ 97 w 110"/>
                <a:gd name="T11" fmla="*/ 31 h 110"/>
                <a:gd name="T12" fmla="*/ 79 w 110"/>
                <a:gd name="T13" fmla="*/ 37 h 110"/>
                <a:gd name="T14" fmla="*/ 100 w 110"/>
                <a:gd name="T15" fmla="*/ 44 h 110"/>
                <a:gd name="T16" fmla="*/ 79 w 110"/>
                <a:gd name="T17" fmla="*/ 51 h 110"/>
                <a:gd name="T18" fmla="*/ 108 w 110"/>
                <a:gd name="T19" fmla="*/ 59 h 110"/>
                <a:gd name="T20" fmla="*/ 110 w 110"/>
                <a:gd name="T21" fmla="*/ 73 h 110"/>
                <a:gd name="T22" fmla="*/ 90 w 110"/>
                <a:gd name="T23" fmla="*/ 75 h 110"/>
                <a:gd name="T24" fmla="*/ 76 w 110"/>
                <a:gd name="T25" fmla="*/ 93 h 110"/>
                <a:gd name="T26" fmla="*/ 34 w 110"/>
                <a:gd name="T27" fmla="*/ 74 h 110"/>
                <a:gd name="T28" fmla="*/ 20 w 110"/>
                <a:gd name="T29" fmla="*/ 93 h 110"/>
                <a:gd name="T30" fmla="*/ 0 w 110"/>
                <a:gd name="T31" fmla="*/ 80 h 110"/>
                <a:gd name="T32" fmla="*/ 25 w 110"/>
                <a:gd name="T33" fmla="*/ 59 h 110"/>
                <a:gd name="T34" fmla="*/ 1 w 110"/>
                <a:gd name="T35" fmla="*/ 51 h 110"/>
                <a:gd name="T36" fmla="*/ 30 w 110"/>
                <a:gd name="T37" fmla="*/ 44 h 110"/>
                <a:gd name="T38" fmla="*/ 10 w 110"/>
                <a:gd name="T39" fmla="*/ 37 h 110"/>
                <a:gd name="T40" fmla="*/ 30 w 110"/>
                <a:gd name="T41" fmla="*/ 31 h 110"/>
                <a:gd name="T42" fmla="*/ 2 w 110"/>
                <a:gd name="T43" fmla="*/ 23 h 110"/>
                <a:gd name="T44" fmla="*/ 46 w 110"/>
                <a:gd name="T45" fmla="*/ 6 h 110"/>
                <a:gd name="T46" fmla="*/ 64 w 110"/>
                <a:gd name="T47" fmla="*/ 0 h 110"/>
                <a:gd name="T48" fmla="*/ 107 w 110"/>
                <a:gd name="T49" fmla="*/ 6 h 110"/>
                <a:gd name="T50" fmla="*/ 93 w 110"/>
                <a:gd name="T51" fmla="*/ 23 h 110"/>
                <a:gd name="T52" fmla="*/ 17 w 110"/>
                <a:gd name="T53" fmla="*/ 14 h 110"/>
                <a:gd name="T54" fmla="*/ 2 w 110"/>
                <a:gd name="T55" fmla="*/ 23 h 110"/>
                <a:gd name="T56" fmla="*/ 4 w 110"/>
                <a:gd name="T57" fmla="*/ 102 h 110"/>
                <a:gd name="T58" fmla="*/ 47 w 110"/>
                <a:gd name="T59" fmla="*/ 77 h 110"/>
                <a:gd name="T60" fmla="*/ 63 w 110"/>
                <a:gd name="T61" fmla="*/ 81 h 110"/>
                <a:gd name="T62" fmla="*/ 105 w 110"/>
                <a:gd name="T63" fmla="*/ 110 h 110"/>
                <a:gd name="T64" fmla="*/ 4 w 110"/>
                <a:gd name="T65" fmla="*/ 110 h 110"/>
                <a:gd name="T66" fmla="*/ 34 w 110"/>
                <a:gd name="T67" fmla="*/ 66 h 110"/>
                <a:gd name="T68" fmla="*/ 67 w 110"/>
                <a:gd name="T69" fmla="*/ 59 h 110"/>
                <a:gd name="T70" fmla="*/ 44 w 110"/>
                <a:gd name="T71" fmla="*/ 31 h 110"/>
                <a:gd name="T72" fmla="*/ 65 w 110"/>
                <a:gd name="T73" fmla="*/ 37 h 110"/>
                <a:gd name="T74" fmla="*/ 44 w 110"/>
                <a:gd name="T75" fmla="*/ 31 h 110"/>
                <a:gd name="T76" fmla="*/ 44 w 110"/>
                <a:gd name="T77" fmla="*/ 51 h 110"/>
                <a:gd name="T78" fmla="*/ 65 w 110"/>
                <a:gd name="T79"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10">
                  <a:moveTo>
                    <a:pt x="13" y="31"/>
                  </a:moveTo>
                  <a:cubicBezTo>
                    <a:pt x="13" y="24"/>
                    <a:pt x="13" y="24"/>
                    <a:pt x="13" y="24"/>
                  </a:cubicBezTo>
                  <a:cubicBezTo>
                    <a:pt x="30" y="24"/>
                    <a:pt x="30" y="24"/>
                    <a:pt x="30" y="24"/>
                  </a:cubicBezTo>
                  <a:cubicBezTo>
                    <a:pt x="30" y="18"/>
                    <a:pt x="30" y="18"/>
                    <a:pt x="30" y="18"/>
                  </a:cubicBezTo>
                  <a:cubicBezTo>
                    <a:pt x="44" y="18"/>
                    <a:pt x="44" y="18"/>
                    <a:pt x="44" y="18"/>
                  </a:cubicBezTo>
                  <a:cubicBezTo>
                    <a:pt x="44" y="24"/>
                    <a:pt x="44" y="24"/>
                    <a:pt x="44" y="24"/>
                  </a:cubicBezTo>
                  <a:cubicBezTo>
                    <a:pt x="65" y="24"/>
                    <a:pt x="65" y="24"/>
                    <a:pt x="65" y="24"/>
                  </a:cubicBezTo>
                  <a:cubicBezTo>
                    <a:pt x="65" y="18"/>
                    <a:pt x="65" y="18"/>
                    <a:pt x="65" y="18"/>
                  </a:cubicBezTo>
                  <a:cubicBezTo>
                    <a:pt x="79" y="18"/>
                    <a:pt x="79" y="18"/>
                    <a:pt x="79" y="18"/>
                  </a:cubicBezTo>
                  <a:cubicBezTo>
                    <a:pt x="79" y="24"/>
                    <a:pt x="79" y="24"/>
                    <a:pt x="79" y="24"/>
                  </a:cubicBezTo>
                  <a:cubicBezTo>
                    <a:pt x="97" y="24"/>
                    <a:pt x="97" y="24"/>
                    <a:pt x="97" y="24"/>
                  </a:cubicBezTo>
                  <a:cubicBezTo>
                    <a:pt x="97" y="31"/>
                    <a:pt x="97" y="31"/>
                    <a:pt x="97" y="31"/>
                  </a:cubicBezTo>
                  <a:cubicBezTo>
                    <a:pt x="79" y="31"/>
                    <a:pt x="79" y="31"/>
                    <a:pt x="79" y="31"/>
                  </a:cubicBezTo>
                  <a:cubicBezTo>
                    <a:pt x="79" y="37"/>
                    <a:pt x="79" y="37"/>
                    <a:pt x="79" y="37"/>
                  </a:cubicBezTo>
                  <a:cubicBezTo>
                    <a:pt x="100" y="37"/>
                    <a:pt x="100" y="37"/>
                    <a:pt x="100" y="37"/>
                  </a:cubicBezTo>
                  <a:cubicBezTo>
                    <a:pt x="100" y="44"/>
                    <a:pt x="100" y="44"/>
                    <a:pt x="100" y="44"/>
                  </a:cubicBezTo>
                  <a:cubicBezTo>
                    <a:pt x="79" y="44"/>
                    <a:pt x="79" y="44"/>
                    <a:pt x="79" y="44"/>
                  </a:cubicBezTo>
                  <a:cubicBezTo>
                    <a:pt x="79" y="51"/>
                    <a:pt x="79" y="51"/>
                    <a:pt x="79" y="51"/>
                  </a:cubicBezTo>
                  <a:cubicBezTo>
                    <a:pt x="108" y="51"/>
                    <a:pt x="108" y="51"/>
                    <a:pt x="108" y="51"/>
                  </a:cubicBezTo>
                  <a:cubicBezTo>
                    <a:pt x="108" y="59"/>
                    <a:pt x="108" y="59"/>
                    <a:pt x="108" y="59"/>
                  </a:cubicBezTo>
                  <a:cubicBezTo>
                    <a:pt x="84" y="59"/>
                    <a:pt x="84" y="59"/>
                    <a:pt x="84" y="59"/>
                  </a:cubicBezTo>
                  <a:cubicBezTo>
                    <a:pt x="90" y="64"/>
                    <a:pt x="99" y="69"/>
                    <a:pt x="110" y="73"/>
                  </a:cubicBezTo>
                  <a:cubicBezTo>
                    <a:pt x="110" y="80"/>
                    <a:pt x="110" y="80"/>
                    <a:pt x="110" y="80"/>
                  </a:cubicBezTo>
                  <a:cubicBezTo>
                    <a:pt x="102" y="79"/>
                    <a:pt x="96" y="77"/>
                    <a:pt x="90" y="75"/>
                  </a:cubicBezTo>
                  <a:cubicBezTo>
                    <a:pt x="90" y="93"/>
                    <a:pt x="90" y="93"/>
                    <a:pt x="90" y="93"/>
                  </a:cubicBezTo>
                  <a:cubicBezTo>
                    <a:pt x="76" y="93"/>
                    <a:pt x="76" y="93"/>
                    <a:pt x="76" y="93"/>
                  </a:cubicBezTo>
                  <a:cubicBezTo>
                    <a:pt x="76" y="74"/>
                    <a:pt x="76" y="74"/>
                    <a:pt x="76" y="74"/>
                  </a:cubicBezTo>
                  <a:cubicBezTo>
                    <a:pt x="34" y="74"/>
                    <a:pt x="34" y="74"/>
                    <a:pt x="34" y="74"/>
                  </a:cubicBezTo>
                  <a:cubicBezTo>
                    <a:pt x="34" y="93"/>
                    <a:pt x="34" y="93"/>
                    <a:pt x="34" y="93"/>
                  </a:cubicBezTo>
                  <a:cubicBezTo>
                    <a:pt x="20" y="93"/>
                    <a:pt x="20" y="93"/>
                    <a:pt x="20" y="93"/>
                  </a:cubicBezTo>
                  <a:cubicBezTo>
                    <a:pt x="20" y="74"/>
                    <a:pt x="20" y="74"/>
                    <a:pt x="20" y="74"/>
                  </a:cubicBezTo>
                  <a:cubicBezTo>
                    <a:pt x="15" y="77"/>
                    <a:pt x="8" y="79"/>
                    <a:pt x="0" y="80"/>
                  </a:cubicBezTo>
                  <a:cubicBezTo>
                    <a:pt x="0" y="73"/>
                    <a:pt x="0" y="73"/>
                    <a:pt x="0" y="73"/>
                  </a:cubicBezTo>
                  <a:cubicBezTo>
                    <a:pt x="11" y="69"/>
                    <a:pt x="19" y="65"/>
                    <a:pt x="25" y="59"/>
                  </a:cubicBezTo>
                  <a:cubicBezTo>
                    <a:pt x="1" y="59"/>
                    <a:pt x="1" y="59"/>
                    <a:pt x="1" y="59"/>
                  </a:cubicBezTo>
                  <a:cubicBezTo>
                    <a:pt x="1" y="51"/>
                    <a:pt x="1" y="51"/>
                    <a:pt x="1" y="51"/>
                  </a:cubicBezTo>
                  <a:cubicBezTo>
                    <a:pt x="30" y="51"/>
                    <a:pt x="30" y="51"/>
                    <a:pt x="30" y="51"/>
                  </a:cubicBezTo>
                  <a:cubicBezTo>
                    <a:pt x="30" y="44"/>
                    <a:pt x="30" y="44"/>
                    <a:pt x="30" y="44"/>
                  </a:cubicBezTo>
                  <a:cubicBezTo>
                    <a:pt x="10" y="44"/>
                    <a:pt x="10" y="44"/>
                    <a:pt x="10" y="44"/>
                  </a:cubicBezTo>
                  <a:cubicBezTo>
                    <a:pt x="10" y="37"/>
                    <a:pt x="10" y="37"/>
                    <a:pt x="10" y="37"/>
                  </a:cubicBezTo>
                  <a:cubicBezTo>
                    <a:pt x="30" y="37"/>
                    <a:pt x="30" y="37"/>
                    <a:pt x="30" y="37"/>
                  </a:cubicBezTo>
                  <a:cubicBezTo>
                    <a:pt x="30" y="31"/>
                    <a:pt x="30" y="31"/>
                    <a:pt x="30" y="31"/>
                  </a:cubicBezTo>
                  <a:lnTo>
                    <a:pt x="13" y="31"/>
                  </a:lnTo>
                  <a:close/>
                  <a:moveTo>
                    <a:pt x="2" y="23"/>
                  </a:moveTo>
                  <a:cubicBezTo>
                    <a:pt x="2" y="6"/>
                    <a:pt x="2" y="6"/>
                    <a:pt x="2" y="6"/>
                  </a:cubicBezTo>
                  <a:cubicBezTo>
                    <a:pt x="46" y="6"/>
                    <a:pt x="46" y="6"/>
                    <a:pt x="46" y="6"/>
                  </a:cubicBezTo>
                  <a:cubicBezTo>
                    <a:pt x="46" y="0"/>
                    <a:pt x="46" y="0"/>
                    <a:pt x="46" y="0"/>
                  </a:cubicBezTo>
                  <a:cubicBezTo>
                    <a:pt x="64" y="0"/>
                    <a:pt x="64" y="0"/>
                    <a:pt x="64" y="0"/>
                  </a:cubicBezTo>
                  <a:cubicBezTo>
                    <a:pt x="64" y="6"/>
                    <a:pt x="64" y="6"/>
                    <a:pt x="64" y="6"/>
                  </a:cubicBezTo>
                  <a:cubicBezTo>
                    <a:pt x="107" y="6"/>
                    <a:pt x="107" y="6"/>
                    <a:pt x="107" y="6"/>
                  </a:cubicBezTo>
                  <a:cubicBezTo>
                    <a:pt x="107" y="23"/>
                    <a:pt x="107" y="23"/>
                    <a:pt x="107" y="23"/>
                  </a:cubicBezTo>
                  <a:cubicBezTo>
                    <a:pt x="93" y="23"/>
                    <a:pt x="93" y="23"/>
                    <a:pt x="93" y="23"/>
                  </a:cubicBezTo>
                  <a:cubicBezTo>
                    <a:pt x="93" y="14"/>
                    <a:pt x="93" y="14"/>
                    <a:pt x="93" y="14"/>
                  </a:cubicBezTo>
                  <a:cubicBezTo>
                    <a:pt x="17" y="14"/>
                    <a:pt x="17" y="14"/>
                    <a:pt x="17" y="14"/>
                  </a:cubicBezTo>
                  <a:cubicBezTo>
                    <a:pt x="17" y="23"/>
                    <a:pt x="17" y="23"/>
                    <a:pt x="17" y="23"/>
                  </a:cubicBezTo>
                  <a:lnTo>
                    <a:pt x="2" y="23"/>
                  </a:lnTo>
                  <a:close/>
                  <a:moveTo>
                    <a:pt x="4" y="110"/>
                  </a:moveTo>
                  <a:cubicBezTo>
                    <a:pt x="4" y="102"/>
                    <a:pt x="4" y="102"/>
                    <a:pt x="4" y="102"/>
                  </a:cubicBezTo>
                  <a:cubicBezTo>
                    <a:pt x="34" y="99"/>
                    <a:pt x="48" y="93"/>
                    <a:pt x="47" y="82"/>
                  </a:cubicBezTo>
                  <a:cubicBezTo>
                    <a:pt x="47" y="77"/>
                    <a:pt x="47" y="77"/>
                    <a:pt x="47" y="77"/>
                  </a:cubicBezTo>
                  <a:cubicBezTo>
                    <a:pt x="63" y="77"/>
                    <a:pt x="63" y="77"/>
                    <a:pt x="63" y="77"/>
                  </a:cubicBezTo>
                  <a:cubicBezTo>
                    <a:pt x="63" y="81"/>
                    <a:pt x="63" y="81"/>
                    <a:pt x="63" y="81"/>
                  </a:cubicBezTo>
                  <a:cubicBezTo>
                    <a:pt x="62" y="92"/>
                    <a:pt x="76" y="99"/>
                    <a:pt x="105" y="102"/>
                  </a:cubicBezTo>
                  <a:cubicBezTo>
                    <a:pt x="105" y="110"/>
                    <a:pt x="105" y="110"/>
                    <a:pt x="105" y="110"/>
                  </a:cubicBezTo>
                  <a:cubicBezTo>
                    <a:pt x="81" y="109"/>
                    <a:pt x="64" y="105"/>
                    <a:pt x="55" y="97"/>
                  </a:cubicBezTo>
                  <a:cubicBezTo>
                    <a:pt x="48" y="105"/>
                    <a:pt x="31" y="109"/>
                    <a:pt x="4" y="110"/>
                  </a:cubicBezTo>
                  <a:close/>
                  <a:moveTo>
                    <a:pt x="42" y="59"/>
                  </a:moveTo>
                  <a:cubicBezTo>
                    <a:pt x="40" y="62"/>
                    <a:pt x="37" y="64"/>
                    <a:pt x="34" y="66"/>
                  </a:cubicBezTo>
                  <a:cubicBezTo>
                    <a:pt x="75" y="66"/>
                    <a:pt x="75" y="66"/>
                    <a:pt x="75" y="66"/>
                  </a:cubicBezTo>
                  <a:cubicBezTo>
                    <a:pt x="72" y="64"/>
                    <a:pt x="69" y="62"/>
                    <a:pt x="67" y="59"/>
                  </a:cubicBezTo>
                  <a:lnTo>
                    <a:pt x="42" y="59"/>
                  </a:lnTo>
                  <a:close/>
                  <a:moveTo>
                    <a:pt x="44" y="31"/>
                  </a:moveTo>
                  <a:cubicBezTo>
                    <a:pt x="44" y="37"/>
                    <a:pt x="44" y="37"/>
                    <a:pt x="44" y="37"/>
                  </a:cubicBezTo>
                  <a:cubicBezTo>
                    <a:pt x="65" y="37"/>
                    <a:pt x="65" y="37"/>
                    <a:pt x="65" y="37"/>
                  </a:cubicBezTo>
                  <a:cubicBezTo>
                    <a:pt x="65" y="31"/>
                    <a:pt x="65" y="31"/>
                    <a:pt x="65" y="31"/>
                  </a:cubicBezTo>
                  <a:lnTo>
                    <a:pt x="44" y="31"/>
                  </a:lnTo>
                  <a:close/>
                  <a:moveTo>
                    <a:pt x="44" y="44"/>
                  </a:moveTo>
                  <a:cubicBezTo>
                    <a:pt x="44" y="51"/>
                    <a:pt x="44" y="51"/>
                    <a:pt x="44" y="51"/>
                  </a:cubicBezTo>
                  <a:cubicBezTo>
                    <a:pt x="65" y="51"/>
                    <a:pt x="65" y="51"/>
                    <a:pt x="65" y="51"/>
                  </a:cubicBezTo>
                  <a:cubicBezTo>
                    <a:pt x="65" y="44"/>
                    <a:pt x="65" y="44"/>
                    <a:pt x="65" y="44"/>
                  </a:cubicBezTo>
                  <a:lnTo>
                    <a:pt x="44" y="4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7"/>
            <p:cNvSpPr/>
            <p:nvPr/>
          </p:nvSpPr>
          <p:spPr bwMode="auto">
            <a:xfrm>
              <a:off x="1582" y="2626"/>
              <a:ext cx="73" cy="92"/>
            </a:xfrm>
            <a:custGeom>
              <a:avLst/>
              <a:gdLst>
                <a:gd name="T0" fmla="*/ 0 w 31"/>
                <a:gd name="T1" fmla="*/ 31 h 39"/>
                <a:gd name="T2" fmla="*/ 0 w 31"/>
                <a:gd name="T3" fmla="*/ 26 h 39"/>
                <a:gd name="T4" fmla="*/ 16 w 31"/>
                <a:gd name="T5" fmla="*/ 35 h 39"/>
                <a:gd name="T6" fmla="*/ 25 w 31"/>
                <a:gd name="T7" fmla="*/ 29 h 39"/>
                <a:gd name="T8" fmla="*/ 16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8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6" y="35"/>
                  </a:cubicBezTo>
                  <a:cubicBezTo>
                    <a:pt x="22" y="35"/>
                    <a:pt x="25" y="33"/>
                    <a:pt x="25" y="29"/>
                  </a:cubicBezTo>
                  <a:cubicBezTo>
                    <a:pt x="25" y="25"/>
                    <a:pt x="22" y="22"/>
                    <a:pt x="16" y="21"/>
                  </a:cubicBezTo>
                  <a:cubicBezTo>
                    <a:pt x="6" y="20"/>
                    <a:pt x="1" y="16"/>
                    <a:pt x="1" y="10"/>
                  </a:cubicBezTo>
                  <a:cubicBezTo>
                    <a:pt x="1" y="3"/>
                    <a:pt x="6" y="0"/>
                    <a:pt x="15" y="0"/>
                  </a:cubicBezTo>
                  <a:cubicBezTo>
                    <a:pt x="24" y="0"/>
                    <a:pt x="29" y="4"/>
                    <a:pt x="30" y="11"/>
                  </a:cubicBezTo>
                  <a:cubicBezTo>
                    <a:pt x="24" y="11"/>
                    <a:pt x="24" y="11"/>
                    <a:pt x="24" y="11"/>
                  </a:cubicBezTo>
                  <a:cubicBezTo>
                    <a:pt x="23" y="6"/>
                    <a:pt x="20" y="4"/>
                    <a:pt x="15" y="4"/>
                  </a:cubicBezTo>
                  <a:cubicBezTo>
                    <a:pt x="10" y="4"/>
                    <a:pt x="8" y="6"/>
                    <a:pt x="8" y="10"/>
                  </a:cubicBezTo>
                  <a:cubicBezTo>
                    <a:pt x="7" y="14"/>
                    <a:pt x="10" y="16"/>
                    <a:pt x="16" y="17"/>
                  </a:cubicBezTo>
                  <a:cubicBezTo>
                    <a:pt x="26" y="18"/>
                    <a:pt x="31" y="22"/>
                    <a:pt x="31" y="28"/>
                  </a:cubicBezTo>
                  <a:cubicBezTo>
                    <a:pt x="31" y="35"/>
                    <a:pt x="26" y="39"/>
                    <a:pt x="16" y="39"/>
                  </a:cubicBezTo>
                  <a:cubicBezTo>
                    <a:pt x="9" y="39"/>
                    <a:pt x="4" y="36"/>
                    <a:pt x="0" y="3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8"/>
            <p:cNvSpPr/>
            <p:nvPr/>
          </p:nvSpPr>
          <p:spPr bwMode="auto">
            <a:xfrm>
              <a:off x="1669" y="2626"/>
              <a:ext cx="76" cy="90"/>
            </a:xfrm>
            <a:custGeom>
              <a:avLst/>
              <a:gdLst>
                <a:gd name="T0" fmla="*/ 0 w 76"/>
                <a:gd name="T1" fmla="*/ 90 h 90"/>
                <a:gd name="T2" fmla="*/ 0 w 76"/>
                <a:gd name="T3" fmla="*/ 0 h 90"/>
                <a:gd name="T4" fmla="*/ 14 w 76"/>
                <a:gd name="T5" fmla="*/ 0 h 90"/>
                <a:gd name="T6" fmla="*/ 14 w 76"/>
                <a:gd name="T7" fmla="*/ 40 h 90"/>
                <a:gd name="T8" fmla="*/ 62 w 76"/>
                <a:gd name="T9" fmla="*/ 40 h 90"/>
                <a:gd name="T10" fmla="*/ 62 w 76"/>
                <a:gd name="T11" fmla="*/ 0 h 90"/>
                <a:gd name="T12" fmla="*/ 76 w 76"/>
                <a:gd name="T13" fmla="*/ 0 h 90"/>
                <a:gd name="T14" fmla="*/ 76 w 76"/>
                <a:gd name="T15" fmla="*/ 90 h 90"/>
                <a:gd name="T16" fmla="*/ 62 w 76"/>
                <a:gd name="T17" fmla="*/ 90 h 90"/>
                <a:gd name="T18" fmla="*/ 62 w 76"/>
                <a:gd name="T19" fmla="*/ 49 h 90"/>
                <a:gd name="T20" fmla="*/ 14 w 76"/>
                <a:gd name="T21" fmla="*/ 49 h 90"/>
                <a:gd name="T22" fmla="*/ 14 w 76"/>
                <a:gd name="T23" fmla="*/ 90 h 90"/>
                <a:gd name="T24" fmla="*/ 0 w 76"/>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0">
                  <a:moveTo>
                    <a:pt x="0" y="90"/>
                  </a:moveTo>
                  <a:lnTo>
                    <a:pt x="0" y="0"/>
                  </a:lnTo>
                  <a:lnTo>
                    <a:pt x="14" y="0"/>
                  </a:lnTo>
                  <a:lnTo>
                    <a:pt x="14" y="40"/>
                  </a:lnTo>
                  <a:lnTo>
                    <a:pt x="62" y="40"/>
                  </a:lnTo>
                  <a:lnTo>
                    <a:pt x="62" y="0"/>
                  </a:lnTo>
                  <a:lnTo>
                    <a:pt x="76" y="0"/>
                  </a:lnTo>
                  <a:lnTo>
                    <a:pt x="76" y="90"/>
                  </a:lnTo>
                  <a:lnTo>
                    <a:pt x="62" y="90"/>
                  </a:lnTo>
                  <a:lnTo>
                    <a:pt x="62" y="49"/>
                  </a:lnTo>
                  <a:lnTo>
                    <a:pt x="14" y="49"/>
                  </a:lnTo>
                  <a:lnTo>
                    <a:pt x="14"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9"/>
            <p:cNvSpPr/>
            <p:nvPr/>
          </p:nvSpPr>
          <p:spPr bwMode="auto">
            <a:xfrm>
              <a:off x="1759"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6 w 69"/>
                <a:gd name="T13" fmla="*/ 40 h 90"/>
                <a:gd name="T14" fmla="*/ 66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6" y="40"/>
                  </a:lnTo>
                  <a:lnTo>
                    <a:pt x="66" y="49"/>
                  </a:lnTo>
                  <a:lnTo>
                    <a:pt x="14" y="49"/>
                  </a:lnTo>
                  <a:lnTo>
                    <a:pt x="14" y="82"/>
                  </a:lnTo>
                  <a:lnTo>
                    <a:pt x="69" y="82"/>
                  </a:lnTo>
                  <a:lnTo>
                    <a:pt x="69"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0"/>
            <p:cNvSpPr/>
            <p:nvPr/>
          </p:nvSpPr>
          <p:spPr bwMode="auto">
            <a:xfrm>
              <a:off x="1839" y="2626"/>
              <a:ext cx="76" cy="90"/>
            </a:xfrm>
            <a:custGeom>
              <a:avLst/>
              <a:gdLst>
                <a:gd name="T0" fmla="*/ 0 w 76"/>
                <a:gd name="T1" fmla="*/ 90 h 90"/>
                <a:gd name="T2" fmla="*/ 0 w 76"/>
                <a:gd name="T3" fmla="*/ 0 h 90"/>
                <a:gd name="T4" fmla="*/ 15 w 76"/>
                <a:gd name="T5" fmla="*/ 0 h 90"/>
                <a:gd name="T6" fmla="*/ 62 w 76"/>
                <a:gd name="T7" fmla="*/ 71 h 90"/>
                <a:gd name="T8" fmla="*/ 62 w 76"/>
                <a:gd name="T9" fmla="*/ 0 h 90"/>
                <a:gd name="T10" fmla="*/ 76 w 76"/>
                <a:gd name="T11" fmla="*/ 0 h 90"/>
                <a:gd name="T12" fmla="*/ 76 w 76"/>
                <a:gd name="T13" fmla="*/ 90 h 90"/>
                <a:gd name="T14" fmla="*/ 62 w 76"/>
                <a:gd name="T15" fmla="*/ 90 h 90"/>
                <a:gd name="T16" fmla="*/ 15 w 76"/>
                <a:gd name="T17" fmla="*/ 21 h 90"/>
                <a:gd name="T18" fmla="*/ 15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0"/>
                  </a:lnTo>
                  <a:lnTo>
                    <a:pt x="15" y="0"/>
                  </a:lnTo>
                  <a:lnTo>
                    <a:pt x="62" y="71"/>
                  </a:lnTo>
                  <a:lnTo>
                    <a:pt x="62" y="0"/>
                  </a:lnTo>
                  <a:lnTo>
                    <a:pt x="76" y="0"/>
                  </a:lnTo>
                  <a:lnTo>
                    <a:pt x="76" y="90"/>
                  </a:lnTo>
                  <a:lnTo>
                    <a:pt x="62" y="90"/>
                  </a:lnTo>
                  <a:lnTo>
                    <a:pt x="15" y="21"/>
                  </a:lnTo>
                  <a:lnTo>
                    <a:pt x="15"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1"/>
            <p:cNvSpPr/>
            <p:nvPr/>
          </p:nvSpPr>
          <p:spPr bwMode="auto">
            <a:xfrm>
              <a:off x="1924" y="2626"/>
              <a:ext cx="88" cy="90"/>
            </a:xfrm>
            <a:custGeom>
              <a:avLst/>
              <a:gdLst>
                <a:gd name="T0" fmla="*/ 36 w 88"/>
                <a:gd name="T1" fmla="*/ 90 h 90"/>
                <a:gd name="T2" fmla="*/ 36 w 88"/>
                <a:gd name="T3" fmla="*/ 54 h 90"/>
                <a:gd name="T4" fmla="*/ 0 w 88"/>
                <a:gd name="T5" fmla="*/ 0 h 90"/>
                <a:gd name="T6" fmla="*/ 17 w 88"/>
                <a:gd name="T7" fmla="*/ 0 h 90"/>
                <a:gd name="T8" fmla="*/ 45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5" y="42"/>
                  </a:lnTo>
                  <a:lnTo>
                    <a:pt x="71" y="0"/>
                  </a:lnTo>
                  <a:lnTo>
                    <a:pt x="88" y="0"/>
                  </a:lnTo>
                  <a:lnTo>
                    <a:pt x="50" y="54"/>
                  </a:lnTo>
                  <a:lnTo>
                    <a:pt x="50" y="90"/>
                  </a:lnTo>
                  <a:lnTo>
                    <a:pt x="36"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52"/>
            <p:cNvSpPr>
              <a:spLocks noEditPoints="1"/>
            </p:cNvSpPr>
            <p:nvPr/>
          </p:nvSpPr>
          <p:spPr bwMode="auto">
            <a:xfrm>
              <a:off x="2014" y="2626"/>
              <a:ext cx="90" cy="90"/>
            </a:xfrm>
            <a:custGeom>
              <a:avLst/>
              <a:gdLst>
                <a:gd name="T0" fmla="*/ 0 w 90"/>
                <a:gd name="T1" fmla="*/ 90 h 90"/>
                <a:gd name="T2" fmla="*/ 36 w 90"/>
                <a:gd name="T3" fmla="*/ 0 h 90"/>
                <a:gd name="T4" fmla="*/ 55 w 90"/>
                <a:gd name="T5" fmla="*/ 0 h 90"/>
                <a:gd name="T6" fmla="*/ 90 w 90"/>
                <a:gd name="T7" fmla="*/ 90 h 90"/>
                <a:gd name="T8" fmla="*/ 73 w 90"/>
                <a:gd name="T9" fmla="*/ 90 h 90"/>
                <a:gd name="T10" fmla="*/ 64 w 90"/>
                <a:gd name="T11" fmla="*/ 66 h 90"/>
                <a:gd name="T12" fmla="*/ 26 w 90"/>
                <a:gd name="T13" fmla="*/ 66 h 90"/>
                <a:gd name="T14" fmla="*/ 14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5" y="0"/>
                  </a:lnTo>
                  <a:lnTo>
                    <a:pt x="90" y="90"/>
                  </a:lnTo>
                  <a:lnTo>
                    <a:pt x="73" y="90"/>
                  </a:lnTo>
                  <a:lnTo>
                    <a:pt x="64" y="66"/>
                  </a:lnTo>
                  <a:lnTo>
                    <a:pt x="26" y="66"/>
                  </a:lnTo>
                  <a:lnTo>
                    <a:pt x="14" y="90"/>
                  </a:lnTo>
                  <a:lnTo>
                    <a:pt x="0" y="90"/>
                  </a:lnTo>
                  <a:close/>
                  <a:moveTo>
                    <a:pt x="45" y="14"/>
                  </a:moveTo>
                  <a:lnTo>
                    <a:pt x="29" y="56"/>
                  </a:lnTo>
                  <a:lnTo>
                    <a:pt x="62" y="56"/>
                  </a:lnTo>
                  <a:lnTo>
                    <a:pt x="45" y="1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53"/>
            <p:cNvSpPr/>
            <p:nvPr/>
          </p:nvSpPr>
          <p:spPr bwMode="auto">
            <a:xfrm>
              <a:off x="2111" y="2626"/>
              <a:ext cx="78" cy="90"/>
            </a:xfrm>
            <a:custGeom>
              <a:avLst/>
              <a:gdLst>
                <a:gd name="T0" fmla="*/ 0 w 78"/>
                <a:gd name="T1" fmla="*/ 90 h 90"/>
                <a:gd name="T2" fmla="*/ 0 w 78"/>
                <a:gd name="T3" fmla="*/ 0 h 90"/>
                <a:gd name="T4" fmla="*/ 14 w 78"/>
                <a:gd name="T5" fmla="*/ 0 h 90"/>
                <a:gd name="T6" fmla="*/ 61 w 78"/>
                <a:gd name="T7" fmla="*/ 71 h 90"/>
                <a:gd name="T8" fmla="*/ 61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1" y="71"/>
                  </a:lnTo>
                  <a:lnTo>
                    <a:pt x="61" y="0"/>
                  </a:lnTo>
                  <a:lnTo>
                    <a:pt x="78" y="0"/>
                  </a:lnTo>
                  <a:lnTo>
                    <a:pt x="78" y="90"/>
                  </a:lnTo>
                  <a:lnTo>
                    <a:pt x="64" y="90"/>
                  </a:lnTo>
                  <a:lnTo>
                    <a:pt x="14" y="21"/>
                  </a:lnTo>
                  <a:lnTo>
                    <a:pt x="14"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54"/>
            <p:cNvSpPr/>
            <p:nvPr/>
          </p:nvSpPr>
          <p:spPr bwMode="auto">
            <a:xfrm>
              <a:off x="2201" y="2626"/>
              <a:ext cx="85" cy="92"/>
            </a:xfrm>
            <a:custGeom>
              <a:avLst/>
              <a:gdLst>
                <a:gd name="T0" fmla="*/ 36 w 36"/>
                <a:gd name="T1" fmla="*/ 11 h 39"/>
                <a:gd name="T2" fmla="*/ 29 w 36"/>
                <a:gd name="T3" fmla="*/ 11 h 39"/>
                <a:gd name="T4" fmla="*/ 19 w 36"/>
                <a:gd name="T5" fmla="*/ 4 h 39"/>
                <a:gd name="T6" fmla="*/ 6 w 36"/>
                <a:gd name="T7" fmla="*/ 20 h 39"/>
                <a:gd name="T8" fmla="*/ 19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19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29" y="11"/>
                    <a:pt x="29" y="11"/>
                    <a:pt x="29" y="11"/>
                  </a:cubicBezTo>
                  <a:cubicBezTo>
                    <a:pt x="28" y="6"/>
                    <a:pt x="24" y="4"/>
                    <a:pt x="19" y="4"/>
                  </a:cubicBezTo>
                  <a:cubicBezTo>
                    <a:pt x="11" y="4"/>
                    <a:pt x="7" y="10"/>
                    <a:pt x="6" y="20"/>
                  </a:cubicBezTo>
                  <a:cubicBezTo>
                    <a:pt x="7" y="29"/>
                    <a:pt x="11" y="35"/>
                    <a:pt x="19" y="35"/>
                  </a:cubicBezTo>
                  <a:cubicBezTo>
                    <a:pt x="24"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7" y="39"/>
                    <a:pt x="19" y="39"/>
                  </a:cubicBezTo>
                  <a:cubicBezTo>
                    <a:pt x="7" y="39"/>
                    <a:pt x="0" y="32"/>
                    <a:pt x="0" y="20"/>
                  </a:cubicBezTo>
                  <a:cubicBezTo>
                    <a:pt x="1" y="7"/>
                    <a:pt x="7" y="0"/>
                    <a:pt x="19" y="0"/>
                  </a:cubicBezTo>
                  <a:cubicBezTo>
                    <a:pt x="28" y="0"/>
                    <a:pt x="33" y="4"/>
                    <a:pt x="36" y="1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55"/>
            <p:cNvSpPr/>
            <p:nvPr/>
          </p:nvSpPr>
          <p:spPr bwMode="auto">
            <a:xfrm>
              <a:off x="2295" y="2626"/>
              <a:ext cx="76" cy="90"/>
            </a:xfrm>
            <a:custGeom>
              <a:avLst/>
              <a:gdLst>
                <a:gd name="T0" fmla="*/ 0 w 76"/>
                <a:gd name="T1" fmla="*/ 90 h 90"/>
                <a:gd name="T2" fmla="*/ 0 w 76"/>
                <a:gd name="T3" fmla="*/ 82 h 90"/>
                <a:gd name="T4" fmla="*/ 57 w 76"/>
                <a:gd name="T5" fmla="*/ 9 h 90"/>
                <a:gd name="T6" fmla="*/ 3 w 76"/>
                <a:gd name="T7" fmla="*/ 9 h 90"/>
                <a:gd name="T8" fmla="*/ 3 w 76"/>
                <a:gd name="T9" fmla="*/ 0 h 90"/>
                <a:gd name="T10" fmla="*/ 76 w 76"/>
                <a:gd name="T11" fmla="*/ 0 h 90"/>
                <a:gd name="T12" fmla="*/ 76 w 76"/>
                <a:gd name="T13" fmla="*/ 9 h 90"/>
                <a:gd name="T14" fmla="*/ 17 w 76"/>
                <a:gd name="T15" fmla="*/ 82 h 90"/>
                <a:gd name="T16" fmla="*/ 76 w 76"/>
                <a:gd name="T17" fmla="*/ 82 h 90"/>
                <a:gd name="T18" fmla="*/ 76 w 76"/>
                <a:gd name="T19" fmla="*/ 90 h 90"/>
                <a:gd name="T20" fmla="*/ 0 w 7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90">
                  <a:moveTo>
                    <a:pt x="0" y="90"/>
                  </a:moveTo>
                  <a:lnTo>
                    <a:pt x="0" y="82"/>
                  </a:lnTo>
                  <a:lnTo>
                    <a:pt x="57" y="9"/>
                  </a:lnTo>
                  <a:lnTo>
                    <a:pt x="3" y="9"/>
                  </a:lnTo>
                  <a:lnTo>
                    <a:pt x="3" y="0"/>
                  </a:lnTo>
                  <a:lnTo>
                    <a:pt x="76" y="0"/>
                  </a:lnTo>
                  <a:lnTo>
                    <a:pt x="76" y="9"/>
                  </a:lnTo>
                  <a:lnTo>
                    <a:pt x="17" y="82"/>
                  </a:lnTo>
                  <a:lnTo>
                    <a:pt x="76" y="82"/>
                  </a:lnTo>
                  <a:lnTo>
                    <a:pt x="76"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56"/>
            <p:cNvSpPr/>
            <p:nvPr/>
          </p:nvSpPr>
          <p:spPr bwMode="auto">
            <a:xfrm>
              <a:off x="2383" y="2626"/>
              <a:ext cx="78" cy="90"/>
            </a:xfrm>
            <a:custGeom>
              <a:avLst/>
              <a:gdLst>
                <a:gd name="T0" fmla="*/ 0 w 78"/>
                <a:gd name="T1" fmla="*/ 90 h 90"/>
                <a:gd name="T2" fmla="*/ 0 w 78"/>
                <a:gd name="T3" fmla="*/ 0 h 90"/>
                <a:gd name="T4" fmla="*/ 16 w 78"/>
                <a:gd name="T5" fmla="*/ 0 h 90"/>
                <a:gd name="T6" fmla="*/ 16 w 78"/>
                <a:gd name="T7" fmla="*/ 40 h 90"/>
                <a:gd name="T8" fmla="*/ 61 w 78"/>
                <a:gd name="T9" fmla="*/ 40 h 90"/>
                <a:gd name="T10" fmla="*/ 61 w 78"/>
                <a:gd name="T11" fmla="*/ 0 h 90"/>
                <a:gd name="T12" fmla="*/ 78 w 78"/>
                <a:gd name="T13" fmla="*/ 0 h 90"/>
                <a:gd name="T14" fmla="*/ 78 w 78"/>
                <a:gd name="T15" fmla="*/ 90 h 90"/>
                <a:gd name="T16" fmla="*/ 61 w 78"/>
                <a:gd name="T17" fmla="*/ 90 h 90"/>
                <a:gd name="T18" fmla="*/ 61 w 78"/>
                <a:gd name="T19" fmla="*/ 49 h 90"/>
                <a:gd name="T20" fmla="*/ 16 w 78"/>
                <a:gd name="T21" fmla="*/ 49 h 90"/>
                <a:gd name="T22" fmla="*/ 16 w 78"/>
                <a:gd name="T23" fmla="*/ 90 h 90"/>
                <a:gd name="T24" fmla="*/ 0 w 7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0">
                  <a:moveTo>
                    <a:pt x="0" y="90"/>
                  </a:moveTo>
                  <a:lnTo>
                    <a:pt x="0" y="0"/>
                  </a:lnTo>
                  <a:lnTo>
                    <a:pt x="16" y="0"/>
                  </a:lnTo>
                  <a:lnTo>
                    <a:pt x="16" y="40"/>
                  </a:lnTo>
                  <a:lnTo>
                    <a:pt x="61" y="40"/>
                  </a:lnTo>
                  <a:lnTo>
                    <a:pt x="61" y="0"/>
                  </a:lnTo>
                  <a:lnTo>
                    <a:pt x="78" y="0"/>
                  </a:lnTo>
                  <a:lnTo>
                    <a:pt x="78" y="90"/>
                  </a:lnTo>
                  <a:lnTo>
                    <a:pt x="61" y="90"/>
                  </a:lnTo>
                  <a:lnTo>
                    <a:pt x="61" y="49"/>
                  </a:lnTo>
                  <a:lnTo>
                    <a:pt x="16" y="49"/>
                  </a:lnTo>
                  <a:lnTo>
                    <a:pt x="16"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Rectangle 57"/>
            <p:cNvSpPr>
              <a:spLocks noChangeArrowheads="1"/>
            </p:cNvSpPr>
            <p:nvPr/>
          </p:nvSpPr>
          <p:spPr bwMode="auto">
            <a:xfrm>
              <a:off x="2475" y="2626"/>
              <a:ext cx="14" cy="9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 name="Freeform 58"/>
            <p:cNvSpPr/>
            <p:nvPr/>
          </p:nvSpPr>
          <p:spPr bwMode="auto">
            <a:xfrm>
              <a:off x="2498" y="2626"/>
              <a:ext cx="88" cy="90"/>
            </a:xfrm>
            <a:custGeom>
              <a:avLst/>
              <a:gdLst>
                <a:gd name="T0" fmla="*/ 36 w 88"/>
                <a:gd name="T1" fmla="*/ 90 h 90"/>
                <a:gd name="T2" fmla="*/ 36 w 88"/>
                <a:gd name="T3" fmla="*/ 54 h 90"/>
                <a:gd name="T4" fmla="*/ 0 w 88"/>
                <a:gd name="T5" fmla="*/ 0 h 90"/>
                <a:gd name="T6" fmla="*/ 17 w 88"/>
                <a:gd name="T7" fmla="*/ 0 h 90"/>
                <a:gd name="T8" fmla="*/ 43 w 88"/>
                <a:gd name="T9" fmla="*/ 42 h 90"/>
                <a:gd name="T10" fmla="*/ 71 w 88"/>
                <a:gd name="T11" fmla="*/ 0 h 90"/>
                <a:gd name="T12" fmla="*/ 88 w 88"/>
                <a:gd name="T13" fmla="*/ 0 h 90"/>
                <a:gd name="T14" fmla="*/ 50 w 88"/>
                <a:gd name="T15" fmla="*/ 54 h 90"/>
                <a:gd name="T16" fmla="*/ 50 w 88"/>
                <a:gd name="T17" fmla="*/ 90 h 90"/>
                <a:gd name="T18" fmla="*/ 36 w 88"/>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0">
                  <a:moveTo>
                    <a:pt x="36" y="90"/>
                  </a:moveTo>
                  <a:lnTo>
                    <a:pt x="36" y="54"/>
                  </a:lnTo>
                  <a:lnTo>
                    <a:pt x="0" y="0"/>
                  </a:lnTo>
                  <a:lnTo>
                    <a:pt x="17" y="0"/>
                  </a:lnTo>
                  <a:lnTo>
                    <a:pt x="43" y="42"/>
                  </a:lnTo>
                  <a:lnTo>
                    <a:pt x="71" y="0"/>
                  </a:lnTo>
                  <a:lnTo>
                    <a:pt x="88" y="0"/>
                  </a:lnTo>
                  <a:lnTo>
                    <a:pt x="50" y="54"/>
                  </a:lnTo>
                  <a:lnTo>
                    <a:pt x="50" y="90"/>
                  </a:lnTo>
                  <a:lnTo>
                    <a:pt x="36"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9"/>
            <p:cNvSpPr/>
            <p:nvPr/>
          </p:nvSpPr>
          <p:spPr bwMode="auto">
            <a:xfrm>
              <a:off x="2593" y="2626"/>
              <a:ext cx="68" cy="90"/>
            </a:xfrm>
            <a:custGeom>
              <a:avLst/>
              <a:gdLst>
                <a:gd name="T0" fmla="*/ 0 w 68"/>
                <a:gd name="T1" fmla="*/ 90 h 90"/>
                <a:gd name="T2" fmla="*/ 0 w 68"/>
                <a:gd name="T3" fmla="*/ 0 h 90"/>
                <a:gd name="T4" fmla="*/ 68 w 68"/>
                <a:gd name="T5" fmla="*/ 0 h 90"/>
                <a:gd name="T6" fmla="*/ 68 w 68"/>
                <a:gd name="T7" fmla="*/ 9 h 90"/>
                <a:gd name="T8" fmla="*/ 14 w 68"/>
                <a:gd name="T9" fmla="*/ 9 h 90"/>
                <a:gd name="T10" fmla="*/ 14 w 68"/>
                <a:gd name="T11" fmla="*/ 40 h 90"/>
                <a:gd name="T12" fmla="*/ 66 w 68"/>
                <a:gd name="T13" fmla="*/ 40 h 90"/>
                <a:gd name="T14" fmla="*/ 66 w 68"/>
                <a:gd name="T15" fmla="*/ 49 h 90"/>
                <a:gd name="T16" fmla="*/ 14 w 68"/>
                <a:gd name="T17" fmla="*/ 49 h 90"/>
                <a:gd name="T18" fmla="*/ 14 w 68"/>
                <a:gd name="T19" fmla="*/ 82 h 90"/>
                <a:gd name="T20" fmla="*/ 68 w 68"/>
                <a:gd name="T21" fmla="*/ 82 h 90"/>
                <a:gd name="T22" fmla="*/ 68 w 68"/>
                <a:gd name="T23" fmla="*/ 90 h 90"/>
                <a:gd name="T24" fmla="*/ 0 w 68"/>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90">
                  <a:moveTo>
                    <a:pt x="0" y="90"/>
                  </a:moveTo>
                  <a:lnTo>
                    <a:pt x="0" y="0"/>
                  </a:lnTo>
                  <a:lnTo>
                    <a:pt x="68" y="0"/>
                  </a:lnTo>
                  <a:lnTo>
                    <a:pt x="68" y="9"/>
                  </a:lnTo>
                  <a:lnTo>
                    <a:pt x="14" y="9"/>
                  </a:lnTo>
                  <a:lnTo>
                    <a:pt x="14" y="40"/>
                  </a:lnTo>
                  <a:lnTo>
                    <a:pt x="66" y="40"/>
                  </a:lnTo>
                  <a:lnTo>
                    <a:pt x="66" y="49"/>
                  </a:lnTo>
                  <a:lnTo>
                    <a:pt x="14" y="49"/>
                  </a:lnTo>
                  <a:lnTo>
                    <a:pt x="14" y="82"/>
                  </a:lnTo>
                  <a:lnTo>
                    <a:pt x="68" y="82"/>
                  </a:lnTo>
                  <a:lnTo>
                    <a:pt x="68"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60"/>
            <p:cNvSpPr/>
            <p:nvPr/>
          </p:nvSpPr>
          <p:spPr bwMode="auto">
            <a:xfrm>
              <a:off x="2669" y="2626"/>
              <a:ext cx="87" cy="90"/>
            </a:xfrm>
            <a:custGeom>
              <a:avLst/>
              <a:gdLst>
                <a:gd name="T0" fmla="*/ 35 w 87"/>
                <a:gd name="T1" fmla="*/ 90 h 90"/>
                <a:gd name="T2" fmla="*/ 35 w 87"/>
                <a:gd name="T3" fmla="*/ 54 h 90"/>
                <a:gd name="T4" fmla="*/ 0 w 87"/>
                <a:gd name="T5" fmla="*/ 0 h 90"/>
                <a:gd name="T6" fmla="*/ 16 w 87"/>
                <a:gd name="T7" fmla="*/ 0 h 90"/>
                <a:gd name="T8" fmla="*/ 42 w 87"/>
                <a:gd name="T9" fmla="*/ 42 h 90"/>
                <a:gd name="T10" fmla="*/ 70 w 87"/>
                <a:gd name="T11" fmla="*/ 0 h 90"/>
                <a:gd name="T12" fmla="*/ 87 w 87"/>
                <a:gd name="T13" fmla="*/ 0 h 90"/>
                <a:gd name="T14" fmla="*/ 49 w 87"/>
                <a:gd name="T15" fmla="*/ 54 h 90"/>
                <a:gd name="T16" fmla="*/ 49 w 87"/>
                <a:gd name="T17" fmla="*/ 90 h 90"/>
                <a:gd name="T18" fmla="*/ 35 w 87"/>
                <a:gd name="T1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90">
                  <a:moveTo>
                    <a:pt x="35" y="90"/>
                  </a:moveTo>
                  <a:lnTo>
                    <a:pt x="35" y="54"/>
                  </a:lnTo>
                  <a:lnTo>
                    <a:pt x="0" y="0"/>
                  </a:lnTo>
                  <a:lnTo>
                    <a:pt x="16" y="0"/>
                  </a:lnTo>
                  <a:lnTo>
                    <a:pt x="42" y="42"/>
                  </a:lnTo>
                  <a:lnTo>
                    <a:pt x="70" y="0"/>
                  </a:lnTo>
                  <a:lnTo>
                    <a:pt x="87" y="0"/>
                  </a:lnTo>
                  <a:lnTo>
                    <a:pt x="49" y="54"/>
                  </a:lnTo>
                  <a:lnTo>
                    <a:pt x="49" y="90"/>
                  </a:lnTo>
                  <a:lnTo>
                    <a:pt x="35"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61"/>
            <p:cNvSpPr/>
            <p:nvPr/>
          </p:nvSpPr>
          <p:spPr bwMode="auto">
            <a:xfrm>
              <a:off x="2763" y="2626"/>
              <a:ext cx="80" cy="94"/>
            </a:xfrm>
            <a:custGeom>
              <a:avLst/>
              <a:gdLst>
                <a:gd name="T0" fmla="*/ 1 w 34"/>
                <a:gd name="T1" fmla="*/ 22 h 40"/>
                <a:gd name="T2" fmla="*/ 1 w 34"/>
                <a:gd name="T3" fmla="*/ 0 h 40"/>
                <a:gd name="T4" fmla="*/ 7 w 34"/>
                <a:gd name="T5" fmla="*/ 0 h 40"/>
                <a:gd name="T6" fmla="*/ 7 w 34"/>
                <a:gd name="T7" fmla="*/ 24 h 40"/>
                <a:gd name="T8" fmla="*/ 17 w 34"/>
                <a:gd name="T9" fmla="*/ 35 h 40"/>
                <a:gd name="T10" fmla="*/ 27 w 34"/>
                <a:gd name="T11" fmla="*/ 24 h 40"/>
                <a:gd name="T12" fmla="*/ 27 w 34"/>
                <a:gd name="T13" fmla="*/ 0 h 40"/>
                <a:gd name="T14" fmla="*/ 33 w 34"/>
                <a:gd name="T15" fmla="*/ 0 h 40"/>
                <a:gd name="T16" fmla="*/ 33 w 34"/>
                <a:gd name="T17" fmla="*/ 22 h 40"/>
                <a:gd name="T18" fmla="*/ 17 w 34"/>
                <a:gd name="T19" fmla="*/ 39 h 40"/>
                <a:gd name="T20" fmla="*/ 1 w 34"/>
                <a:gd name="T2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40">
                  <a:moveTo>
                    <a:pt x="1" y="22"/>
                  </a:moveTo>
                  <a:cubicBezTo>
                    <a:pt x="1" y="0"/>
                    <a:pt x="1" y="0"/>
                    <a:pt x="1" y="0"/>
                  </a:cubicBezTo>
                  <a:cubicBezTo>
                    <a:pt x="7" y="0"/>
                    <a:pt x="7" y="0"/>
                    <a:pt x="7" y="0"/>
                  </a:cubicBezTo>
                  <a:cubicBezTo>
                    <a:pt x="7" y="24"/>
                    <a:pt x="7" y="24"/>
                    <a:pt x="7" y="24"/>
                  </a:cubicBezTo>
                  <a:cubicBezTo>
                    <a:pt x="7" y="32"/>
                    <a:pt x="10" y="35"/>
                    <a:pt x="17" y="35"/>
                  </a:cubicBezTo>
                  <a:cubicBezTo>
                    <a:pt x="24" y="36"/>
                    <a:pt x="27" y="32"/>
                    <a:pt x="27" y="24"/>
                  </a:cubicBezTo>
                  <a:cubicBezTo>
                    <a:pt x="27" y="0"/>
                    <a:pt x="27" y="0"/>
                    <a:pt x="27" y="0"/>
                  </a:cubicBezTo>
                  <a:cubicBezTo>
                    <a:pt x="33" y="0"/>
                    <a:pt x="33" y="0"/>
                    <a:pt x="33" y="0"/>
                  </a:cubicBezTo>
                  <a:cubicBezTo>
                    <a:pt x="33" y="22"/>
                    <a:pt x="33" y="22"/>
                    <a:pt x="33" y="22"/>
                  </a:cubicBezTo>
                  <a:cubicBezTo>
                    <a:pt x="34" y="34"/>
                    <a:pt x="28" y="40"/>
                    <a:pt x="17" y="39"/>
                  </a:cubicBezTo>
                  <a:cubicBezTo>
                    <a:pt x="6" y="39"/>
                    <a:pt x="0" y="34"/>
                    <a:pt x="1" y="2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62"/>
            <p:cNvSpPr>
              <a:spLocks noEditPoints="1"/>
            </p:cNvSpPr>
            <p:nvPr/>
          </p:nvSpPr>
          <p:spPr bwMode="auto">
            <a:xfrm>
              <a:off x="2848" y="2626"/>
              <a:ext cx="90" cy="90"/>
            </a:xfrm>
            <a:custGeom>
              <a:avLst/>
              <a:gdLst>
                <a:gd name="T0" fmla="*/ 0 w 90"/>
                <a:gd name="T1" fmla="*/ 90 h 90"/>
                <a:gd name="T2" fmla="*/ 35 w 90"/>
                <a:gd name="T3" fmla="*/ 0 h 90"/>
                <a:gd name="T4" fmla="*/ 54 w 90"/>
                <a:gd name="T5" fmla="*/ 0 h 90"/>
                <a:gd name="T6" fmla="*/ 90 w 90"/>
                <a:gd name="T7" fmla="*/ 90 h 90"/>
                <a:gd name="T8" fmla="*/ 73 w 90"/>
                <a:gd name="T9" fmla="*/ 90 h 90"/>
                <a:gd name="T10" fmla="*/ 64 w 90"/>
                <a:gd name="T11" fmla="*/ 66 h 90"/>
                <a:gd name="T12" fmla="*/ 26 w 90"/>
                <a:gd name="T13" fmla="*/ 66 h 90"/>
                <a:gd name="T14" fmla="*/ 17 w 90"/>
                <a:gd name="T15" fmla="*/ 90 h 90"/>
                <a:gd name="T16" fmla="*/ 0 w 90"/>
                <a:gd name="T17" fmla="*/ 90 h 90"/>
                <a:gd name="T18" fmla="*/ 45 w 90"/>
                <a:gd name="T19" fmla="*/ 14 h 90"/>
                <a:gd name="T20" fmla="*/ 28 w 90"/>
                <a:gd name="T21" fmla="*/ 56 h 90"/>
                <a:gd name="T22" fmla="*/ 61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0"/>
                  </a:lnTo>
                  <a:lnTo>
                    <a:pt x="54" y="0"/>
                  </a:lnTo>
                  <a:lnTo>
                    <a:pt x="90" y="90"/>
                  </a:lnTo>
                  <a:lnTo>
                    <a:pt x="73" y="90"/>
                  </a:lnTo>
                  <a:lnTo>
                    <a:pt x="64" y="66"/>
                  </a:lnTo>
                  <a:lnTo>
                    <a:pt x="26" y="66"/>
                  </a:lnTo>
                  <a:lnTo>
                    <a:pt x="17" y="90"/>
                  </a:lnTo>
                  <a:lnTo>
                    <a:pt x="0" y="90"/>
                  </a:lnTo>
                  <a:close/>
                  <a:moveTo>
                    <a:pt x="45" y="14"/>
                  </a:moveTo>
                  <a:lnTo>
                    <a:pt x="28" y="56"/>
                  </a:lnTo>
                  <a:lnTo>
                    <a:pt x="61" y="56"/>
                  </a:lnTo>
                  <a:lnTo>
                    <a:pt x="45" y="1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3"/>
            <p:cNvSpPr/>
            <p:nvPr/>
          </p:nvSpPr>
          <p:spPr bwMode="auto">
            <a:xfrm>
              <a:off x="2945" y="2626"/>
              <a:ext cx="78" cy="90"/>
            </a:xfrm>
            <a:custGeom>
              <a:avLst/>
              <a:gdLst>
                <a:gd name="T0" fmla="*/ 0 w 78"/>
                <a:gd name="T1" fmla="*/ 90 h 90"/>
                <a:gd name="T2" fmla="*/ 0 w 78"/>
                <a:gd name="T3" fmla="*/ 0 h 90"/>
                <a:gd name="T4" fmla="*/ 16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6 w 78"/>
                <a:gd name="T17" fmla="*/ 21 h 90"/>
                <a:gd name="T18" fmla="*/ 16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6" y="0"/>
                  </a:lnTo>
                  <a:lnTo>
                    <a:pt x="64" y="71"/>
                  </a:lnTo>
                  <a:lnTo>
                    <a:pt x="64" y="0"/>
                  </a:lnTo>
                  <a:lnTo>
                    <a:pt x="78" y="0"/>
                  </a:lnTo>
                  <a:lnTo>
                    <a:pt x="78" y="90"/>
                  </a:lnTo>
                  <a:lnTo>
                    <a:pt x="64" y="90"/>
                  </a:lnTo>
                  <a:lnTo>
                    <a:pt x="16" y="21"/>
                  </a:lnTo>
                  <a:lnTo>
                    <a:pt x="16"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64"/>
            <p:cNvSpPr/>
            <p:nvPr/>
          </p:nvSpPr>
          <p:spPr bwMode="auto">
            <a:xfrm>
              <a:off x="3030" y="2626"/>
              <a:ext cx="90" cy="90"/>
            </a:xfrm>
            <a:custGeom>
              <a:avLst/>
              <a:gdLst>
                <a:gd name="T0" fmla="*/ 0 w 90"/>
                <a:gd name="T1" fmla="*/ 90 h 90"/>
                <a:gd name="T2" fmla="*/ 35 w 90"/>
                <a:gd name="T3" fmla="*/ 45 h 90"/>
                <a:gd name="T4" fmla="*/ 2 w 90"/>
                <a:gd name="T5" fmla="*/ 0 h 90"/>
                <a:gd name="T6" fmla="*/ 21 w 90"/>
                <a:gd name="T7" fmla="*/ 0 h 90"/>
                <a:gd name="T8" fmla="*/ 45 w 90"/>
                <a:gd name="T9" fmla="*/ 35 h 90"/>
                <a:gd name="T10" fmla="*/ 68 w 90"/>
                <a:gd name="T11" fmla="*/ 0 h 90"/>
                <a:gd name="T12" fmla="*/ 85 w 90"/>
                <a:gd name="T13" fmla="*/ 0 h 90"/>
                <a:gd name="T14" fmla="*/ 54 w 90"/>
                <a:gd name="T15" fmla="*/ 45 h 90"/>
                <a:gd name="T16" fmla="*/ 90 w 90"/>
                <a:gd name="T17" fmla="*/ 90 h 90"/>
                <a:gd name="T18" fmla="*/ 71 w 90"/>
                <a:gd name="T19" fmla="*/ 90 h 90"/>
                <a:gd name="T20" fmla="*/ 45 w 90"/>
                <a:gd name="T21" fmla="*/ 54 h 90"/>
                <a:gd name="T22" fmla="*/ 19 w 90"/>
                <a:gd name="T23" fmla="*/ 90 h 90"/>
                <a:gd name="T24" fmla="*/ 0 w 90"/>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5" y="45"/>
                  </a:lnTo>
                  <a:lnTo>
                    <a:pt x="2" y="0"/>
                  </a:lnTo>
                  <a:lnTo>
                    <a:pt x="21" y="0"/>
                  </a:lnTo>
                  <a:lnTo>
                    <a:pt x="45" y="35"/>
                  </a:lnTo>
                  <a:lnTo>
                    <a:pt x="68" y="0"/>
                  </a:lnTo>
                  <a:lnTo>
                    <a:pt x="85" y="0"/>
                  </a:lnTo>
                  <a:lnTo>
                    <a:pt x="54" y="45"/>
                  </a:lnTo>
                  <a:lnTo>
                    <a:pt x="90" y="90"/>
                  </a:lnTo>
                  <a:lnTo>
                    <a:pt x="71" y="90"/>
                  </a:lnTo>
                  <a:lnTo>
                    <a:pt x="45" y="54"/>
                  </a:lnTo>
                  <a:lnTo>
                    <a:pt x="19"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Rectangle 65"/>
            <p:cNvSpPr>
              <a:spLocks noChangeArrowheads="1"/>
            </p:cNvSpPr>
            <p:nvPr/>
          </p:nvSpPr>
          <p:spPr bwMode="auto">
            <a:xfrm>
              <a:off x="3127" y="2626"/>
              <a:ext cx="14" cy="9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 name="Freeform 66"/>
            <p:cNvSpPr>
              <a:spLocks noEditPoints="1"/>
            </p:cNvSpPr>
            <p:nvPr/>
          </p:nvSpPr>
          <p:spPr bwMode="auto">
            <a:xfrm>
              <a:off x="3150" y="2626"/>
              <a:ext cx="90" cy="90"/>
            </a:xfrm>
            <a:custGeom>
              <a:avLst/>
              <a:gdLst>
                <a:gd name="T0" fmla="*/ 0 w 90"/>
                <a:gd name="T1" fmla="*/ 90 h 90"/>
                <a:gd name="T2" fmla="*/ 36 w 90"/>
                <a:gd name="T3" fmla="*/ 0 h 90"/>
                <a:gd name="T4" fmla="*/ 52 w 90"/>
                <a:gd name="T5" fmla="*/ 0 h 90"/>
                <a:gd name="T6" fmla="*/ 90 w 90"/>
                <a:gd name="T7" fmla="*/ 90 h 90"/>
                <a:gd name="T8" fmla="*/ 74 w 90"/>
                <a:gd name="T9" fmla="*/ 90 h 90"/>
                <a:gd name="T10" fmla="*/ 64 w 90"/>
                <a:gd name="T11" fmla="*/ 66 h 90"/>
                <a:gd name="T12" fmla="*/ 24 w 90"/>
                <a:gd name="T13" fmla="*/ 66 h 90"/>
                <a:gd name="T14" fmla="*/ 15 w 90"/>
                <a:gd name="T15" fmla="*/ 90 h 90"/>
                <a:gd name="T16" fmla="*/ 0 w 90"/>
                <a:gd name="T17" fmla="*/ 90 h 90"/>
                <a:gd name="T18" fmla="*/ 45 w 90"/>
                <a:gd name="T19" fmla="*/ 14 h 90"/>
                <a:gd name="T20" fmla="*/ 29 w 90"/>
                <a:gd name="T21" fmla="*/ 56 h 90"/>
                <a:gd name="T22" fmla="*/ 59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6" y="0"/>
                  </a:lnTo>
                  <a:lnTo>
                    <a:pt x="52" y="0"/>
                  </a:lnTo>
                  <a:lnTo>
                    <a:pt x="90" y="90"/>
                  </a:lnTo>
                  <a:lnTo>
                    <a:pt x="74" y="90"/>
                  </a:lnTo>
                  <a:lnTo>
                    <a:pt x="64" y="66"/>
                  </a:lnTo>
                  <a:lnTo>
                    <a:pt x="24" y="66"/>
                  </a:lnTo>
                  <a:lnTo>
                    <a:pt x="15" y="90"/>
                  </a:lnTo>
                  <a:lnTo>
                    <a:pt x="0" y="90"/>
                  </a:lnTo>
                  <a:close/>
                  <a:moveTo>
                    <a:pt x="45" y="14"/>
                  </a:moveTo>
                  <a:lnTo>
                    <a:pt x="29" y="56"/>
                  </a:lnTo>
                  <a:lnTo>
                    <a:pt x="59" y="56"/>
                  </a:lnTo>
                  <a:lnTo>
                    <a:pt x="45" y="1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67"/>
            <p:cNvSpPr>
              <a:spLocks noEditPoints="1"/>
            </p:cNvSpPr>
            <p:nvPr/>
          </p:nvSpPr>
          <p:spPr bwMode="auto">
            <a:xfrm>
              <a:off x="3245" y="2626"/>
              <a:ext cx="90" cy="92"/>
            </a:xfrm>
            <a:custGeom>
              <a:avLst/>
              <a:gdLst>
                <a:gd name="T0" fmla="*/ 19 w 38"/>
                <a:gd name="T1" fmla="*/ 39 h 39"/>
                <a:gd name="T2" fmla="*/ 0 w 38"/>
                <a:gd name="T3" fmla="*/ 20 h 39"/>
                <a:gd name="T4" fmla="*/ 19 w 38"/>
                <a:gd name="T5" fmla="*/ 0 h 39"/>
                <a:gd name="T6" fmla="*/ 38 w 38"/>
                <a:gd name="T7" fmla="*/ 20 h 39"/>
                <a:gd name="T8" fmla="*/ 19 w 38"/>
                <a:gd name="T9" fmla="*/ 39 h 39"/>
                <a:gd name="T10" fmla="*/ 19 w 38"/>
                <a:gd name="T11" fmla="*/ 35 h 39"/>
                <a:gd name="T12" fmla="*/ 31 w 38"/>
                <a:gd name="T13" fmla="*/ 20 h 39"/>
                <a:gd name="T14" fmla="*/ 19 w 38"/>
                <a:gd name="T15" fmla="*/ 4 h 39"/>
                <a:gd name="T16" fmla="*/ 6 w 38"/>
                <a:gd name="T17" fmla="*/ 20 h 39"/>
                <a:gd name="T18" fmla="*/ 19 w 38"/>
                <a:gd name="T19"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39"/>
                  </a:moveTo>
                  <a:cubicBezTo>
                    <a:pt x="7" y="38"/>
                    <a:pt x="1" y="32"/>
                    <a:pt x="0" y="20"/>
                  </a:cubicBezTo>
                  <a:cubicBezTo>
                    <a:pt x="1" y="7"/>
                    <a:pt x="7" y="0"/>
                    <a:pt x="19" y="0"/>
                  </a:cubicBezTo>
                  <a:cubicBezTo>
                    <a:pt x="31" y="0"/>
                    <a:pt x="37" y="7"/>
                    <a:pt x="38" y="20"/>
                  </a:cubicBezTo>
                  <a:cubicBezTo>
                    <a:pt x="37" y="32"/>
                    <a:pt x="31" y="39"/>
                    <a:pt x="19" y="39"/>
                  </a:cubicBezTo>
                  <a:close/>
                  <a:moveTo>
                    <a:pt x="19" y="35"/>
                  </a:moveTo>
                  <a:cubicBezTo>
                    <a:pt x="27" y="35"/>
                    <a:pt x="31" y="30"/>
                    <a:pt x="31" y="20"/>
                  </a:cubicBezTo>
                  <a:cubicBezTo>
                    <a:pt x="31" y="10"/>
                    <a:pt x="27" y="4"/>
                    <a:pt x="19" y="4"/>
                  </a:cubicBezTo>
                  <a:cubicBezTo>
                    <a:pt x="11" y="4"/>
                    <a:pt x="7" y="10"/>
                    <a:pt x="6" y="20"/>
                  </a:cubicBezTo>
                  <a:cubicBezTo>
                    <a:pt x="7" y="30"/>
                    <a:pt x="11" y="35"/>
                    <a:pt x="19" y="3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68"/>
            <p:cNvSpPr/>
            <p:nvPr/>
          </p:nvSpPr>
          <p:spPr bwMode="auto">
            <a:xfrm>
              <a:off x="3344" y="2626"/>
              <a:ext cx="59" cy="92"/>
            </a:xfrm>
            <a:custGeom>
              <a:avLst/>
              <a:gdLst>
                <a:gd name="T0" fmla="*/ 0 w 25"/>
                <a:gd name="T1" fmla="*/ 34 h 39"/>
                <a:gd name="T2" fmla="*/ 0 w 25"/>
                <a:gd name="T3" fmla="*/ 30 h 39"/>
                <a:gd name="T4" fmla="*/ 11 w 25"/>
                <a:gd name="T5" fmla="*/ 35 h 39"/>
                <a:gd name="T6" fmla="*/ 19 w 25"/>
                <a:gd name="T7" fmla="*/ 25 h 39"/>
                <a:gd name="T8" fmla="*/ 19 w 25"/>
                <a:gd name="T9" fmla="*/ 0 h 39"/>
                <a:gd name="T10" fmla="*/ 25 w 25"/>
                <a:gd name="T11" fmla="*/ 0 h 39"/>
                <a:gd name="T12" fmla="*/ 25 w 25"/>
                <a:gd name="T13" fmla="*/ 25 h 39"/>
                <a:gd name="T14" fmla="*/ 13 w 25"/>
                <a:gd name="T15" fmla="*/ 39 h 39"/>
                <a:gd name="T16" fmla="*/ 0 w 25"/>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9">
                  <a:moveTo>
                    <a:pt x="0" y="34"/>
                  </a:moveTo>
                  <a:cubicBezTo>
                    <a:pt x="0" y="30"/>
                    <a:pt x="0" y="30"/>
                    <a:pt x="0" y="30"/>
                  </a:cubicBezTo>
                  <a:cubicBezTo>
                    <a:pt x="3" y="33"/>
                    <a:pt x="7" y="35"/>
                    <a:pt x="11" y="35"/>
                  </a:cubicBezTo>
                  <a:cubicBezTo>
                    <a:pt x="17" y="35"/>
                    <a:pt x="19" y="32"/>
                    <a:pt x="19" y="25"/>
                  </a:cubicBezTo>
                  <a:cubicBezTo>
                    <a:pt x="19" y="0"/>
                    <a:pt x="19" y="0"/>
                    <a:pt x="19" y="0"/>
                  </a:cubicBezTo>
                  <a:cubicBezTo>
                    <a:pt x="25" y="0"/>
                    <a:pt x="25" y="0"/>
                    <a:pt x="25" y="0"/>
                  </a:cubicBezTo>
                  <a:cubicBezTo>
                    <a:pt x="25" y="25"/>
                    <a:pt x="25" y="25"/>
                    <a:pt x="25" y="25"/>
                  </a:cubicBezTo>
                  <a:cubicBezTo>
                    <a:pt x="25" y="34"/>
                    <a:pt x="21" y="39"/>
                    <a:pt x="13" y="39"/>
                  </a:cubicBezTo>
                  <a:cubicBezTo>
                    <a:pt x="7" y="39"/>
                    <a:pt x="3" y="38"/>
                    <a:pt x="0" y="3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Rectangle 69"/>
            <p:cNvSpPr>
              <a:spLocks noChangeArrowheads="1"/>
            </p:cNvSpPr>
            <p:nvPr/>
          </p:nvSpPr>
          <p:spPr bwMode="auto">
            <a:xfrm>
              <a:off x="3420" y="2626"/>
              <a:ext cx="14" cy="9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6" name="Freeform 70"/>
            <p:cNvSpPr/>
            <p:nvPr/>
          </p:nvSpPr>
          <p:spPr bwMode="auto">
            <a:xfrm>
              <a:off x="3448" y="2626"/>
              <a:ext cx="78" cy="90"/>
            </a:xfrm>
            <a:custGeom>
              <a:avLst/>
              <a:gdLst>
                <a:gd name="T0" fmla="*/ 0 w 78"/>
                <a:gd name="T1" fmla="*/ 90 h 90"/>
                <a:gd name="T2" fmla="*/ 0 w 78"/>
                <a:gd name="T3" fmla="*/ 0 h 90"/>
                <a:gd name="T4" fmla="*/ 14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4 w 78"/>
                <a:gd name="T17" fmla="*/ 21 h 90"/>
                <a:gd name="T18" fmla="*/ 14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4" y="0"/>
                  </a:lnTo>
                  <a:lnTo>
                    <a:pt x="64" y="71"/>
                  </a:lnTo>
                  <a:lnTo>
                    <a:pt x="64" y="0"/>
                  </a:lnTo>
                  <a:lnTo>
                    <a:pt x="78" y="0"/>
                  </a:lnTo>
                  <a:lnTo>
                    <a:pt x="78" y="90"/>
                  </a:lnTo>
                  <a:lnTo>
                    <a:pt x="64" y="90"/>
                  </a:lnTo>
                  <a:lnTo>
                    <a:pt x="14" y="21"/>
                  </a:lnTo>
                  <a:lnTo>
                    <a:pt x="14"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1"/>
            <p:cNvSpPr/>
            <p:nvPr/>
          </p:nvSpPr>
          <p:spPr bwMode="auto">
            <a:xfrm>
              <a:off x="3540" y="2626"/>
              <a:ext cx="69" cy="90"/>
            </a:xfrm>
            <a:custGeom>
              <a:avLst/>
              <a:gdLst>
                <a:gd name="T0" fmla="*/ 0 w 69"/>
                <a:gd name="T1" fmla="*/ 90 h 90"/>
                <a:gd name="T2" fmla="*/ 0 w 69"/>
                <a:gd name="T3" fmla="*/ 0 h 90"/>
                <a:gd name="T4" fmla="*/ 69 w 69"/>
                <a:gd name="T5" fmla="*/ 0 h 90"/>
                <a:gd name="T6" fmla="*/ 69 w 69"/>
                <a:gd name="T7" fmla="*/ 9 h 90"/>
                <a:gd name="T8" fmla="*/ 14 w 69"/>
                <a:gd name="T9" fmla="*/ 9 h 90"/>
                <a:gd name="T10" fmla="*/ 14 w 69"/>
                <a:gd name="T11" fmla="*/ 40 h 90"/>
                <a:gd name="T12" fmla="*/ 64 w 69"/>
                <a:gd name="T13" fmla="*/ 40 h 90"/>
                <a:gd name="T14" fmla="*/ 64 w 69"/>
                <a:gd name="T15" fmla="*/ 49 h 90"/>
                <a:gd name="T16" fmla="*/ 14 w 69"/>
                <a:gd name="T17" fmla="*/ 49 h 90"/>
                <a:gd name="T18" fmla="*/ 14 w 69"/>
                <a:gd name="T19" fmla="*/ 82 h 90"/>
                <a:gd name="T20" fmla="*/ 69 w 69"/>
                <a:gd name="T21" fmla="*/ 82 h 90"/>
                <a:gd name="T22" fmla="*/ 69 w 69"/>
                <a:gd name="T23" fmla="*/ 90 h 90"/>
                <a:gd name="T24" fmla="*/ 0 w 69"/>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0">
                  <a:moveTo>
                    <a:pt x="0" y="90"/>
                  </a:moveTo>
                  <a:lnTo>
                    <a:pt x="0" y="0"/>
                  </a:lnTo>
                  <a:lnTo>
                    <a:pt x="69" y="0"/>
                  </a:lnTo>
                  <a:lnTo>
                    <a:pt x="69" y="9"/>
                  </a:lnTo>
                  <a:lnTo>
                    <a:pt x="14" y="9"/>
                  </a:lnTo>
                  <a:lnTo>
                    <a:pt x="14" y="40"/>
                  </a:lnTo>
                  <a:lnTo>
                    <a:pt x="64" y="40"/>
                  </a:lnTo>
                  <a:lnTo>
                    <a:pt x="64" y="49"/>
                  </a:lnTo>
                  <a:lnTo>
                    <a:pt x="14" y="49"/>
                  </a:lnTo>
                  <a:lnTo>
                    <a:pt x="14" y="82"/>
                  </a:lnTo>
                  <a:lnTo>
                    <a:pt x="69" y="82"/>
                  </a:lnTo>
                  <a:lnTo>
                    <a:pt x="69"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2"/>
            <p:cNvSpPr/>
            <p:nvPr/>
          </p:nvSpPr>
          <p:spPr bwMode="auto">
            <a:xfrm>
              <a:off x="3618" y="2626"/>
              <a:ext cx="78" cy="90"/>
            </a:xfrm>
            <a:custGeom>
              <a:avLst/>
              <a:gdLst>
                <a:gd name="T0" fmla="*/ 0 w 78"/>
                <a:gd name="T1" fmla="*/ 90 h 90"/>
                <a:gd name="T2" fmla="*/ 0 w 78"/>
                <a:gd name="T3" fmla="*/ 0 h 90"/>
                <a:gd name="T4" fmla="*/ 17 w 78"/>
                <a:gd name="T5" fmla="*/ 0 h 90"/>
                <a:gd name="T6" fmla="*/ 64 w 78"/>
                <a:gd name="T7" fmla="*/ 71 h 90"/>
                <a:gd name="T8" fmla="*/ 64 w 78"/>
                <a:gd name="T9" fmla="*/ 0 h 90"/>
                <a:gd name="T10" fmla="*/ 78 w 78"/>
                <a:gd name="T11" fmla="*/ 0 h 90"/>
                <a:gd name="T12" fmla="*/ 78 w 78"/>
                <a:gd name="T13" fmla="*/ 90 h 90"/>
                <a:gd name="T14" fmla="*/ 64 w 78"/>
                <a:gd name="T15" fmla="*/ 90 h 90"/>
                <a:gd name="T16" fmla="*/ 17 w 78"/>
                <a:gd name="T17" fmla="*/ 21 h 90"/>
                <a:gd name="T18" fmla="*/ 17 w 78"/>
                <a:gd name="T19" fmla="*/ 90 h 90"/>
                <a:gd name="T20" fmla="*/ 0 w 78"/>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90">
                  <a:moveTo>
                    <a:pt x="0" y="90"/>
                  </a:moveTo>
                  <a:lnTo>
                    <a:pt x="0" y="0"/>
                  </a:lnTo>
                  <a:lnTo>
                    <a:pt x="17" y="0"/>
                  </a:lnTo>
                  <a:lnTo>
                    <a:pt x="64" y="71"/>
                  </a:lnTo>
                  <a:lnTo>
                    <a:pt x="64" y="0"/>
                  </a:lnTo>
                  <a:lnTo>
                    <a:pt x="78" y="0"/>
                  </a:lnTo>
                  <a:lnTo>
                    <a:pt x="78" y="90"/>
                  </a:lnTo>
                  <a:lnTo>
                    <a:pt x="64" y="90"/>
                  </a:lnTo>
                  <a:lnTo>
                    <a:pt x="17" y="21"/>
                  </a:lnTo>
                  <a:lnTo>
                    <a:pt x="17" y="90"/>
                  </a:lnTo>
                  <a:lnTo>
                    <a:pt x="0" y="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73"/>
            <p:cNvSpPr/>
            <p:nvPr/>
          </p:nvSpPr>
          <p:spPr bwMode="auto">
            <a:xfrm>
              <a:off x="3708" y="2626"/>
              <a:ext cx="85" cy="92"/>
            </a:xfrm>
            <a:custGeom>
              <a:avLst/>
              <a:gdLst>
                <a:gd name="T0" fmla="*/ 36 w 36"/>
                <a:gd name="T1" fmla="*/ 11 h 39"/>
                <a:gd name="T2" fmla="*/ 30 w 36"/>
                <a:gd name="T3" fmla="*/ 11 h 39"/>
                <a:gd name="T4" fmla="*/ 19 w 36"/>
                <a:gd name="T5" fmla="*/ 4 h 39"/>
                <a:gd name="T6" fmla="*/ 7 w 36"/>
                <a:gd name="T7" fmla="*/ 20 h 39"/>
                <a:gd name="T8" fmla="*/ 20 w 36"/>
                <a:gd name="T9" fmla="*/ 35 h 39"/>
                <a:gd name="T10" fmla="*/ 30 w 36"/>
                <a:gd name="T11" fmla="*/ 29 h 39"/>
                <a:gd name="T12" fmla="*/ 30 w 36"/>
                <a:gd name="T13" fmla="*/ 21 h 39"/>
                <a:gd name="T14" fmla="*/ 18 w 36"/>
                <a:gd name="T15" fmla="*/ 21 h 39"/>
                <a:gd name="T16" fmla="*/ 18 w 36"/>
                <a:gd name="T17" fmla="*/ 17 h 39"/>
                <a:gd name="T18" fmla="*/ 36 w 36"/>
                <a:gd name="T19" fmla="*/ 17 h 39"/>
                <a:gd name="T20" fmla="*/ 36 w 36"/>
                <a:gd name="T21" fmla="*/ 32 h 39"/>
                <a:gd name="T22" fmla="*/ 20 w 36"/>
                <a:gd name="T23" fmla="*/ 39 h 39"/>
                <a:gd name="T24" fmla="*/ 0 w 36"/>
                <a:gd name="T25" fmla="*/ 20 h 39"/>
                <a:gd name="T26" fmla="*/ 19 w 36"/>
                <a:gd name="T27" fmla="*/ 0 h 39"/>
                <a:gd name="T28" fmla="*/ 36 w 36"/>
                <a:gd name="T2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6" y="11"/>
                  </a:moveTo>
                  <a:cubicBezTo>
                    <a:pt x="30" y="11"/>
                    <a:pt x="30" y="11"/>
                    <a:pt x="30" y="11"/>
                  </a:cubicBezTo>
                  <a:cubicBezTo>
                    <a:pt x="28" y="6"/>
                    <a:pt x="24" y="4"/>
                    <a:pt x="19" y="4"/>
                  </a:cubicBezTo>
                  <a:cubicBezTo>
                    <a:pt x="11" y="4"/>
                    <a:pt x="7" y="10"/>
                    <a:pt x="7" y="20"/>
                  </a:cubicBezTo>
                  <a:cubicBezTo>
                    <a:pt x="7" y="29"/>
                    <a:pt x="11" y="35"/>
                    <a:pt x="20" y="35"/>
                  </a:cubicBezTo>
                  <a:cubicBezTo>
                    <a:pt x="25" y="35"/>
                    <a:pt x="28" y="33"/>
                    <a:pt x="30" y="29"/>
                  </a:cubicBezTo>
                  <a:cubicBezTo>
                    <a:pt x="30" y="21"/>
                    <a:pt x="30" y="21"/>
                    <a:pt x="30" y="21"/>
                  </a:cubicBezTo>
                  <a:cubicBezTo>
                    <a:pt x="18" y="21"/>
                    <a:pt x="18" y="21"/>
                    <a:pt x="18" y="21"/>
                  </a:cubicBezTo>
                  <a:cubicBezTo>
                    <a:pt x="18" y="17"/>
                    <a:pt x="18" y="17"/>
                    <a:pt x="18" y="17"/>
                  </a:cubicBezTo>
                  <a:cubicBezTo>
                    <a:pt x="36" y="17"/>
                    <a:pt x="36" y="17"/>
                    <a:pt x="36" y="17"/>
                  </a:cubicBezTo>
                  <a:cubicBezTo>
                    <a:pt x="36" y="32"/>
                    <a:pt x="36" y="32"/>
                    <a:pt x="36" y="32"/>
                  </a:cubicBezTo>
                  <a:cubicBezTo>
                    <a:pt x="33" y="37"/>
                    <a:pt x="28" y="39"/>
                    <a:pt x="20" y="39"/>
                  </a:cubicBezTo>
                  <a:cubicBezTo>
                    <a:pt x="7" y="39"/>
                    <a:pt x="1" y="32"/>
                    <a:pt x="0" y="20"/>
                  </a:cubicBezTo>
                  <a:cubicBezTo>
                    <a:pt x="1" y="7"/>
                    <a:pt x="7" y="0"/>
                    <a:pt x="19" y="0"/>
                  </a:cubicBezTo>
                  <a:cubicBezTo>
                    <a:pt x="28" y="0"/>
                    <a:pt x="34" y="4"/>
                    <a:pt x="36" y="1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74"/>
            <p:cNvSpPr>
              <a:spLocks noEditPoints="1"/>
            </p:cNvSpPr>
            <p:nvPr/>
          </p:nvSpPr>
          <p:spPr bwMode="auto">
            <a:xfrm>
              <a:off x="3807" y="2626"/>
              <a:ext cx="78" cy="92"/>
            </a:xfrm>
            <a:custGeom>
              <a:avLst/>
              <a:gdLst>
                <a:gd name="T0" fmla="*/ 0 w 33"/>
                <a:gd name="T1" fmla="*/ 38 h 39"/>
                <a:gd name="T2" fmla="*/ 0 w 33"/>
                <a:gd name="T3" fmla="*/ 0 h 39"/>
                <a:gd name="T4" fmla="*/ 12 w 33"/>
                <a:gd name="T5" fmla="*/ 0 h 39"/>
                <a:gd name="T6" fmla="*/ 32 w 33"/>
                <a:gd name="T7" fmla="*/ 19 h 39"/>
                <a:gd name="T8" fmla="*/ 13 w 33"/>
                <a:gd name="T9" fmla="*/ 38 h 39"/>
                <a:gd name="T10" fmla="*/ 0 w 33"/>
                <a:gd name="T11" fmla="*/ 38 h 39"/>
                <a:gd name="T12" fmla="*/ 6 w 33"/>
                <a:gd name="T13" fmla="*/ 35 h 39"/>
                <a:gd name="T14" fmla="*/ 12 w 33"/>
                <a:gd name="T15" fmla="*/ 35 h 39"/>
                <a:gd name="T16" fmla="*/ 26 w 33"/>
                <a:gd name="T17" fmla="*/ 19 h 39"/>
                <a:gd name="T18" fmla="*/ 12 w 33"/>
                <a:gd name="T19" fmla="*/ 4 h 39"/>
                <a:gd name="T20" fmla="*/ 6 w 33"/>
                <a:gd name="T21" fmla="*/ 4 h 39"/>
                <a:gd name="T22" fmla="*/ 6 w 33"/>
                <a:gd name="T23"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9">
                  <a:moveTo>
                    <a:pt x="0" y="38"/>
                  </a:moveTo>
                  <a:cubicBezTo>
                    <a:pt x="0" y="0"/>
                    <a:pt x="0" y="0"/>
                    <a:pt x="0" y="0"/>
                  </a:cubicBezTo>
                  <a:cubicBezTo>
                    <a:pt x="12" y="0"/>
                    <a:pt x="12" y="0"/>
                    <a:pt x="12" y="0"/>
                  </a:cubicBezTo>
                  <a:cubicBezTo>
                    <a:pt x="26" y="0"/>
                    <a:pt x="32" y="6"/>
                    <a:pt x="32" y="19"/>
                  </a:cubicBezTo>
                  <a:cubicBezTo>
                    <a:pt x="33" y="33"/>
                    <a:pt x="26" y="39"/>
                    <a:pt x="13" y="38"/>
                  </a:cubicBezTo>
                  <a:lnTo>
                    <a:pt x="0" y="38"/>
                  </a:lnTo>
                  <a:close/>
                  <a:moveTo>
                    <a:pt x="6" y="35"/>
                  </a:moveTo>
                  <a:cubicBezTo>
                    <a:pt x="12" y="35"/>
                    <a:pt x="12" y="35"/>
                    <a:pt x="12" y="35"/>
                  </a:cubicBezTo>
                  <a:cubicBezTo>
                    <a:pt x="21" y="35"/>
                    <a:pt x="26" y="30"/>
                    <a:pt x="26" y="19"/>
                  </a:cubicBezTo>
                  <a:cubicBezTo>
                    <a:pt x="26" y="9"/>
                    <a:pt x="21" y="4"/>
                    <a:pt x="12" y="4"/>
                  </a:cubicBezTo>
                  <a:cubicBezTo>
                    <a:pt x="6" y="4"/>
                    <a:pt x="6" y="4"/>
                    <a:pt x="6" y="4"/>
                  </a:cubicBezTo>
                  <a:lnTo>
                    <a:pt x="6" y="3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75"/>
            <p:cNvSpPr>
              <a:spLocks noEditPoints="1"/>
            </p:cNvSpPr>
            <p:nvPr/>
          </p:nvSpPr>
          <p:spPr bwMode="auto">
            <a:xfrm>
              <a:off x="3887" y="2626"/>
              <a:ext cx="90" cy="90"/>
            </a:xfrm>
            <a:custGeom>
              <a:avLst/>
              <a:gdLst>
                <a:gd name="T0" fmla="*/ 0 w 90"/>
                <a:gd name="T1" fmla="*/ 90 h 90"/>
                <a:gd name="T2" fmla="*/ 38 w 90"/>
                <a:gd name="T3" fmla="*/ 0 h 90"/>
                <a:gd name="T4" fmla="*/ 55 w 90"/>
                <a:gd name="T5" fmla="*/ 0 h 90"/>
                <a:gd name="T6" fmla="*/ 90 w 90"/>
                <a:gd name="T7" fmla="*/ 90 h 90"/>
                <a:gd name="T8" fmla="*/ 74 w 90"/>
                <a:gd name="T9" fmla="*/ 90 h 90"/>
                <a:gd name="T10" fmla="*/ 67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4" y="90"/>
                  </a:lnTo>
                  <a:lnTo>
                    <a:pt x="67" y="66"/>
                  </a:lnTo>
                  <a:lnTo>
                    <a:pt x="26" y="66"/>
                  </a:lnTo>
                  <a:lnTo>
                    <a:pt x="17" y="90"/>
                  </a:lnTo>
                  <a:lnTo>
                    <a:pt x="0" y="90"/>
                  </a:lnTo>
                  <a:close/>
                  <a:moveTo>
                    <a:pt x="45" y="14"/>
                  </a:moveTo>
                  <a:lnTo>
                    <a:pt x="29" y="56"/>
                  </a:lnTo>
                  <a:lnTo>
                    <a:pt x="62" y="56"/>
                  </a:lnTo>
                  <a:lnTo>
                    <a:pt x="45" y="1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76"/>
            <p:cNvSpPr/>
            <p:nvPr/>
          </p:nvSpPr>
          <p:spPr bwMode="auto">
            <a:xfrm>
              <a:off x="3984" y="2626"/>
              <a:ext cx="74" cy="92"/>
            </a:xfrm>
            <a:custGeom>
              <a:avLst/>
              <a:gdLst>
                <a:gd name="T0" fmla="*/ 0 w 31"/>
                <a:gd name="T1" fmla="*/ 31 h 39"/>
                <a:gd name="T2" fmla="*/ 0 w 31"/>
                <a:gd name="T3" fmla="*/ 26 h 39"/>
                <a:gd name="T4" fmla="*/ 15 w 31"/>
                <a:gd name="T5" fmla="*/ 35 h 39"/>
                <a:gd name="T6" fmla="*/ 25 w 31"/>
                <a:gd name="T7" fmla="*/ 29 h 39"/>
                <a:gd name="T8" fmla="*/ 15 w 31"/>
                <a:gd name="T9" fmla="*/ 21 h 39"/>
                <a:gd name="T10" fmla="*/ 1 w 31"/>
                <a:gd name="T11" fmla="*/ 10 h 39"/>
                <a:gd name="T12" fmla="*/ 15 w 31"/>
                <a:gd name="T13" fmla="*/ 0 h 39"/>
                <a:gd name="T14" fmla="*/ 30 w 31"/>
                <a:gd name="T15" fmla="*/ 11 h 39"/>
                <a:gd name="T16" fmla="*/ 24 w 31"/>
                <a:gd name="T17" fmla="*/ 11 h 39"/>
                <a:gd name="T18" fmla="*/ 15 w 31"/>
                <a:gd name="T19" fmla="*/ 4 h 39"/>
                <a:gd name="T20" fmla="*/ 7 w 31"/>
                <a:gd name="T21" fmla="*/ 10 h 39"/>
                <a:gd name="T22" fmla="*/ 16 w 31"/>
                <a:gd name="T23" fmla="*/ 17 h 39"/>
                <a:gd name="T24" fmla="*/ 31 w 31"/>
                <a:gd name="T25" fmla="*/ 28 h 39"/>
                <a:gd name="T26" fmla="*/ 16 w 31"/>
                <a:gd name="T27" fmla="*/ 39 h 39"/>
                <a:gd name="T28" fmla="*/ 0 w 3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9">
                  <a:moveTo>
                    <a:pt x="0" y="31"/>
                  </a:moveTo>
                  <a:cubicBezTo>
                    <a:pt x="0" y="26"/>
                    <a:pt x="0" y="26"/>
                    <a:pt x="0" y="26"/>
                  </a:cubicBezTo>
                  <a:cubicBezTo>
                    <a:pt x="4" y="32"/>
                    <a:pt x="9" y="35"/>
                    <a:pt x="15" y="35"/>
                  </a:cubicBezTo>
                  <a:cubicBezTo>
                    <a:pt x="21" y="35"/>
                    <a:pt x="24" y="33"/>
                    <a:pt x="25" y="29"/>
                  </a:cubicBezTo>
                  <a:cubicBezTo>
                    <a:pt x="25" y="25"/>
                    <a:pt x="22" y="22"/>
                    <a:pt x="15" y="21"/>
                  </a:cubicBezTo>
                  <a:cubicBezTo>
                    <a:pt x="5" y="20"/>
                    <a:pt x="0" y="16"/>
                    <a:pt x="1" y="10"/>
                  </a:cubicBezTo>
                  <a:cubicBezTo>
                    <a:pt x="1" y="3"/>
                    <a:pt x="6" y="0"/>
                    <a:pt x="15" y="0"/>
                  </a:cubicBezTo>
                  <a:cubicBezTo>
                    <a:pt x="23" y="0"/>
                    <a:pt x="28" y="4"/>
                    <a:pt x="30" y="11"/>
                  </a:cubicBezTo>
                  <a:cubicBezTo>
                    <a:pt x="24" y="11"/>
                    <a:pt x="24" y="11"/>
                    <a:pt x="24" y="11"/>
                  </a:cubicBezTo>
                  <a:cubicBezTo>
                    <a:pt x="23" y="6"/>
                    <a:pt x="20" y="4"/>
                    <a:pt x="15" y="4"/>
                  </a:cubicBezTo>
                  <a:cubicBezTo>
                    <a:pt x="10" y="4"/>
                    <a:pt x="7" y="6"/>
                    <a:pt x="7" y="10"/>
                  </a:cubicBezTo>
                  <a:cubicBezTo>
                    <a:pt x="7" y="14"/>
                    <a:pt x="10" y="16"/>
                    <a:pt x="16" y="17"/>
                  </a:cubicBezTo>
                  <a:cubicBezTo>
                    <a:pt x="26" y="18"/>
                    <a:pt x="31" y="22"/>
                    <a:pt x="31" y="28"/>
                  </a:cubicBezTo>
                  <a:cubicBezTo>
                    <a:pt x="31" y="35"/>
                    <a:pt x="26" y="39"/>
                    <a:pt x="16" y="39"/>
                  </a:cubicBezTo>
                  <a:cubicBezTo>
                    <a:pt x="9" y="39"/>
                    <a:pt x="3" y="36"/>
                    <a:pt x="0" y="3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77"/>
            <p:cNvSpPr>
              <a:spLocks noEditPoints="1"/>
            </p:cNvSpPr>
            <p:nvPr/>
          </p:nvSpPr>
          <p:spPr bwMode="auto">
            <a:xfrm>
              <a:off x="4062" y="2626"/>
              <a:ext cx="90" cy="90"/>
            </a:xfrm>
            <a:custGeom>
              <a:avLst/>
              <a:gdLst>
                <a:gd name="T0" fmla="*/ 0 w 90"/>
                <a:gd name="T1" fmla="*/ 90 h 90"/>
                <a:gd name="T2" fmla="*/ 38 w 90"/>
                <a:gd name="T3" fmla="*/ 0 h 90"/>
                <a:gd name="T4" fmla="*/ 55 w 90"/>
                <a:gd name="T5" fmla="*/ 0 h 90"/>
                <a:gd name="T6" fmla="*/ 90 w 90"/>
                <a:gd name="T7" fmla="*/ 90 h 90"/>
                <a:gd name="T8" fmla="*/ 76 w 90"/>
                <a:gd name="T9" fmla="*/ 90 h 90"/>
                <a:gd name="T10" fmla="*/ 66 w 90"/>
                <a:gd name="T11" fmla="*/ 66 h 90"/>
                <a:gd name="T12" fmla="*/ 26 w 90"/>
                <a:gd name="T13" fmla="*/ 66 h 90"/>
                <a:gd name="T14" fmla="*/ 17 w 90"/>
                <a:gd name="T15" fmla="*/ 90 h 90"/>
                <a:gd name="T16" fmla="*/ 0 w 90"/>
                <a:gd name="T17" fmla="*/ 90 h 90"/>
                <a:gd name="T18" fmla="*/ 45 w 90"/>
                <a:gd name="T19" fmla="*/ 14 h 90"/>
                <a:gd name="T20" fmla="*/ 29 w 90"/>
                <a:gd name="T21" fmla="*/ 56 h 90"/>
                <a:gd name="T22" fmla="*/ 62 w 90"/>
                <a:gd name="T23" fmla="*/ 56 h 90"/>
                <a:gd name="T24" fmla="*/ 45 w 90"/>
                <a:gd name="T2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0" y="90"/>
                  </a:moveTo>
                  <a:lnTo>
                    <a:pt x="38" y="0"/>
                  </a:lnTo>
                  <a:lnTo>
                    <a:pt x="55" y="0"/>
                  </a:lnTo>
                  <a:lnTo>
                    <a:pt x="90" y="90"/>
                  </a:lnTo>
                  <a:lnTo>
                    <a:pt x="76" y="90"/>
                  </a:lnTo>
                  <a:lnTo>
                    <a:pt x="66" y="66"/>
                  </a:lnTo>
                  <a:lnTo>
                    <a:pt x="26" y="66"/>
                  </a:lnTo>
                  <a:lnTo>
                    <a:pt x="17" y="90"/>
                  </a:lnTo>
                  <a:lnTo>
                    <a:pt x="0" y="90"/>
                  </a:lnTo>
                  <a:close/>
                  <a:moveTo>
                    <a:pt x="45" y="14"/>
                  </a:moveTo>
                  <a:lnTo>
                    <a:pt x="29" y="56"/>
                  </a:lnTo>
                  <a:lnTo>
                    <a:pt x="62" y="56"/>
                  </a:lnTo>
                  <a:lnTo>
                    <a:pt x="45" y="1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Rectangle 78"/>
            <p:cNvSpPr>
              <a:spLocks noChangeArrowheads="1"/>
            </p:cNvSpPr>
            <p:nvPr/>
          </p:nvSpPr>
          <p:spPr bwMode="auto">
            <a:xfrm>
              <a:off x="4161" y="2626"/>
              <a:ext cx="15" cy="9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pic>
        <p:nvPicPr>
          <p:cNvPr id="2" name="图片 1"/>
          <p:cNvPicPr>
            <a:picLocks noChangeAspect="1"/>
          </p:cNvPicPr>
          <p:nvPr/>
        </p:nvPicPr>
        <p:blipFill>
          <a:blip r:embed="rId5"/>
          <a:stretch>
            <a:fillRect/>
          </a:stretch>
        </p:blipFill>
        <p:spPr>
          <a:xfrm>
            <a:off x="5272790" y="4307606"/>
            <a:ext cx="3744416" cy="158043"/>
          </a:xfrm>
          <a:prstGeom prst="rect">
            <a:avLst/>
          </a:prstGeom>
        </p:spPr>
      </p:pic>
      <p:pic>
        <p:nvPicPr>
          <p:cNvPr id="3" name="图片 2"/>
          <p:cNvPicPr>
            <a:picLocks noChangeAspect="1"/>
          </p:cNvPicPr>
          <p:nvPr/>
        </p:nvPicPr>
        <p:blipFill>
          <a:blip r:embed="rId6"/>
          <a:stretch>
            <a:fillRect/>
          </a:stretch>
        </p:blipFill>
        <p:spPr>
          <a:xfrm>
            <a:off x="8100392" y="3939902"/>
            <a:ext cx="916814" cy="237693"/>
          </a:xfrm>
          <a:prstGeom prst="rect">
            <a:avLst/>
          </a:prstGeom>
        </p:spPr>
      </p:pic>
      <p:sp>
        <p:nvSpPr>
          <p:cNvPr id="4" name="文本框 3"/>
          <p:cNvSpPr txBox="1"/>
          <p:nvPr/>
        </p:nvSpPr>
        <p:spPr>
          <a:xfrm>
            <a:off x="5931159" y="4492523"/>
            <a:ext cx="3140603" cy="430887"/>
          </a:xfrm>
          <a:prstGeom prst="rect">
            <a:avLst/>
          </a:prstGeom>
          <a:noFill/>
        </p:spPr>
        <p:txBody>
          <a:bodyPr wrap="none" rtlCol="0">
            <a:spAutoFit/>
          </a:bodyPr>
          <a:lstStyle/>
          <a:p>
            <a:pPr algn="r"/>
            <a:r>
              <a:rPr lang="zh-CN" altLang="en-US" sz="1100" dirty="0">
                <a:latin typeface="+mj-ea"/>
                <a:ea typeface="+mj-ea"/>
              </a:rPr>
              <a:t>沈阳市和平区十四纬路</a:t>
            </a:r>
            <a:r>
              <a:rPr lang="en-US" altLang="zh-CN" sz="1100" dirty="0">
                <a:latin typeface="+mj-ea"/>
                <a:ea typeface="+mj-ea"/>
              </a:rPr>
              <a:t>51</a:t>
            </a:r>
            <a:r>
              <a:rPr lang="zh-CN" altLang="en-US" sz="1100" dirty="0">
                <a:latin typeface="+mj-ea"/>
                <a:ea typeface="+mj-ea"/>
              </a:rPr>
              <a:t>号房实大厦</a:t>
            </a:r>
            <a:r>
              <a:rPr lang="en-US" altLang="zh-CN" sz="1100" dirty="0">
                <a:latin typeface="+mj-ea"/>
                <a:ea typeface="+mj-ea"/>
              </a:rPr>
              <a:t>8</a:t>
            </a:r>
            <a:r>
              <a:rPr lang="zh-CN" altLang="en-US" sz="1100" dirty="0">
                <a:latin typeface="+mj-ea"/>
                <a:ea typeface="+mj-ea"/>
              </a:rPr>
              <a:t>层、</a:t>
            </a:r>
            <a:r>
              <a:rPr lang="en-US" altLang="zh-CN" sz="1100" dirty="0">
                <a:latin typeface="+mj-ea"/>
                <a:ea typeface="+mj-ea"/>
              </a:rPr>
              <a:t>10</a:t>
            </a:r>
            <a:r>
              <a:rPr lang="zh-CN" altLang="en-US" sz="1100" dirty="0" smtClean="0">
                <a:latin typeface="+mj-ea"/>
                <a:ea typeface="+mj-ea"/>
              </a:rPr>
              <a:t>层</a:t>
            </a:r>
            <a:endParaRPr lang="en-US" altLang="zh-CN" sz="1100" dirty="0" smtClean="0">
              <a:latin typeface="+mj-ea"/>
              <a:ea typeface="+mj-ea"/>
            </a:endParaRPr>
          </a:p>
          <a:p>
            <a:pPr algn="r"/>
            <a:r>
              <a:rPr lang="en-US" altLang="zh-CN" sz="1100" dirty="0" smtClean="0">
                <a:latin typeface="+mj-ea"/>
                <a:ea typeface="+mj-ea"/>
              </a:rPr>
              <a:t>www.1234567890.cc</a:t>
            </a:r>
            <a:endParaRPr lang="zh-CN" altLang="en-US" sz="1100" dirty="0">
              <a:latin typeface="+mj-ea"/>
              <a:ea typeface="+mj-ea"/>
            </a:endParaRPr>
          </a:p>
        </p:txBody>
      </p:sp>
      <p:sp>
        <p:nvSpPr>
          <p:cNvPr id="64" name="文本框 63"/>
          <p:cNvSpPr txBox="1"/>
          <p:nvPr/>
        </p:nvSpPr>
        <p:spPr>
          <a:xfrm>
            <a:off x="7441978" y="3983194"/>
            <a:ext cx="697627" cy="246221"/>
          </a:xfrm>
          <a:prstGeom prst="rect">
            <a:avLst/>
          </a:prstGeom>
          <a:noFill/>
        </p:spPr>
        <p:txBody>
          <a:bodyPr wrap="none" rtlCol="0">
            <a:spAutoFit/>
          </a:bodyPr>
          <a:lstStyle/>
          <a:p>
            <a:pPr algn="r"/>
            <a:r>
              <a:rPr lang="zh-CN" altLang="en-US" sz="1000" b="1" dirty="0" smtClean="0">
                <a:solidFill>
                  <a:schemeClr val="tx1">
                    <a:lumMod val="65000"/>
                    <a:lumOff val="35000"/>
                  </a:schemeClr>
                </a:solidFill>
                <a:latin typeface="+mj-ea"/>
                <a:ea typeface="+mj-ea"/>
              </a:rPr>
              <a:t>全程支持</a:t>
            </a:r>
            <a:endParaRPr lang="zh-CN" altLang="en-US" sz="1000" b="1" dirty="0">
              <a:solidFill>
                <a:schemeClr val="tx1">
                  <a:lumMod val="65000"/>
                  <a:lumOff val="35000"/>
                </a:schemeClr>
              </a:solidFill>
              <a:latin typeface="+mj-ea"/>
              <a:ea typeface="+mj-ea"/>
            </a:endParaRPr>
          </a:p>
        </p:txBody>
      </p:sp>
      <p:cxnSp>
        <p:nvCxnSpPr>
          <p:cNvPr id="6" name="直接连接符 5"/>
          <p:cNvCxnSpPr/>
          <p:nvPr/>
        </p:nvCxnSpPr>
        <p:spPr>
          <a:xfrm flipH="1">
            <a:off x="5272790" y="4216901"/>
            <a:ext cx="3744416" cy="0"/>
          </a:xfrm>
          <a:prstGeom prst="line">
            <a:avLst/>
          </a:prstGeom>
          <a:ln>
            <a:solidFill>
              <a:srgbClr val="00679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标准化</a:t>
            </a:r>
          </a:p>
        </p:txBody>
      </p:sp>
      <p:grpSp>
        <p:nvGrpSpPr>
          <p:cNvPr id="3" name="组合 9"/>
          <p:cNvGrpSpPr/>
          <p:nvPr/>
        </p:nvGrpSpPr>
        <p:grpSpPr>
          <a:xfrm>
            <a:off x="1631494" y="967123"/>
            <a:ext cx="7062556" cy="3209254"/>
            <a:chOff x="189386" y="1275606"/>
            <a:chExt cx="4856607" cy="2206862"/>
          </a:xfrm>
          <a:effectLst>
            <a:outerShdw blurRad="50800" dist="25400" dir="2700000" algn="tl" rotWithShape="0">
              <a:prstClr val="black">
                <a:alpha val="10000"/>
              </a:prstClr>
            </a:outerShdw>
          </a:effectLst>
        </p:grpSpPr>
        <p:pic>
          <p:nvPicPr>
            <p:cNvPr id="6" name="图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83891" y="1275606"/>
              <a:ext cx="1562102" cy="2206862"/>
            </a:xfrm>
            <a:prstGeom prst="rect">
              <a:avLst/>
            </a:prstGeom>
            <a:ln>
              <a:solidFill>
                <a:srgbClr val="00679F"/>
              </a:solidFill>
            </a:ln>
          </p:spPr>
        </p:pic>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9386" y="1275606"/>
              <a:ext cx="1562102" cy="2206862"/>
            </a:xfrm>
            <a:prstGeom prst="rect">
              <a:avLst/>
            </a:prstGeom>
            <a:ln>
              <a:solidFill>
                <a:srgbClr val="00679F"/>
              </a:solidFill>
            </a:ln>
          </p:spPr>
        </p:pic>
        <p:pic>
          <p:nvPicPr>
            <p:cNvPr id="8" name="图片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35696" y="1275606"/>
              <a:ext cx="1562102" cy="2206862"/>
            </a:xfrm>
            <a:prstGeom prst="rect">
              <a:avLst/>
            </a:prstGeom>
            <a:ln>
              <a:solidFill>
                <a:srgbClr val="00679F"/>
              </a:solidFill>
            </a:ln>
          </p:spPr>
        </p:pic>
      </p:grpSp>
      <p:sp>
        <p:nvSpPr>
          <p:cNvPr id="13" name="矩形 12"/>
          <p:cNvSpPr/>
          <p:nvPr/>
        </p:nvSpPr>
        <p:spPr>
          <a:xfrm>
            <a:off x="161807" y="967123"/>
            <a:ext cx="1241841" cy="3209254"/>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1333664" y="1228766"/>
            <a:ext cx="216024" cy="134724"/>
          </a:xfrm>
          <a:prstGeom prst="triangle">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03719" y="1083829"/>
            <a:ext cx="1107996" cy="369332"/>
          </a:xfrm>
          <a:prstGeom prst="rect">
            <a:avLst/>
          </a:prstGeom>
          <a:noFill/>
        </p:spPr>
        <p:txBody>
          <a:bodyPr wrap="none" rtlCol="0">
            <a:spAutoFit/>
          </a:bodyPr>
          <a:lstStyle/>
          <a:p>
            <a:r>
              <a:rPr lang="zh-CN" altLang="en-US" dirty="0" smtClean="0">
                <a:solidFill>
                  <a:schemeClr val="bg1"/>
                </a:solidFill>
              </a:rPr>
              <a:t>大赛海报</a:t>
            </a:r>
            <a:endParaRPr lang="zh-CN" altLang="en-US" dirty="0">
              <a:solidFill>
                <a:schemeClr val="bg1"/>
              </a:solidFill>
            </a:endParaRPr>
          </a:p>
        </p:txBody>
      </p:sp>
      <p:grpSp>
        <p:nvGrpSpPr>
          <p:cNvPr id="4" name="组合 15"/>
          <p:cNvGrpSpPr/>
          <p:nvPr/>
        </p:nvGrpSpPr>
        <p:grpSpPr>
          <a:xfrm>
            <a:off x="203719" y="1569867"/>
            <a:ext cx="274452" cy="160770"/>
            <a:chOff x="553132" y="1902845"/>
            <a:chExt cx="445689" cy="261078"/>
          </a:xfrm>
        </p:grpSpPr>
        <p:sp>
          <p:nvSpPr>
            <p:cNvPr id="17" name="任意多边形 16"/>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标准化</a:t>
            </a:r>
          </a:p>
        </p:txBody>
      </p:sp>
      <p:sp>
        <p:nvSpPr>
          <p:cNvPr id="13" name="矩形 12"/>
          <p:cNvSpPr/>
          <p:nvPr/>
        </p:nvSpPr>
        <p:spPr>
          <a:xfrm>
            <a:off x="161807" y="967123"/>
            <a:ext cx="1241841" cy="3209254"/>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1333664" y="1228766"/>
            <a:ext cx="216024" cy="134724"/>
          </a:xfrm>
          <a:prstGeom prst="triangle">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1290" y="1083945"/>
            <a:ext cx="1292225" cy="319405"/>
          </a:xfrm>
          <a:prstGeom prst="rect">
            <a:avLst/>
          </a:prstGeom>
          <a:noFill/>
        </p:spPr>
        <p:txBody>
          <a:bodyPr wrap="square" rtlCol="0">
            <a:spAutoFit/>
          </a:bodyPr>
          <a:lstStyle/>
          <a:p>
            <a:r>
              <a:rPr lang="zh-CN" altLang="en-US" sz="1400" b="1" dirty="0" smtClean="0">
                <a:solidFill>
                  <a:schemeClr val="bg1"/>
                </a:solidFill>
              </a:rPr>
              <a:t>大赛微信平台</a:t>
            </a:r>
            <a:endParaRPr lang="zh-CN" altLang="en-US" sz="1400" b="1" dirty="0">
              <a:solidFill>
                <a:schemeClr val="bg1"/>
              </a:solidFill>
            </a:endParaRPr>
          </a:p>
        </p:txBody>
      </p:sp>
      <p:grpSp>
        <p:nvGrpSpPr>
          <p:cNvPr id="4" name="组合 15"/>
          <p:cNvGrpSpPr/>
          <p:nvPr/>
        </p:nvGrpSpPr>
        <p:grpSpPr>
          <a:xfrm>
            <a:off x="203719" y="1569867"/>
            <a:ext cx="274452" cy="160770"/>
            <a:chOff x="553132" y="1902845"/>
            <a:chExt cx="445689" cy="261078"/>
          </a:xfrm>
        </p:grpSpPr>
        <p:sp>
          <p:nvSpPr>
            <p:cNvPr id="17" name="任意多边形 16"/>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2"/>
          <a:stretch>
            <a:fillRect/>
          </a:stretch>
        </p:blipFill>
        <p:spPr>
          <a:xfrm>
            <a:off x="3992245" y="967105"/>
            <a:ext cx="2412365" cy="3208655"/>
          </a:xfrm>
          <a:prstGeom prst="rect">
            <a:avLst/>
          </a:prstGeom>
        </p:spPr>
      </p:pic>
      <p:pic>
        <p:nvPicPr>
          <p:cNvPr id="5" name="图片 4"/>
          <p:cNvPicPr>
            <a:picLocks noChangeAspect="1"/>
          </p:cNvPicPr>
          <p:nvPr/>
        </p:nvPicPr>
        <p:blipFill>
          <a:blip r:embed="rId2"/>
          <a:stretch>
            <a:fillRect/>
          </a:stretch>
        </p:blipFill>
        <p:spPr>
          <a:xfrm>
            <a:off x="6543040" y="967105"/>
            <a:ext cx="2412365" cy="3208655"/>
          </a:xfrm>
          <a:prstGeom prst="rect">
            <a:avLst/>
          </a:prstGeom>
        </p:spPr>
      </p:pic>
      <p:pic>
        <p:nvPicPr>
          <p:cNvPr id="9" name="图片 1" descr="IMG_256"/>
          <p:cNvPicPr>
            <a:picLocks noChangeAspect="1"/>
          </p:cNvPicPr>
          <p:nvPr/>
        </p:nvPicPr>
        <p:blipFill>
          <a:blip r:embed="rId3"/>
          <a:stretch>
            <a:fillRect/>
          </a:stretch>
        </p:blipFill>
        <p:spPr>
          <a:xfrm>
            <a:off x="7865745" y="1085215"/>
            <a:ext cx="802640" cy="934085"/>
          </a:xfrm>
          <a:prstGeom prst="rect">
            <a:avLst/>
          </a:prstGeom>
          <a:noFill/>
          <a:ln w="9525">
            <a:noFill/>
          </a:ln>
        </p:spPr>
      </p:pic>
      <p:pic>
        <p:nvPicPr>
          <p:cNvPr id="11" name="图片 10"/>
          <p:cNvPicPr>
            <a:picLocks noChangeAspect="1"/>
          </p:cNvPicPr>
          <p:nvPr/>
        </p:nvPicPr>
        <p:blipFill>
          <a:blip r:embed="rId2"/>
          <a:stretch>
            <a:fillRect/>
          </a:stretch>
        </p:blipFill>
        <p:spPr>
          <a:xfrm>
            <a:off x="1508760" y="967105"/>
            <a:ext cx="2412365" cy="3208655"/>
          </a:xfrm>
          <a:prstGeom prst="rect">
            <a:avLst/>
          </a:prstGeom>
        </p:spPr>
      </p:pic>
      <p:pic>
        <p:nvPicPr>
          <p:cNvPr id="20" name="图片 3" descr="IMG_256"/>
          <p:cNvPicPr>
            <a:picLocks noChangeAspect="1"/>
          </p:cNvPicPr>
          <p:nvPr/>
        </p:nvPicPr>
        <p:blipFill>
          <a:blip r:embed="rId4" cstate="print"/>
          <a:stretch>
            <a:fillRect/>
          </a:stretch>
        </p:blipFill>
        <p:spPr>
          <a:xfrm>
            <a:off x="2832735" y="1084580"/>
            <a:ext cx="842645" cy="870585"/>
          </a:xfrm>
          <a:prstGeom prst="rect">
            <a:avLst/>
          </a:prstGeom>
          <a:noFill/>
          <a:ln w="9525">
            <a:noFill/>
          </a:ln>
        </p:spPr>
      </p:pic>
      <p:pic>
        <p:nvPicPr>
          <p:cNvPr id="21" name="图片 1" descr="IMG_256"/>
          <p:cNvPicPr>
            <a:picLocks noChangeAspect="1"/>
          </p:cNvPicPr>
          <p:nvPr/>
        </p:nvPicPr>
        <p:blipFill>
          <a:blip r:embed="rId3"/>
          <a:stretch>
            <a:fillRect/>
          </a:stretch>
        </p:blipFill>
        <p:spPr>
          <a:xfrm>
            <a:off x="8190230" y="2665095"/>
            <a:ext cx="255270" cy="287020"/>
          </a:xfrm>
          <a:prstGeom prst="rect">
            <a:avLst/>
          </a:prstGeom>
          <a:noFill/>
          <a:ln w="9525">
            <a:noFill/>
          </a:ln>
        </p:spPr>
      </p:pic>
      <p:pic>
        <p:nvPicPr>
          <p:cNvPr id="22" name="图片 21" descr="99)I}[4EU4EECV26(XJ4G%A"/>
          <p:cNvPicPr>
            <a:picLocks noChangeAspect="1"/>
          </p:cNvPicPr>
          <p:nvPr/>
        </p:nvPicPr>
        <p:blipFill>
          <a:blip r:embed="rId5"/>
          <a:stretch>
            <a:fillRect/>
          </a:stretch>
        </p:blipFill>
        <p:spPr>
          <a:xfrm>
            <a:off x="2696845" y="3709035"/>
            <a:ext cx="1114425" cy="219075"/>
          </a:xfrm>
          <a:prstGeom prst="rect">
            <a:avLst/>
          </a:prstGeom>
        </p:spPr>
      </p:pic>
      <p:pic>
        <p:nvPicPr>
          <p:cNvPr id="23" name="图片 22" descr="[E31V0N610I0_I0LPAGUWKJ"/>
          <p:cNvPicPr>
            <a:picLocks noChangeAspect="1"/>
          </p:cNvPicPr>
          <p:nvPr/>
        </p:nvPicPr>
        <p:blipFill>
          <a:blip r:embed="rId6"/>
          <a:stretch>
            <a:fillRect/>
          </a:stretch>
        </p:blipFill>
        <p:spPr>
          <a:xfrm>
            <a:off x="7865110" y="3709035"/>
            <a:ext cx="923290" cy="219075"/>
          </a:xfrm>
          <a:prstGeom prst="rect">
            <a:avLst/>
          </a:prstGeom>
        </p:spPr>
      </p:pic>
      <p:pic>
        <p:nvPicPr>
          <p:cNvPr id="25" name="图片 24" descr="XKK}@J00G{O]G{[VEY49ZY3"/>
          <p:cNvPicPr>
            <a:picLocks noChangeAspect="1"/>
          </p:cNvPicPr>
          <p:nvPr/>
        </p:nvPicPr>
        <p:blipFill>
          <a:blip r:embed="rId7" cstate="print"/>
          <a:stretch>
            <a:fillRect/>
          </a:stretch>
        </p:blipFill>
        <p:spPr>
          <a:xfrm>
            <a:off x="3139440" y="2595880"/>
            <a:ext cx="262255" cy="3562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标准化</a:t>
            </a:r>
          </a:p>
        </p:txBody>
      </p:sp>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81375" y="843558"/>
            <a:ext cx="905801" cy="3612612"/>
          </a:xfrm>
          <a:prstGeom prst="rect">
            <a:avLst/>
          </a:prstGeom>
          <a:ln>
            <a:solidFill>
              <a:srgbClr val="00679F"/>
            </a:solidFill>
          </a:ln>
        </p:spPr>
      </p:pic>
      <p:pic>
        <p:nvPicPr>
          <p:cNvPr id="5" name="图片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24328" y="843558"/>
            <a:ext cx="905801" cy="3612612"/>
          </a:xfrm>
          <a:prstGeom prst="rect">
            <a:avLst/>
          </a:prstGeom>
          <a:ln>
            <a:solidFill>
              <a:srgbClr val="00679F"/>
            </a:solidFill>
          </a:ln>
        </p:spPr>
      </p:pic>
      <p:sp>
        <p:nvSpPr>
          <p:cNvPr id="12" name="矩形 11"/>
          <p:cNvSpPr/>
          <p:nvPr/>
        </p:nvSpPr>
        <p:spPr>
          <a:xfrm>
            <a:off x="747344" y="4019153"/>
            <a:ext cx="4397085" cy="437017"/>
          </a:xfrm>
          <a:prstGeom prst="rect">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1044334" y="3928931"/>
            <a:ext cx="216024" cy="134724"/>
          </a:xfrm>
          <a:prstGeom prst="triangle">
            <a:avLst/>
          </a:prstGeom>
          <a:solidFill>
            <a:srgbClr val="EC9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61286" y="4049596"/>
            <a:ext cx="646331" cy="369332"/>
          </a:xfrm>
          <a:prstGeom prst="rect">
            <a:avLst/>
          </a:prstGeom>
        </p:spPr>
        <p:txBody>
          <a:bodyPr wrap="none">
            <a:spAutoFit/>
          </a:bodyPr>
          <a:lstStyle/>
          <a:p>
            <a:r>
              <a:rPr lang="zh-CN" altLang="en-US" dirty="0">
                <a:solidFill>
                  <a:schemeClr val="bg1"/>
                </a:solidFill>
              </a:rPr>
              <a:t>赛刊</a:t>
            </a:r>
          </a:p>
        </p:txBody>
      </p:sp>
      <p:grpSp>
        <p:nvGrpSpPr>
          <p:cNvPr id="3" name="组合 13"/>
          <p:cNvGrpSpPr/>
          <p:nvPr/>
        </p:nvGrpSpPr>
        <p:grpSpPr>
          <a:xfrm rot="16200000">
            <a:off x="1073226" y="4210718"/>
            <a:ext cx="274452" cy="160770"/>
            <a:chOff x="553132" y="1902845"/>
            <a:chExt cx="445689" cy="261078"/>
          </a:xfrm>
        </p:grpSpPr>
        <p:sp>
          <p:nvSpPr>
            <p:cNvPr id="15" name="任意多边形 14"/>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16"/>
          <p:cNvGrpSpPr/>
          <p:nvPr/>
        </p:nvGrpSpPr>
        <p:grpSpPr>
          <a:xfrm>
            <a:off x="5510066" y="843558"/>
            <a:ext cx="853502" cy="3612612"/>
            <a:chOff x="388386" y="1166370"/>
            <a:chExt cx="853502" cy="3612612"/>
          </a:xfrm>
        </p:grpSpPr>
        <p:sp>
          <p:nvSpPr>
            <p:cNvPr id="18" name="矩形 17"/>
            <p:cNvSpPr/>
            <p:nvPr/>
          </p:nvSpPr>
          <p:spPr>
            <a:xfrm>
              <a:off x="388386" y="1166370"/>
              <a:ext cx="718778" cy="3612612"/>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1066514" y="1376710"/>
              <a:ext cx="216024" cy="134724"/>
            </a:xfrm>
            <a:prstGeom prs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88386" y="1259406"/>
              <a:ext cx="646331" cy="369332"/>
            </a:xfrm>
            <a:prstGeom prst="rect">
              <a:avLst/>
            </a:prstGeom>
            <a:noFill/>
          </p:spPr>
          <p:txBody>
            <a:bodyPr wrap="none" rtlCol="0">
              <a:spAutoFit/>
            </a:bodyPr>
            <a:lstStyle/>
            <a:p>
              <a:r>
                <a:rPr lang="zh-CN" altLang="en-US" dirty="0">
                  <a:solidFill>
                    <a:schemeClr val="bg1"/>
                  </a:solidFill>
                </a:rPr>
                <a:t>道旗</a:t>
              </a:r>
            </a:p>
          </p:txBody>
        </p:sp>
        <p:grpSp>
          <p:nvGrpSpPr>
            <p:cNvPr id="10" name="组合 20"/>
            <p:cNvGrpSpPr/>
            <p:nvPr/>
          </p:nvGrpSpPr>
          <p:grpSpPr>
            <a:xfrm>
              <a:off x="421683" y="1755071"/>
              <a:ext cx="274452" cy="160770"/>
              <a:chOff x="553132" y="1902845"/>
              <a:chExt cx="445689" cy="261078"/>
            </a:xfrm>
          </p:grpSpPr>
          <p:sp>
            <p:nvSpPr>
              <p:cNvPr id="22" name="任意多边形 21"/>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8" name="图片 3" descr="425398334399912875"/>
          <p:cNvPicPr>
            <a:picLocks noChangeAspect="1"/>
          </p:cNvPicPr>
          <p:nvPr/>
        </p:nvPicPr>
        <p:blipFill>
          <a:blip r:embed="rId4" cstate="print"/>
          <a:stretch>
            <a:fillRect/>
          </a:stretch>
        </p:blipFill>
        <p:spPr>
          <a:xfrm>
            <a:off x="1214414" y="1142990"/>
            <a:ext cx="2000264" cy="250033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3214678" y="1142990"/>
            <a:ext cx="1857388"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15816" y="1563638"/>
            <a:ext cx="646331" cy="369332"/>
          </a:xfrm>
          <a:prstGeom prst="rect">
            <a:avLst/>
          </a:prstGeom>
          <a:noFill/>
        </p:spPr>
        <p:txBody>
          <a:bodyPr wrap="none" rtlCol="0">
            <a:spAutoFit/>
          </a:bodyPr>
          <a:lstStyle/>
          <a:p>
            <a:r>
              <a:rPr lang="zh-CN" altLang="en-US" dirty="0" smtClean="0"/>
              <a:t>网站</a:t>
            </a:r>
            <a:endParaRPr lang="zh-CN" altLang="en-US" dirty="0"/>
          </a:p>
        </p:txBody>
      </p:sp>
      <p:sp>
        <p:nvSpPr>
          <p:cNvPr id="7" name="等腰三角形 6"/>
          <p:cNvSpPr/>
          <p:nvPr/>
        </p:nvSpPr>
        <p:spPr>
          <a:xfrm>
            <a:off x="1208213" y="4425744"/>
            <a:ext cx="216024" cy="134724"/>
          </a:xfrm>
          <a:prstGeom prs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8"/>
          <p:cNvGrpSpPr/>
          <p:nvPr/>
        </p:nvGrpSpPr>
        <p:grpSpPr>
          <a:xfrm rot="16200000">
            <a:off x="1035000" y="4594883"/>
            <a:ext cx="239869" cy="140512"/>
            <a:chOff x="553132" y="1902845"/>
            <a:chExt cx="445689" cy="261078"/>
          </a:xfrm>
        </p:grpSpPr>
        <p:sp>
          <p:nvSpPr>
            <p:cNvPr id="10" name="任意多边形 9"/>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2" cstate="print">
            <a:extLst>
              <a:ext uri="{28A0092B-C50C-407E-A947-70E740481C1C}">
                <a14:useLocalDpi xmlns="" xmlns:a14="http://schemas.microsoft.com/office/drawing/2010/main" val="0"/>
              </a:ext>
            </a:extLst>
          </a:blip>
          <a:srcRect r="1176"/>
          <a:stretch>
            <a:fillRect/>
          </a:stretch>
        </p:blipFill>
        <p:spPr>
          <a:xfrm>
            <a:off x="893725" y="663576"/>
            <a:ext cx="7344188" cy="3979876"/>
          </a:xfrm>
          <a:prstGeom prst="rect">
            <a:avLst/>
          </a:prstGeom>
          <a:ln>
            <a:solidFill>
              <a:srgbClr val="00679F"/>
            </a:solidFill>
          </a:ln>
          <a:effectLst>
            <a:outerShdw blurRad="50800" dist="25400" dir="2700000" algn="tl" rotWithShape="0">
              <a:prstClr val="black">
                <a:alpha val="10000"/>
              </a:prstClr>
            </a:outerShdw>
          </a:effectLst>
        </p:spPr>
      </p:pic>
      <p:sp>
        <p:nvSpPr>
          <p:cNvPr id="4" name="矩形 3"/>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信息化</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8662" y="1000114"/>
            <a:ext cx="1357322" cy="707886"/>
          </a:xfrm>
          <a:prstGeom prst="rect">
            <a:avLst/>
          </a:prstGeom>
          <a:noFill/>
        </p:spPr>
        <p:txBody>
          <a:bodyPr wrap="square" rtlCol="0">
            <a:spAutoFit/>
          </a:bodyPr>
          <a:lstStyle/>
          <a:p>
            <a:r>
              <a:rPr lang="zh-CN" altLang="en-US" sz="4000" dirty="0" smtClean="0"/>
              <a:t>网站</a:t>
            </a:r>
            <a:endParaRPr lang="zh-CN" altLang="en-US" sz="4000" dirty="0"/>
          </a:p>
        </p:txBody>
      </p:sp>
      <p:sp>
        <p:nvSpPr>
          <p:cNvPr id="6" name="矩形 5"/>
          <p:cNvSpPr/>
          <p:nvPr/>
        </p:nvSpPr>
        <p:spPr>
          <a:xfrm>
            <a:off x="857224" y="2285998"/>
            <a:ext cx="7344188" cy="2071702"/>
          </a:xfrm>
          <a:prstGeom prst="rect">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1208213" y="4425744"/>
            <a:ext cx="216024" cy="134724"/>
          </a:xfrm>
          <a:prstGeom prst="triangle">
            <a:avLst/>
          </a:prstGeom>
          <a:solidFill>
            <a:srgbClr val="006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08405" y="2500312"/>
            <a:ext cx="7021830" cy="1508105"/>
          </a:xfrm>
          <a:prstGeom prst="rect">
            <a:avLst/>
          </a:prstGeom>
        </p:spPr>
        <p:txBody>
          <a:bodyPr wrap="square">
            <a:spAutoFit/>
          </a:bodyPr>
          <a:lstStyle/>
          <a:p>
            <a:endParaRPr lang="en-US" altLang="zh-CN" sz="1400" dirty="0" smtClean="0">
              <a:solidFill>
                <a:schemeClr val="bg1"/>
              </a:solidFill>
            </a:endParaRPr>
          </a:p>
          <a:p>
            <a:endParaRPr lang="en-US" altLang="zh-CN" sz="1400" dirty="0" smtClean="0">
              <a:solidFill>
                <a:schemeClr val="bg1"/>
              </a:solidFill>
            </a:endParaRPr>
          </a:p>
          <a:p>
            <a:r>
              <a:rPr lang="zh-CN" altLang="en-US" sz="2400" b="1" dirty="0" smtClean="0">
                <a:solidFill>
                  <a:schemeClr val="bg1"/>
                </a:solidFill>
              </a:rPr>
              <a:t>为沈阳职业院校大赛定制开发的官方网站 网址：</a:t>
            </a:r>
            <a:r>
              <a:rPr lang="en-US" altLang="zh-CN" sz="4000" b="1" dirty="0" smtClean="0">
                <a:solidFill>
                  <a:srgbClr val="FF0000"/>
                </a:solidFill>
              </a:rPr>
              <a:t>www.syjndsw.com</a:t>
            </a:r>
          </a:p>
        </p:txBody>
      </p:sp>
      <p:grpSp>
        <p:nvGrpSpPr>
          <p:cNvPr id="2" name="组合 8"/>
          <p:cNvGrpSpPr/>
          <p:nvPr/>
        </p:nvGrpSpPr>
        <p:grpSpPr>
          <a:xfrm rot="16200000">
            <a:off x="1035000" y="4594883"/>
            <a:ext cx="239869" cy="140512"/>
            <a:chOff x="553132" y="1902845"/>
            <a:chExt cx="445689" cy="261078"/>
          </a:xfrm>
        </p:grpSpPr>
        <p:sp>
          <p:nvSpPr>
            <p:cNvPr id="10" name="任意多边形 9"/>
            <p:cNvSpPr/>
            <p:nvPr/>
          </p:nvSpPr>
          <p:spPr>
            <a:xfrm rot="13500000">
              <a:off x="553132"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3500000">
              <a:off x="737743" y="1902845"/>
              <a:ext cx="261078" cy="261078"/>
            </a:xfrm>
            <a:custGeom>
              <a:avLst/>
              <a:gdLst>
                <a:gd name="connsiteX0" fmla="*/ 0 w 1512168"/>
                <a:gd name="connsiteY0" fmla="*/ 0 h 1512168"/>
                <a:gd name="connsiteX1" fmla="*/ 360040 w 1512168"/>
                <a:gd name="connsiteY1" fmla="*/ 360040 h 1512168"/>
                <a:gd name="connsiteX2" fmla="*/ 360040 w 1512168"/>
                <a:gd name="connsiteY2" fmla="*/ 1120779 h 1512168"/>
                <a:gd name="connsiteX3" fmla="*/ 1120779 w 1512168"/>
                <a:gd name="connsiteY3" fmla="*/ 1120779 h 1512168"/>
                <a:gd name="connsiteX4" fmla="*/ 1512168 w 1512168"/>
                <a:gd name="connsiteY4" fmla="*/ 1512168 h 1512168"/>
                <a:gd name="connsiteX5" fmla="*/ 0 w 1512168"/>
                <a:gd name="connsiteY5" fmla="*/ 1512168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68" h="1512168">
                  <a:moveTo>
                    <a:pt x="0" y="0"/>
                  </a:moveTo>
                  <a:lnTo>
                    <a:pt x="360040" y="360040"/>
                  </a:lnTo>
                  <a:lnTo>
                    <a:pt x="360040" y="1120779"/>
                  </a:lnTo>
                  <a:lnTo>
                    <a:pt x="1120779" y="1120779"/>
                  </a:lnTo>
                  <a:lnTo>
                    <a:pt x="1512168" y="1512168"/>
                  </a:lnTo>
                  <a:lnTo>
                    <a:pt x="0" y="1512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677387" y="0"/>
            <a:ext cx="954107" cy="422680"/>
          </a:xfrm>
          <a:prstGeom prst="rect">
            <a:avLst/>
          </a:prstGeom>
        </p:spPr>
        <p:txBody>
          <a:bodyPr wrap="none">
            <a:spAutoFit/>
          </a:bodyPr>
          <a:lstStyle/>
          <a:p>
            <a:pPr>
              <a:lnSpc>
                <a:spcPts val="2800"/>
              </a:lnSpc>
            </a:pPr>
            <a:r>
              <a:rPr lang="zh-CN" altLang="en-US" sz="2000" b="1" kern="100" dirty="0">
                <a:solidFill>
                  <a:schemeClr val="bg1"/>
                </a:solidFill>
                <a:latin typeface="微软雅黑" panose="020B0503020204020204" pitchFamily="34" charset="-122"/>
                <a:ea typeface="微软雅黑" panose="020B0503020204020204" pitchFamily="34" charset="-122"/>
                <a:cs typeface="仿宋" panose="02010609060101010101" pitchFamily="49" charset="-122"/>
              </a:rPr>
              <a:t>信息化</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3343</Words>
  <Application>WPS 演示</Application>
  <PresentationFormat>全屏显示(16:9)</PresentationFormat>
  <Paragraphs>382</Paragraphs>
  <Slides>49</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49</vt:i4>
      </vt:variant>
    </vt:vector>
  </HeadingPairs>
  <TitlesOfParts>
    <vt:vector size="61" baseType="lpstr">
      <vt:lpstr>Arial</vt:lpstr>
      <vt:lpstr>宋体</vt:lpstr>
      <vt:lpstr>微软雅黑</vt:lpstr>
      <vt:lpstr>方正正中黑简体</vt:lpstr>
      <vt:lpstr>仿宋</vt:lpstr>
      <vt:lpstr>Wingdings</vt:lpstr>
      <vt:lpstr>Rosenrot</vt:lpstr>
      <vt:lpstr>方正大黑简体</vt:lpstr>
      <vt:lpstr>Calibri</vt:lpstr>
      <vt:lpstr>黑体</vt:lpstr>
      <vt:lpstr>Arial Black</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wangwei</dc:creator>
  <cp:lastModifiedBy>bg1</cp:lastModifiedBy>
  <cp:revision>232</cp:revision>
  <dcterms:created xsi:type="dcterms:W3CDTF">2016-03-17T02:44:00Z</dcterms:created>
  <dcterms:modified xsi:type="dcterms:W3CDTF">2017-08-09T04:20:20Z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